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Lst>
  <p:sldIdLst>
    <p:sldId id="257" r:id="rId2"/>
    <p:sldId id="713" r:id="rId3"/>
    <p:sldId id="708" r:id="rId4"/>
    <p:sldId id="709" r:id="rId5"/>
    <p:sldId id="710" r:id="rId6"/>
    <p:sldId id="711" r:id="rId7"/>
    <p:sldId id="712" r:id="rId8"/>
    <p:sldId id="686" r:id="rId9"/>
    <p:sldId id="687" r:id="rId10"/>
    <p:sldId id="688" r:id="rId11"/>
    <p:sldId id="689" r:id="rId12"/>
    <p:sldId id="690" r:id="rId13"/>
    <p:sldId id="691" r:id="rId14"/>
    <p:sldId id="692" r:id="rId15"/>
    <p:sldId id="693" r:id="rId16"/>
    <p:sldId id="694" r:id="rId17"/>
    <p:sldId id="695" r:id="rId18"/>
    <p:sldId id="696" r:id="rId19"/>
    <p:sldId id="697" r:id="rId20"/>
    <p:sldId id="698" r:id="rId21"/>
    <p:sldId id="699" r:id="rId22"/>
    <p:sldId id="700" r:id="rId23"/>
    <p:sldId id="701" r:id="rId24"/>
    <p:sldId id="702" r:id="rId25"/>
    <p:sldId id="703" r:id="rId26"/>
    <p:sldId id="704" r:id="rId27"/>
    <p:sldId id="705" r:id="rId28"/>
    <p:sldId id="706" r:id="rId29"/>
    <p:sldId id="707" r:id="rId30"/>
    <p:sldId id="714" r:id="rId31"/>
    <p:sldId id="715" r:id="rId32"/>
    <p:sldId id="753" r:id="rId33"/>
    <p:sldId id="754" r:id="rId34"/>
    <p:sldId id="755" r:id="rId35"/>
    <p:sldId id="756" r:id="rId36"/>
    <p:sldId id="757" r:id="rId37"/>
    <p:sldId id="758" r:id="rId38"/>
    <p:sldId id="716" r:id="rId39"/>
    <p:sldId id="717" r:id="rId40"/>
    <p:sldId id="718" r:id="rId41"/>
    <p:sldId id="719" r:id="rId42"/>
    <p:sldId id="720" r:id="rId43"/>
    <p:sldId id="721" r:id="rId44"/>
    <p:sldId id="727" r:id="rId45"/>
    <p:sldId id="728" r:id="rId46"/>
    <p:sldId id="729" r:id="rId47"/>
    <p:sldId id="730" r:id="rId48"/>
    <p:sldId id="776" r:id="rId49"/>
    <p:sldId id="731" r:id="rId50"/>
    <p:sldId id="732" r:id="rId51"/>
    <p:sldId id="733" r:id="rId52"/>
    <p:sldId id="734" r:id="rId53"/>
    <p:sldId id="725" r:id="rId54"/>
    <p:sldId id="726" r:id="rId55"/>
    <p:sldId id="722" r:id="rId56"/>
    <p:sldId id="723" r:id="rId57"/>
    <p:sldId id="773" r:id="rId58"/>
    <p:sldId id="774" r:id="rId59"/>
    <p:sldId id="775" r:id="rId60"/>
    <p:sldId id="431" r:id="rId61"/>
    <p:sldId id="580" r:id="rId62"/>
    <p:sldId id="581" r:id="rId63"/>
    <p:sldId id="635" r:id="rId64"/>
    <p:sldId id="634" r:id="rId65"/>
    <p:sldId id="636" r:id="rId66"/>
    <p:sldId id="637" r:id="rId67"/>
    <p:sldId id="632" r:id="rId68"/>
    <p:sldId id="584" r:id="rId69"/>
    <p:sldId id="585" r:id="rId70"/>
    <p:sldId id="586" r:id="rId71"/>
    <p:sldId id="638" r:id="rId72"/>
    <p:sldId id="777" r:id="rId73"/>
    <p:sldId id="640" r:id="rId74"/>
    <p:sldId id="669" r:id="rId75"/>
    <p:sldId id="645" r:id="rId76"/>
    <p:sldId id="643" r:id="rId77"/>
    <p:sldId id="644" r:id="rId78"/>
    <p:sldId id="735" r:id="rId79"/>
    <p:sldId id="736" r:id="rId80"/>
    <p:sldId id="737" r:id="rId81"/>
    <p:sldId id="738" r:id="rId82"/>
    <p:sldId id="739" r:id="rId83"/>
    <p:sldId id="740" r:id="rId84"/>
    <p:sldId id="741" r:id="rId85"/>
    <p:sldId id="746" r:id="rId86"/>
    <p:sldId id="747" r:id="rId87"/>
    <p:sldId id="766" r:id="rId88"/>
    <p:sldId id="767" r:id="rId89"/>
    <p:sldId id="748" r:id="rId90"/>
    <p:sldId id="778" r:id="rId91"/>
    <p:sldId id="779" r:id="rId92"/>
    <p:sldId id="780" r:id="rId93"/>
    <p:sldId id="781" r:id="rId94"/>
    <p:sldId id="769" r:id="rId95"/>
    <p:sldId id="770" r:id="rId96"/>
    <p:sldId id="771" r:id="rId97"/>
    <p:sldId id="772" r:id="rId98"/>
    <p:sldId id="750" r:id="rId99"/>
    <p:sldId id="460" r:id="rId100"/>
    <p:sldId id="461" r:id="rId101"/>
    <p:sldId id="462" r:id="rId102"/>
    <p:sldId id="464" r:id="rId103"/>
    <p:sldId id="639" r:id="rId104"/>
    <p:sldId id="465" r:id="rId105"/>
    <p:sldId id="466" r:id="rId106"/>
    <p:sldId id="292" r:id="rId107"/>
    <p:sldId id="294" r:id="rId108"/>
    <p:sldId id="298" r:id="rId109"/>
    <p:sldId id="295" r:id="rId110"/>
    <p:sldId id="429" r:id="rId111"/>
    <p:sldId id="296" r:id="rId112"/>
    <p:sldId id="300" r:id="rId113"/>
    <p:sldId id="299" r:id="rId114"/>
    <p:sldId id="751" r:id="rId115"/>
    <p:sldId id="658" r:id="rId116"/>
    <p:sldId id="659" r:id="rId117"/>
    <p:sldId id="672" r:id="rId118"/>
    <p:sldId id="673" r:id="rId119"/>
    <p:sldId id="674" r:id="rId120"/>
    <p:sldId id="675" r:id="rId121"/>
    <p:sldId id="676" r:id="rId122"/>
    <p:sldId id="677" r:id="rId123"/>
    <p:sldId id="678" r:id="rId124"/>
    <p:sldId id="679" r:id="rId125"/>
    <p:sldId id="680" r:id="rId126"/>
    <p:sldId id="681" r:id="rId127"/>
    <p:sldId id="684" r:id="rId128"/>
    <p:sldId id="682" r:id="rId129"/>
    <p:sldId id="683" r:id="rId130"/>
    <p:sldId id="752" r:id="rId131"/>
    <p:sldId id="499" r:id="rId132"/>
    <p:sldId id="500" r:id="rId133"/>
    <p:sldId id="501" r:id="rId134"/>
    <p:sldId id="502" r:id="rId135"/>
    <p:sldId id="503" r:id="rId136"/>
    <p:sldId id="504" r:id="rId137"/>
    <p:sldId id="505" r:id="rId138"/>
    <p:sldId id="562" r:id="rId139"/>
    <p:sldId id="563" r:id="rId140"/>
    <p:sldId id="564" r:id="rId141"/>
    <p:sldId id="565" r:id="rId142"/>
    <p:sldId id="566" r:id="rId143"/>
    <p:sldId id="570" r:id="rId144"/>
    <p:sldId id="571" r:id="rId145"/>
    <p:sldId id="572" r:id="rId146"/>
    <p:sldId id="573" r:id="rId147"/>
    <p:sldId id="574" r:id="rId148"/>
    <p:sldId id="782" r:id="rId149"/>
    <p:sldId id="342" r:id="rId150"/>
    <p:sldId id="759" r:id="rId151"/>
    <p:sldId id="761" r:id="rId152"/>
    <p:sldId id="763" r:id="rId153"/>
    <p:sldId id="760" r:id="rId154"/>
    <p:sldId id="764" r:id="rId155"/>
    <p:sldId id="765" r:id="rId156"/>
    <p:sldId id="343" r:id="rId15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56"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6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10" name="Прямокутний трикут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uk-UA" smtClean="0"/>
              <a:t>Зразок заголовка</a:t>
            </a:r>
            <a:endParaRPr kumimoji="0" lang="en-US"/>
          </a:p>
        </p:txBody>
      </p:sp>
      <p:sp>
        <p:nvSpPr>
          <p:cNvPr id="17" name="Пі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uk-UA" smtClean="0"/>
              <a:t>Зразок підзаголовка</a:t>
            </a:r>
            <a:endParaRPr kumimoji="0" lang="en-US"/>
          </a:p>
        </p:txBody>
      </p:sp>
      <p:grpSp>
        <p:nvGrpSpPr>
          <p:cNvPr id="2" name="Групувати 1"/>
          <p:cNvGrpSpPr/>
          <p:nvPr/>
        </p:nvGrpSpPr>
        <p:grpSpPr>
          <a:xfrm>
            <a:off x="-3765" y="4953000"/>
            <a:ext cx="9147765" cy="1912088"/>
            <a:chOff x="-3765" y="4832896"/>
            <a:chExt cx="9147765" cy="2032192"/>
          </a:xfrm>
        </p:grpSpPr>
        <p:sp>
          <p:nvSpPr>
            <p:cNvPr id="7" name="Поліліні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іліні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іліні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 сполучна ліні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Місце для дати 29"/>
          <p:cNvSpPr>
            <a:spLocks noGrp="1"/>
          </p:cNvSpPr>
          <p:nvPr>
            <p:ph type="dt" sz="half" idx="10"/>
          </p:nvPr>
        </p:nvSpPr>
        <p:spPr/>
        <p:txBody>
          <a:bodyPr/>
          <a:lstStyle>
            <a:lvl1pPr>
              <a:defRPr>
                <a:solidFill>
                  <a:srgbClr val="FFFFFF"/>
                </a:solidFill>
              </a:defRPr>
            </a:lvl1pPr>
            <a:extLst/>
          </a:lstStyle>
          <a:p>
            <a:fld id="{55A2AEB2-1EE6-4734-A129-F66B77AC7E18}" type="datetimeFigureOut">
              <a:rPr lang="uk-UA" smtClean="0"/>
              <a:t>24.04.2023</a:t>
            </a:fld>
            <a:endParaRPr lang="uk-UA"/>
          </a:p>
        </p:txBody>
      </p:sp>
      <p:sp>
        <p:nvSpPr>
          <p:cNvPr id="19" name="Місце для нижнього колонтитула 18"/>
          <p:cNvSpPr>
            <a:spLocks noGrp="1"/>
          </p:cNvSpPr>
          <p:nvPr>
            <p:ph type="ftr" sz="quarter" idx="11"/>
          </p:nvPr>
        </p:nvSpPr>
        <p:spPr/>
        <p:txBody>
          <a:bodyPr/>
          <a:lstStyle>
            <a:lvl1pPr>
              <a:defRPr>
                <a:solidFill>
                  <a:schemeClr val="accent1">
                    <a:tint val="20000"/>
                  </a:schemeClr>
                </a:solidFill>
              </a:defRPr>
            </a:lvl1pPr>
            <a:extLst/>
          </a:lstStyle>
          <a:p>
            <a:endParaRPr lang="uk-UA"/>
          </a:p>
        </p:txBody>
      </p:sp>
      <p:sp>
        <p:nvSpPr>
          <p:cNvPr id="27" name="Місце для номера слайда 26"/>
          <p:cNvSpPr>
            <a:spLocks noGrp="1"/>
          </p:cNvSpPr>
          <p:nvPr>
            <p:ph type="sldNum" sz="quarter" idx="12"/>
          </p:nvPr>
        </p:nvSpPr>
        <p:spPr/>
        <p:txBody>
          <a:bodyPr/>
          <a:lstStyle>
            <a:lvl1pPr>
              <a:defRPr>
                <a:solidFill>
                  <a:srgbClr val="FFFFFF"/>
                </a:solidFill>
              </a:defRPr>
            </a:lvl1pPr>
            <a:extLst/>
          </a:lstStyle>
          <a:p>
            <a:fld id="{8E34EF3E-DA74-40F9-961B-2C65CD740CF4}"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1481329"/>
            <a:ext cx="8229600" cy="4386071"/>
          </a:xfrm>
        </p:spPr>
        <p:txBody>
          <a:bodyPr vert="eaVert"/>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55A2AEB2-1EE6-4734-A129-F66B77AC7E18}" type="datetimeFigureOut">
              <a:rPr lang="uk-UA" smtClean="0"/>
              <a:t>24.04.2023</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8E34EF3E-DA74-40F9-961B-2C65CD740CF4}"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844013" y="274640"/>
            <a:ext cx="1777470" cy="5592761"/>
          </a:xfrm>
        </p:spPr>
        <p:txBody>
          <a:bodyPr vert="eaVert"/>
          <a:lstStyle>
            <a:extLs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274641"/>
            <a:ext cx="6324600" cy="5592760"/>
          </a:xfrm>
        </p:spPr>
        <p:txBody>
          <a:bodyPr vert="eaVert"/>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55A2AEB2-1EE6-4734-A129-F66B77AC7E18}" type="datetimeFigureOut">
              <a:rPr lang="uk-UA" smtClean="0"/>
              <a:t>24.04.2023</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8E34EF3E-DA74-40F9-961B-2C65CD740CF4}"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extLst/>
          </a:lstStyle>
          <a:p>
            <a:fld id="{55A2AEB2-1EE6-4734-A129-F66B77AC7E18}" type="datetimeFigureOut">
              <a:rPr lang="uk-UA" smtClean="0"/>
              <a:t>24.04.2023</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8E34EF3E-DA74-40F9-961B-2C65CD740CF4}" type="slidenum">
              <a:rPr lang="uk-UA" smtClean="0"/>
              <a:t>‹№›</a:t>
            </a:fld>
            <a:endParaRPr lang="uk-UA"/>
          </a:p>
        </p:txBody>
      </p:sp>
      <p:sp>
        <p:nvSpPr>
          <p:cNvPr id="7" name="Заголовок 6"/>
          <p:cNvSpPr>
            <a:spLocks noGrp="1"/>
          </p:cNvSpPr>
          <p:nvPr>
            <p:ph type="title"/>
          </p:nvPr>
        </p:nvSpPr>
        <p:spPr/>
        <p:txBody>
          <a:bodyPr rtlCol="0"/>
          <a:lstStyle>
            <a:extLst/>
          </a:lstStyle>
          <a:p>
            <a:r>
              <a:rPr kumimoji="0" lang="uk-UA" smtClean="0"/>
              <a:t>Зразок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extLst/>
          </a:lstStyle>
          <a:p>
            <a:fld id="{55A2AEB2-1EE6-4734-A129-F66B77AC7E18}" type="datetimeFigureOut">
              <a:rPr lang="uk-UA" smtClean="0"/>
              <a:t>24.04.2023</a:t>
            </a:fld>
            <a:endParaRPr lang="uk-UA"/>
          </a:p>
        </p:txBody>
      </p:sp>
      <p:sp>
        <p:nvSpPr>
          <p:cNvPr id="5" name="Місце для нижнього колонтитула 4"/>
          <p:cNvSpPr>
            <a:spLocks noGrp="1"/>
          </p:cNvSpPr>
          <p:nvPr>
            <p:ph type="ftr" sz="quarter" idx="11"/>
          </p:nvPr>
        </p:nvSpPr>
        <p:spPr/>
        <p:txBody>
          <a:bodyPr/>
          <a:lstStyle>
            <a:extLst/>
          </a:lstStyle>
          <a:p>
            <a:endParaRPr lang="uk-UA"/>
          </a:p>
        </p:txBody>
      </p:sp>
      <p:sp>
        <p:nvSpPr>
          <p:cNvPr id="6" name="Місце для номера слайда 5"/>
          <p:cNvSpPr>
            <a:spLocks noGrp="1"/>
          </p:cNvSpPr>
          <p:nvPr>
            <p:ph type="sldNum" sz="quarter" idx="12"/>
          </p:nvPr>
        </p:nvSpPr>
        <p:spPr/>
        <p:txBody>
          <a:bodyPr/>
          <a:lstStyle>
            <a:extLst/>
          </a:lstStyle>
          <a:p>
            <a:fld id="{8E34EF3E-DA74-40F9-961B-2C65CD740CF4}" type="slidenum">
              <a:rPr lang="uk-UA" smtClean="0"/>
              <a:t>‹№›</a:t>
            </a:fld>
            <a:endParaRPr lang="uk-UA"/>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bg>
      <p:bgRef idx="1002">
        <a:schemeClr val="bg1"/>
      </p:bgRef>
    </p:bg>
    <p:spTree>
      <p:nvGrpSpPr>
        <p:cNvPr id="1" name=""/>
        <p:cNvGrpSpPr/>
        <p:nvPr/>
      </p:nvGrpSpPr>
      <p:grpSpPr>
        <a:xfrm>
          <a:off x="0" y="0"/>
          <a:ext cx="0" cy="0"/>
          <a:chOff x="0" y="0"/>
          <a:chExt cx="0" cy="0"/>
        </a:xfrm>
      </p:grpSpPr>
      <p:sp>
        <p:nvSpPr>
          <p:cNvPr id="3" name="Місце для вмісту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extLst/>
          </a:lstStyle>
          <a:p>
            <a:fld id="{55A2AEB2-1EE6-4734-A129-F66B77AC7E18}" type="datetimeFigureOut">
              <a:rPr lang="uk-UA" smtClean="0"/>
              <a:t>24.04.2023</a:t>
            </a:fld>
            <a:endParaRPr lang="uk-UA"/>
          </a:p>
        </p:txBody>
      </p:sp>
      <p:sp>
        <p:nvSpPr>
          <p:cNvPr id="6" name="Місце для нижнього колонтитула 5"/>
          <p:cNvSpPr>
            <a:spLocks noGrp="1"/>
          </p:cNvSpPr>
          <p:nvPr>
            <p:ph type="ftr" sz="quarter" idx="11"/>
          </p:nvPr>
        </p:nvSpPr>
        <p:spPr/>
        <p:txBody>
          <a:bodyPr/>
          <a:lstStyle>
            <a:extLst/>
          </a:lstStyle>
          <a:p>
            <a:endParaRPr lang="uk-UA"/>
          </a:p>
        </p:txBody>
      </p:sp>
      <p:sp>
        <p:nvSpPr>
          <p:cNvPr id="7" name="Місце для номера слайда 6"/>
          <p:cNvSpPr>
            <a:spLocks noGrp="1"/>
          </p:cNvSpPr>
          <p:nvPr>
            <p:ph type="sldNum" sz="quarter" idx="12"/>
          </p:nvPr>
        </p:nvSpPr>
        <p:spPr/>
        <p:txBody>
          <a:bodyPr/>
          <a:lstStyle>
            <a:extLst/>
          </a:lstStyle>
          <a:p>
            <a:fld id="{8E34EF3E-DA74-40F9-961B-2C65CD740CF4}" type="slidenum">
              <a:rPr lang="uk-UA" smtClean="0"/>
              <a:t>‹№›</a:t>
            </a:fld>
            <a:endParaRPr lang="uk-UA"/>
          </a:p>
        </p:txBody>
      </p:sp>
      <p:sp>
        <p:nvSpPr>
          <p:cNvPr id="8" name="Заголовок 7"/>
          <p:cNvSpPr>
            <a:spLocks noGrp="1"/>
          </p:cNvSpPr>
          <p:nvPr>
            <p:ph type="title"/>
          </p:nvPr>
        </p:nvSpPr>
        <p:spPr/>
        <p:txBody>
          <a:bodyPr rtlCol="0"/>
          <a:lstStyle>
            <a:extLst/>
          </a:lstStyle>
          <a:p>
            <a:r>
              <a:rPr kumimoji="0" lang="uk-UA" smtClean="0"/>
              <a:t>Зразок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Порівняння">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extLst/>
          </a:lstStyle>
          <a:p>
            <a:fld id="{55A2AEB2-1EE6-4734-A129-F66B77AC7E18}" type="datetimeFigureOut">
              <a:rPr lang="uk-UA" smtClean="0"/>
              <a:t>24.04.2023</a:t>
            </a:fld>
            <a:endParaRPr lang="uk-UA"/>
          </a:p>
        </p:txBody>
      </p:sp>
      <p:sp>
        <p:nvSpPr>
          <p:cNvPr id="8" name="Місце для нижнього колонтитула 7"/>
          <p:cNvSpPr>
            <a:spLocks noGrp="1"/>
          </p:cNvSpPr>
          <p:nvPr>
            <p:ph type="ftr" sz="quarter" idx="11"/>
          </p:nvPr>
        </p:nvSpPr>
        <p:spPr/>
        <p:txBody>
          <a:bodyPr/>
          <a:lstStyle>
            <a:extLst/>
          </a:lstStyle>
          <a:p>
            <a:endParaRPr lang="uk-UA"/>
          </a:p>
        </p:txBody>
      </p:sp>
      <p:sp>
        <p:nvSpPr>
          <p:cNvPr id="9" name="Місце для номера слайда 8"/>
          <p:cNvSpPr>
            <a:spLocks noGrp="1"/>
          </p:cNvSpPr>
          <p:nvPr>
            <p:ph type="sldNum" sz="quarter" idx="12"/>
          </p:nvPr>
        </p:nvSpPr>
        <p:spPr/>
        <p:txBody>
          <a:bodyPr/>
          <a:lstStyle>
            <a:extLst/>
          </a:lstStyle>
          <a:p>
            <a:fld id="{8E34EF3E-DA74-40F9-961B-2C65CD740CF4}"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bg>
      <p:bgRef idx="1002">
        <a:schemeClr val="bg1"/>
      </p:bgRef>
    </p:bg>
    <p:spTree>
      <p:nvGrpSpPr>
        <p:cNvPr id="1" name=""/>
        <p:cNvGrpSpPr/>
        <p:nvPr/>
      </p:nvGrpSpPr>
      <p:grpSpPr>
        <a:xfrm>
          <a:off x="0" y="0"/>
          <a:ext cx="0" cy="0"/>
          <a:chOff x="0" y="0"/>
          <a:chExt cx="0" cy="0"/>
        </a:xfrm>
      </p:grpSpPr>
      <p:sp>
        <p:nvSpPr>
          <p:cNvPr id="3" name="Місце для дати 2"/>
          <p:cNvSpPr>
            <a:spLocks noGrp="1"/>
          </p:cNvSpPr>
          <p:nvPr>
            <p:ph type="dt" sz="half" idx="10"/>
          </p:nvPr>
        </p:nvSpPr>
        <p:spPr/>
        <p:txBody>
          <a:bodyPr/>
          <a:lstStyle>
            <a:extLst/>
          </a:lstStyle>
          <a:p>
            <a:fld id="{55A2AEB2-1EE6-4734-A129-F66B77AC7E18}" type="datetimeFigureOut">
              <a:rPr lang="uk-UA" smtClean="0"/>
              <a:t>24.04.2023</a:t>
            </a:fld>
            <a:endParaRPr lang="uk-UA"/>
          </a:p>
        </p:txBody>
      </p:sp>
      <p:sp>
        <p:nvSpPr>
          <p:cNvPr id="4" name="Місце для нижнього колонтитула 3"/>
          <p:cNvSpPr>
            <a:spLocks noGrp="1"/>
          </p:cNvSpPr>
          <p:nvPr>
            <p:ph type="ftr" sz="quarter" idx="11"/>
          </p:nvPr>
        </p:nvSpPr>
        <p:spPr/>
        <p:txBody>
          <a:bodyPr/>
          <a:lstStyle>
            <a:extLst/>
          </a:lstStyle>
          <a:p>
            <a:endParaRPr lang="uk-UA"/>
          </a:p>
        </p:txBody>
      </p:sp>
      <p:sp>
        <p:nvSpPr>
          <p:cNvPr id="5" name="Місце для номера слайда 4"/>
          <p:cNvSpPr>
            <a:spLocks noGrp="1"/>
          </p:cNvSpPr>
          <p:nvPr>
            <p:ph type="sldNum" sz="quarter" idx="12"/>
          </p:nvPr>
        </p:nvSpPr>
        <p:spPr/>
        <p:txBody>
          <a:bodyPr/>
          <a:lstStyle>
            <a:extLst/>
          </a:lstStyle>
          <a:p>
            <a:fld id="{8E34EF3E-DA74-40F9-961B-2C65CD740CF4}" type="slidenum">
              <a:rPr lang="uk-UA" smtClean="0"/>
              <a:t>‹№›</a:t>
            </a:fld>
            <a:endParaRPr lang="uk-UA"/>
          </a:p>
        </p:txBody>
      </p:sp>
      <p:sp>
        <p:nvSpPr>
          <p:cNvPr id="6" name="Заголовок 5"/>
          <p:cNvSpPr>
            <a:spLocks noGrp="1"/>
          </p:cNvSpPr>
          <p:nvPr>
            <p:ph type="title"/>
          </p:nvPr>
        </p:nvSpPr>
        <p:spPr/>
        <p:txBody>
          <a:bodyPr rtlCol="0"/>
          <a:lstStyle>
            <a:extLst/>
          </a:lstStyle>
          <a:p>
            <a:r>
              <a:rPr kumimoji="0" lang="uk-UA" smtClean="0"/>
              <a:t>Зразок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extLst/>
          </a:lstStyle>
          <a:p>
            <a:fld id="{55A2AEB2-1EE6-4734-A129-F66B77AC7E18}" type="datetimeFigureOut">
              <a:rPr lang="uk-UA" smtClean="0"/>
              <a:t>24.04.2023</a:t>
            </a:fld>
            <a:endParaRPr lang="uk-UA"/>
          </a:p>
        </p:txBody>
      </p:sp>
      <p:sp>
        <p:nvSpPr>
          <p:cNvPr id="3" name="Місце для нижнього колонтитула 2"/>
          <p:cNvSpPr>
            <a:spLocks noGrp="1"/>
          </p:cNvSpPr>
          <p:nvPr>
            <p:ph type="ftr" sz="quarter" idx="11"/>
          </p:nvPr>
        </p:nvSpPr>
        <p:spPr/>
        <p:txBody>
          <a:bodyPr/>
          <a:lstStyle>
            <a:extLst/>
          </a:lstStyle>
          <a:p>
            <a:endParaRPr lang="uk-UA"/>
          </a:p>
        </p:txBody>
      </p:sp>
      <p:sp>
        <p:nvSpPr>
          <p:cNvPr id="4" name="Місце для номера слайда 3"/>
          <p:cNvSpPr>
            <a:spLocks noGrp="1"/>
          </p:cNvSpPr>
          <p:nvPr>
            <p:ph type="sldNum" sz="quarter" idx="12"/>
          </p:nvPr>
        </p:nvSpPr>
        <p:spPr/>
        <p:txBody>
          <a:bodyPr/>
          <a:lstStyle>
            <a:extLst/>
          </a:lstStyle>
          <a:p>
            <a:fld id="{8E34EF3E-DA74-40F9-961B-2C65CD740CF4}"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з підписом">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a:xfrm>
            <a:off x="6727032" y="6407944"/>
            <a:ext cx="1920240" cy="365760"/>
          </a:xfrm>
        </p:spPr>
        <p:txBody>
          <a:bodyPr/>
          <a:lstStyle>
            <a:extLst/>
          </a:lstStyle>
          <a:p>
            <a:fld id="{55A2AEB2-1EE6-4734-A129-F66B77AC7E18}" type="datetimeFigureOut">
              <a:rPr lang="uk-UA" smtClean="0"/>
              <a:t>24.04.2023</a:t>
            </a:fld>
            <a:endParaRPr lang="uk-UA"/>
          </a:p>
        </p:txBody>
      </p:sp>
      <p:sp>
        <p:nvSpPr>
          <p:cNvPr id="6" name="Місце для нижнього колонтитула 5"/>
          <p:cNvSpPr>
            <a:spLocks noGrp="1"/>
          </p:cNvSpPr>
          <p:nvPr>
            <p:ph type="ftr" sz="quarter" idx="11"/>
          </p:nvPr>
        </p:nvSpPr>
        <p:spPr/>
        <p:txBody>
          <a:bodyPr/>
          <a:lstStyle>
            <a:extLst/>
          </a:lstStyle>
          <a:p>
            <a:endParaRPr lang="uk-UA"/>
          </a:p>
        </p:txBody>
      </p:sp>
      <p:sp>
        <p:nvSpPr>
          <p:cNvPr id="7" name="Місце для номера слайда 6"/>
          <p:cNvSpPr>
            <a:spLocks noGrp="1"/>
          </p:cNvSpPr>
          <p:nvPr>
            <p:ph type="sldNum" sz="quarter" idx="12"/>
          </p:nvPr>
        </p:nvSpPr>
        <p:spPr/>
        <p:txBody>
          <a:bodyPr/>
          <a:lstStyle>
            <a:extLst/>
          </a:lstStyle>
          <a:p>
            <a:fld id="{8E34EF3E-DA74-40F9-961B-2C65CD740CF4}"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bg>
      <p:bgRef idx="1002">
        <a:schemeClr val="bg1"/>
      </p:bgRef>
    </p:bg>
    <p:spTree>
      <p:nvGrpSpPr>
        <p:cNvPr id="1" name=""/>
        <p:cNvGrpSpPr/>
        <p:nvPr/>
      </p:nvGrpSpPr>
      <p:grpSpPr>
        <a:xfrm>
          <a:off x="0" y="0"/>
          <a:ext cx="0" cy="0"/>
          <a:chOff x="0" y="0"/>
          <a:chExt cx="0" cy="0"/>
        </a:xfrm>
      </p:grpSpPr>
      <p:sp>
        <p:nvSpPr>
          <p:cNvPr id="4" name="Місце для тексту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uk-UA" smtClean="0"/>
              <a:t>Зразок тексту</a:t>
            </a:r>
          </a:p>
        </p:txBody>
      </p:sp>
      <p:sp>
        <p:nvSpPr>
          <p:cNvPr id="3" name="Місце для зображення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uk-UA" smtClean="0"/>
              <a:t>Клацніть піктограму, щоб додати зображення</a:t>
            </a:r>
            <a:endParaRPr kumimoji="0" lang="en-US" dirty="0"/>
          </a:p>
        </p:txBody>
      </p:sp>
      <p:sp>
        <p:nvSpPr>
          <p:cNvPr id="5" name="Місце для дати 4"/>
          <p:cNvSpPr>
            <a:spLocks noGrp="1"/>
          </p:cNvSpPr>
          <p:nvPr>
            <p:ph type="dt" sz="half" idx="10"/>
          </p:nvPr>
        </p:nvSpPr>
        <p:spPr/>
        <p:txBody>
          <a:bodyPr/>
          <a:lstStyle>
            <a:lvl1pPr>
              <a:defRPr>
                <a:solidFill>
                  <a:schemeClr val="tx1"/>
                </a:solidFill>
              </a:defRPr>
            </a:lvl1pPr>
            <a:extLst/>
          </a:lstStyle>
          <a:p>
            <a:fld id="{55A2AEB2-1EE6-4734-A129-F66B77AC7E18}" type="datetimeFigureOut">
              <a:rPr lang="uk-UA" smtClean="0"/>
              <a:t>24.04.2023</a:t>
            </a:fld>
            <a:endParaRPr lang="uk-UA"/>
          </a:p>
        </p:txBody>
      </p:sp>
      <p:sp>
        <p:nvSpPr>
          <p:cNvPr id="6" name="Місце для нижнього колонтитула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uk-UA"/>
          </a:p>
        </p:txBody>
      </p:sp>
      <p:sp>
        <p:nvSpPr>
          <p:cNvPr id="7" name="Місце для номера слайда 6"/>
          <p:cNvSpPr>
            <a:spLocks noGrp="1"/>
          </p:cNvSpPr>
          <p:nvPr>
            <p:ph type="sldNum" sz="quarter" idx="12"/>
          </p:nvPr>
        </p:nvSpPr>
        <p:spPr/>
        <p:txBody>
          <a:bodyPr/>
          <a:lstStyle>
            <a:lvl1pPr>
              <a:defRPr>
                <a:solidFill>
                  <a:schemeClr val="tx1"/>
                </a:solidFill>
              </a:defRPr>
            </a:lvl1pPr>
            <a:extLst/>
          </a:lstStyle>
          <a:p>
            <a:fld id="{8E34EF3E-DA74-40F9-961B-2C65CD740CF4}" type="slidenum">
              <a:rPr lang="uk-UA" smtClean="0"/>
              <a:t>‹№›</a:t>
            </a:fld>
            <a:endParaRPr lang="uk-UA"/>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uk-UA" smtClean="0"/>
              <a:t>Зразок заголовка</a:t>
            </a:r>
            <a:endParaRPr kumimoji="0" lang="en-US"/>
          </a:p>
        </p:txBody>
      </p:sp>
      <p:sp>
        <p:nvSpPr>
          <p:cNvPr id="8" name="Поліліні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іліні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кутний трикут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 сполучна ліні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іліні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іліні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кутний трикут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 сполучна ліні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Місце для заголовка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uk-UA" smtClean="0"/>
              <a:t>Зразок заголовка</a:t>
            </a:r>
            <a:endParaRPr kumimoji="0" lang="en-US"/>
          </a:p>
        </p:txBody>
      </p:sp>
      <p:sp>
        <p:nvSpPr>
          <p:cNvPr id="30" name="Місце для тексту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Місце для дати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5A2AEB2-1EE6-4734-A129-F66B77AC7E18}" type="datetimeFigureOut">
              <a:rPr lang="uk-UA" smtClean="0"/>
              <a:t>24.04.2023</a:t>
            </a:fld>
            <a:endParaRPr lang="uk-UA"/>
          </a:p>
        </p:txBody>
      </p:sp>
      <p:sp>
        <p:nvSpPr>
          <p:cNvPr id="22" name="Місце для нижнього колонтитула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uk-UA"/>
          </a:p>
        </p:txBody>
      </p:sp>
      <p:sp>
        <p:nvSpPr>
          <p:cNvPr id="18" name="Місце для номера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E34EF3E-DA74-40F9-961B-2C65CD740CF4}"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2" Type="http://schemas.openxmlformats.org/officeDocument/2006/relationships/hyperlink" Target="https://zir.tax.gov.ua/main/bz/view/?src=ques&amp;id=31046" TargetMode="Externa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2" Type="http://schemas.openxmlformats.org/officeDocument/2006/relationships/hyperlink" Target="https://e-ttn.miu.gov.ua/faq/elektronna-forma-ttn-bude-obov-iazkovoiu-do-vykorystannia-chy-dobrovilnoiu-razom-z-paperovoiu-formoiu/" TargetMode="External"/><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2" Type="http://schemas.openxmlformats.org/officeDocument/2006/relationships/hyperlink" Target="https://e-ttn.miu.gov.ua/faq/yak-bude-zdiysniuvatys-kontrol-za-naiavnistiu-ttn-u-vodiiv-na-vykonannia-st-48-zakonu-pro-avtomobilnyy-transport/" TargetMode="External"/><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2" Type="http://schemas.openxmlformats.org/officeDocument/2006/relationships/hyperlink" Target="https://e-ttn.miu.gov.ua/faq/chy-potribni-budut-kep-dlia-vsikh-uchasnykiv-vantazhnykh-perevezen-zokrema-dlia-komirnykiv-iaki-vidpuskaiut-ta-pryymaiut-tovar-dlia-vodiia-ta-inshykh/" TargetMode="External"/><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2" Type="http://schemas.openxmlformats.org/officeDocument/2006/relationships/hyperlink" Target="https://e-ttn.miu.gov.ua/faq/yak-vyhliadaie-skhema-stvorennia-vykorystannia-i-zakriplennia-e-ttn/" TargetMode="External"/><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2" Type="http://schemas.openxmlformats.org/officeDocument/2006/relationships/hyperlink" Target="https://e-ttn.miu.gov.ua/faq/shcho-robyty-koly-e-ttn-nemozhlyvo-pidpysaty-cherez-vidsutnist-elektryky-chy-internetu-2/" TargetMode="External"/><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259632" y="2636912"/>
            <a:ext cx="6696744" cy="2308324"/>
          </a:xfrm>
          <a:prstGeom prst="rect">
            <a:avLst/>
          </a:prstGeom>
        </p:spPr>
        <p:txBody>
          <a:bodyPr wrap="square">
            <a:spAutoFit/>
          </a:bodyPr>
          <a:lstStyle/>
          <a:p>
            <a:pPr algn="ctr"/>
            <a:r>
              <a:rPr lang="uk-UA" sz="2400" b="1" smtClean="0">
                <a:latin typeface="Times New Roman" panose="02020603050405020304" pitchFamily="18" charset="0"/>
                <a:cs typeface="Times New Roman" panose="02020603050405020304" pitchFamily="18" charset="0"/>
              </a:rPr>
              <a:t>Презентація  </a:t>
            </a:r>
          </a:p>
          <a:p>
            <a:pPr algn="ctr"/>
            <a:r>
              <a:rPr lang="uk-UA" sz="2400" b="1">
                <a:latin typeface="Times New Roman" panose="02020603050405020304" pitchFamily="18" charset="0"/>
                <a:cs typeface="Times New Roman" panose="02020603050405020304" pitchFamily="18" charset="0"/>
              </a:rPr>
              <a:t>в</a:t>
            </a:r>
            <a:r>
              <a:rPr lang="uk-UA" sz="2400" b="1" smtClean="0">
                <a:latin typeface="Times New Roman" panose="02020603050405020304" pitchFamily="18" charset="0"/>
                <a:cs typeface="Times New Roman" panose="02020603050405020304" pitchFamily="18" charset="0"/>
              </a:rPr>
              <a:t>ебінару</a:t>
            </a:r>
          </a:p>
          <a:p>
            <a:pPr algn="ctr"/>
            <a:endParaRPr lang="uk-UA" sz="2400" b="1" smtClean="0">
              <a:latin typeface="Times New Roman" panose="02020603050405020304" pitchFamily="18" charset="0"/>
              <a:cs typeface="Times New Roman" panose="02020603050405020304" pitchFamily="18" charset="0"/>
            </a:endParaRPr>
          </a:p>
          <a:p>
            <a:pPr algn="ctr"/>
            <a:r>
              <a:rPr lang="uk-UA" sz="2400" b="1" i="1">
                <a:latin typeface="Times New Roman" panose="02020603050405020304" pitchFamily="18" charset="0"/>
                <a:cs typeface="Times New Roman" panose="02020603050405020304" pitchFamily="18" charset="0"/>
              </a:rPr>
              <a:t>«Зміни-2023 </a:t>
            </a:r>
            <a:endParaRPr lang="uk-UA" sz="2400" b="1" i="1" smtClean="0">
              <a:latin typeface="Times New Roman" panose="02020603050405020304" pitchFamily="18" charset="0"/>
              <a:cs typeface="Times New Roman" panose="02020603050405020304" pitchFamily="18" charset="0"/>
            </a:endParaRPr>
          </a:p>
          <a:p>
            <a:pPr algn="ctr"/>
            <a:r>
              <a:rPr lang="uk-UA" sz="2400" b="1" i="1" smtClean="0">
                <a:latin typeface="Times New Roman" panose="02020603050405020304" pitchFamily="18" charset="0"/>
                <a:cs typeface="Times New Roman" panose="02020603050405020304" pitchFamily="18" charset="0"/>
              </a:rPr>
              <a:t>та </a:t>
            </a:r>
          </a:p>
          <a:p>
            <a:pPr algn="ctr"/>
            <a:r>
              <a:rPr lang="uk-UA" sz="2400" b="1" i="1" smtClean="0">
                <a:latin typeface="Times New Roman" panose="02020603050405020304" pitchFamily="18" charset="0"/>
                <a:cs typeface="Times New Roman" panose="02020603050405020304" pitchFamily="18" charset="0"/>
              </a:rPr>
              <a:t>звітність за </a:t>
            </a:r>
            <a:r>
              <a:rPr lang="uk-UA" sz="2400" b="1" i="1">
                <a:latin typeface="Times New Roman" panose="02020603050405020304" pitchFamily="18" charset="0"/>
                <a:cs typeface="Times New Roman" panose="02020603050405020304" pitchFamily="18" charset="0"/>
              </a:rPr>
              <a:t>1 квартал 2023 року»</a:t>
            </a:r>
            <a:endParaRPr lang="uk-UA" sz="24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65154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23528" y="548680"/>
            <a:ext cx="8496944" cy="337015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altLang="uk-UA" sz="2100" b="1" i="0" u="none" strike="noStrike" cap="none" normalizeH="0" baseline="0" smtClean="0">
                <a:ln>
                  <a:noFill/>
                </a:ln>
                <a:solidFill>
                  <a:srgbClr val="212529"/>
                </a:solidFill>
                <a:effectLst/>
                <a:latin typeface="Times New Roman" panose="02020603050405020304" pitchFamily="18" charset="0"/>
                <a:cs typeface="Times New Roman" panose="02020603050405020304" pitchFamily="18" charset="0"/>
              </a:rPr>
              <a:t>Зміни в обліковій політиці </a:t>
            </a:r>
            <a:br>
              <a:rPr kumimoji="0" lang="uk-UA" altLang="uk-UA" sz="2100" b="1" i="0" u="none" strike="noStrike" cap="none" normalizeH="0" baseline="0" smtClean="0">
                <a:ln>
                  <a:noFill/>
                </a:ln>
                <a:solidFill>
                  <a:srgbClr val="212529"/>
                </a:solidFill>
                <a:effectLst/>
                <a:latin typeface="Times New Roman" panose="02020603050405020304" pitchFamily="18" charset="0"/>
                <a:cs typeface="Times New Roman" panose="02020603050405020304" pitchFamily="18" charset="0"/>
              </a:rPr>
            </a:br>
            <a:endParaRPr kumimoji="0" lang="uk-UA" altLang="uk-UA" sz="2100" b="0" i="0" u="none" strike="noStrike" cap="none" normalizeH="0" baseline="0" smtClean="0">
              <a:ln>
                <a:noFill/>
              </a:ln>
              <a:solidFill>
                <a:srgbClr val="212529"/>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altLang="uk-UA" sz="2100" b="0" i="0" u="none" strike="noStrike" cap="none" normalizeH="0" baseline="0" smtClean="0">
                <a:ln>
                  <a:noFill/>
                </a:ln>
                <a:solidFill>
                  <a:srgbClr val="212529"/>
                </a:solidFill>
                <a:effectLst/>
                <a:latin typeface="Times New Roman" panose="02020603050405020304" pitchFamily="18" charset="0"/>
                <a:cs typeface="Times New Roman" panose="02020603050405020304" pitchFamily="18" charset="0"/>
              </a:rPr>
              <a:t>9. Облікова політика може змінюватися тільки, якщо змінюються </a:t>
            </a:r>
            <a:br>
              <a:rPr kumimoji="0" lang="uk-UA" altLang="uk-UA" sz="2100" b="0" i="0" u="none" strike="noStrike" cap="none" normalizeH="0" baseline="0" smtClean="0">
                <a:ln>
                  <a:noFill/>
                </a:ln>
                <a:solidFill>
                  <a:srgbClr val="212529"/>
                </a:solidFill>
                <a:effectLst/>
                <a:latin typeface="Times New Roman" panose="02020603050405020304" pitchFamily="18" charset="0"/>
                <a:cs typeface="Times New Roman" panose="02020603050405020304" pitchFamily="18" charset="0"/>
              </a:rPr>
            </a:br>
            <a:r>
              <a:rPr kumimoji="0" lang="uk-UA" altLang="uk-UA" sz="2100" b="0" i="0" u="none" strike="noStrike" cap="none" normalizeH="0" baseline="0" smtClean="0">
                <a:ln>
                  <a:noFill/>
                </a:ln>
                <a:solidFill>
                  <a:srgbClr val="212529"/>
                </a:solidFill>
                <a:effectLst/>
                <a:latin typeface="Times New Roman" panose="02020603050405020304" pitchFamily="18" charset="0"/>
                <a:cs typeface="Times New Roman" panose="02020603050405020304" pitchFamily="18" charset="0"/>
              </a:rPr>
              <a:t>статутні вимоги, </a:t>
            </a:r>
            <a:r>
              <a:rPr kumimoji="0" lang="uk-UA" altLang="uk-UA" sz="2100" b="1" i="0" u="none" strike="noStrike" cap="none" normalizeH="0" baseline="0" smtClean="0">
                <a:ln>
                  <a:noFill/>
                </a:ln>
                <a:solidFill>
                  <a:srgbClr val="212529"/>
                </a:solidFill>
                <a:effectLst/>
                <a:latin typeface="Times New Roman" panose="02020603050405020304" pitchFamily="18" charset="0"/>
                <a:cs typeface="Times New Roman" panose="02020603050405020304" pitchFamily="18" charset="0"/>
              </a:rPr>
              <a:t>вимоги органу, який затверджує Національні </a:t>
            </a:r>
            <a:br>
              <a:rPr kumimoji="0" lang="uk-UA" altLang="uk-UA" sz="2100" b="1" i="0" u="none" strike="noStrike" cap="none" normalizeH="0" baseline="0" smtClean="0">
                <a:ln>
                  <a:noFill/>
                </a:ln>
                <a:solidFill>
                  <a:srgbClr val="212529"/>
                </a:solidFill>
                <a:effectLst/>
                <a:latin typeface="Times New Roman" panose="02020603050405020304" pitchFamily="18" charset="0"/>
                <a:cs typeface="Times New Roman" panose="02020603050405020304" pitchFamily="18" charset="0"/>
              </a:rPr>
            </a:br>
            <a:r>
              <a:rPr kumimoji="0" lang="uk-UA" altLang="uk-UA" sz="2100" b="1" i="0" u="none" strike="noStrike" cap="none" normalizeH="0" baseline="0" smtClean="0">
                <a:ln>
                  <a:noFill/>
                </a:ln>
                <a:solidFill>
                  <a:srgbClr val="212529"/>
                </a:solidFill>
                <a:effectLst/>
                <a:latin typeface="Times New Roman" panose="02020603050405020304" pitchFamily="18" charset="0"/>
                <a:cs typeface="Times New Roman" panose="02020603050405020304" pitchFamily="18" charset="0"/>
              </a:rPr>
              <a:t>положення (стандарти) бухгалтерського обліку</a:t>
            </a:r>
            <a:r>
              <a:rPr kumimoji="0" lang="uk-UA" altLang="uk-UA" sz="2100" b="0" i="0" u="none" strike="noStrike" cap="none" normalizeH="0" baseline="0" smtClean="0">
                <a:ln>
                  <a:noFill/>
                </a:ln>
                <a:solidFill>
                  <a:srgbClr val="212529"/>
                </a:solidFill>
                <a:effectLst/>
                <a:latin typeface="Times New Roman" panose="02020603050405020304" pitchFamily="18" charset="0"/>
                <a:cs typeface="Times New Roman" panose="02020603050405020304" pitchFamily="18" charset="0"/>
              </a:rPr>
              <a:t>, або, якщо зміни </a:t>
            </a:r>
            <a:br>
              <a:rPr kumimoji="0" lang="uk-UA" altLang="uk-UA" sz="2100" b="0" i="0" u="none" strike="noStrike" cap="none" normalizeH="0" baseline="0" smtClean="0">
                <a:ln>
                  <a:noFill/>
                </a:ln>
                <a:solidFill>
                  <a:srgbClr val="212529"/>
                </a:solidFill>
                <a:effectLst/>
                <a:latin typeface="Times New Roman" panose="02020603050405020304" pitchFamily="18" charset="0"/>
                <a:cs typeface="Times New Roman" panose="02020603050405020304" pitchFamily="18" charset="0"/>
              </a:rPr>
            </a:br>
            <a:r>
              <a:rPr kumimoji="0" lang="uk-UA" altLang="uk-UA" sz="2100" b="0" i="0" u="none" strike="noStrike" cap="none" normalizeH="0" baseline="0" smtClean="0">
                <a:ln>
                  <a:noFill/>
                </a:ln>
                <a:solidFill>
                  <a:srgbClr val="212529"/>
                </a:solidFill>
                <a:effectLst/>
                <a:latin typeface="Times New Roman" panose="02020603050405020304" pitchFamily="18" charset="0"/>
                <a:cs typeface="Times New Roman" panose="02020603050405020304" pitchFamily="18" charset="0"/>
              </a:rPr>
              <a:t>забезпечать достовірне відображення подій або операцій у </a:t>
            </a:r>
            <a:br>
              <a:rPr kumimoji="0" lang="uk-UA" altLang="uk-UA" sz="2100" b="0" i="0" u="none" strike="noStrike" cap="none" normalizeH="0" baseline="0" smtClean="0">
                <a:ln>
                  <a:noFill/>
                </a:ln>
                <a:solidFill>
                  <a:srgbClr val="212529"/>
                </a:solidFill>
                <a:effectLst/>
                <a:latin typeface="Times New Roman" panose="02020603050405020304" pitchFamily="18" charset="0"/>
                <a:cs typeface="Times New Roman" panose="02020603050405020304" pitchFamily="18" charset="0"/>
              </a:rPr>
            </a:br>
            <a:r>
              <a:rPr kumimoji="0" lang="uk-UA" altLang="uk-UA" sz="2100" b="0" i="0" u="none" strike="noStrike" cap="none" normalizeH="0" baseline="0" smtClean="0">
                <a:ln>
                  <a:noFill/>
                </a:ln>
                <a:solidFill>
                  <a:srgbClr val="212529"/>
                </a:solidFill>
                <a:effectLst/>
                <a:latin typeface="Times New Roman" panose="02020603050405020304" pitchFamily="18" charset="0"/>
                <a:cs typeface="Times New Roman" panose="02020603050405020304" pitchFamily="18" charset="0"/>
              </a:rPr>
              <a:t>фінансовій звітності підприємства. </a:t>
            </a:r>
          </a:p>
          <a:p>
            <a:pPr marL="0" marR="0" lvl="0" indent="0" algn="just" defTabSz="914400" rtl="0" eaLnBrk="0" fontAlgn="base" latinLnBrk="0" hangingPunct="0">
              <a:lnSpc>
                <a:spcPct val="100000"/>
              </a:lnSpc>
              <a:spcBef>
                <a:spcPct val="0"/>
              </a:spcBef>
              <a:spcAft>
                <a:spcPct val="0"/>
              </a:spcAft>
              <a:buClrTx/>
              <a:buSzTx/>
              <a:buFontTx/>
              <a:buNone/>
              <a:tabLst/>
            </a:pPr>
            <a:endParaRPr lang="uk-UA" altLang="uk-UA" sz="2100">
              <a:solidFill>
                <a:srgbClr val="212529"/>
              </a:solidFill>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r>
              <a:rPr lang="ru-RU" sz="2100">
                <a:latin typeface="Times New Roman" panose="02020603050405020304" pitchFamily="18" charset="0"/>
                <a:cs typeface="Times New Roman" panose="02020603050405020304" pitchFamily="18" charset="0"/>
              </a:rPr>
              <a:t>11. Облікова політика застосовується щодо подій та операцій з </a:t>
            </a:r>
            <a:br>
              <a:rPr lang="ru-RU" sz="2100">
                <a:latin typeface="Times New Roman" panose="02020603050405020304" pitchFamily="18" charset="0"/>
                <a:cs typeface="Times New Roman" panose="02020603050405020304" pitchFamily="18" charset="0"/>
              </a:rPr>
            </a:br>
            <a:r>
              <a:rPr lang="ru-RU" sz="2100">
                <a:latin typeface="Times New Roman" panose="02020603050405020304" pitchFamily="18" charset="0"/>
                <a:cs typeface="Times New Roman" panose="02020603050405020304" pitchFamily="18" charset="0"/>
              </a:rPr>
              <a:t>моменту їх виникнення</a:t>
            </a:r>
            <a:endParaRPr kumimoji="0" lang="uk-UA" altLang="uk-UA" sz="21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33598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404664"/>
            <a:ext cx="8784976" cy="5324535"/>
          </a:xfrm>
          <a:prstGeom prst="rect">
            <a:avLst/>
          </a:prstGeom>
        </p:spPr>
        <p:txBody>
          <a:bodyPr wrap="square">
            <a:spAutoFit/>
          </a:bodyPr>
          <a:lstStyle/>
          <a:p>
            <a:pPr algn="just"/>
            <a:r>
              <a:rPr lang="uk-UA" sz="2000">
                <a:latin typeface="Times New Roman" panose="02020603050405020304" pitchFamily="18" charset="0"/>
                <a:cs typeface="Times New Roman" panose="02020603050405020304" pitchFamily="18" charset="0"/>
              </a:rPr>
              <a:t>50.1. У разі якщо у майбутніх податкових періодах (з урахуванням строків давності, визначених статтею 102 цього Кодексу) платник податків самостійно </a:t>
            </a:r>
            <a:r>
              <a:rPr lang="uk-UA" sz="2000" smtClean="0">
                <a:latin typeface="Times New Roman" panose="02020603050405020304" pitchFamily="18" charset="0"/>
                <a:cs typeface="Times New Roman" panose="02020603050405020304" pitchFamily="18" charset="0"/>
              </a:rPr>
              <a:t>… виявляє </a:t>
            </a:r>
            <a:r>
              <a:rPr lang="uk-UA" sz="2000">
                <a:latin typeface="Times New Roman" panose="02020603050405020304" pitchFamily="18" charset="0"/>
                <a:cs typeface="Times New Roman" panose="02020603050405020304" pitchFamily="18" charset="0"/>
              </a:rPr>
              <a:t>помилки, що містяться у раніше поданій ним податковій декларації </a:t>
            </a:r>
            <a:r>
              <a:rPr lang="uk-UA" sz="2000" smtClean="0">
                <a:latin typeface="Times New Roman" panose="02020603050405020304" pitchFamily="18" charset="0"/>
                <a:cs typeface="Times New Roman" panose="02020603050405020304" pitchFamily="18" charset="0"/>
              </a:rPr>
              <a:t>… він </a:t>
            </a:r>
            <a:r>
              <a:rPr lang="uk-UA" sz="2000">
                <a:latin typeface="Times New Roman" panose="02020603050405020304" pitchFamily="18" charset="0"/>
                <a:cs typeface="Times New Roman" panose="02020603050405020304" pitchFamily="18" charset="0"/>
              </a:rPr>
              <a:t>зобов'язаний надіслати уточнюючий розрахунок до такої податкової декларації за формою чинного на час подання уточнюючого розрахунку</a:t>
            </a:r>
            <a:r>
              <a:rPr lang="uk-UA" sz="2000" smtClean="0">
                <a:latin typeface="Times New Roman" panose="02020603050405020304" pitchFamily="18" charset="0"/>
                <a:cs typeface="Times New Roman" panose="02020603050405020304" pitchFamily="18" charset="0"/>
              </a:rPr>
              <a:t>.</a:t>
            </a:r>
          </a:p>
          <a:p>
            <a:pPr algn="just"/>
            <a:r>
              <a:rPr lang="uk-UA" sz="2000">
                <a:latin typeface="Times New Roman" panose="02020603050405020304" pitchFamily="18" charset="0"/>
                <a:cs typeface="Times New Roman" panose="02020603050405020304" pitchFamily="18" charset="0"/>
              </a:rPr>
              <a:t>Платник податків, який </a:t>
            </a:r>
            <a:r>
              <a:rPr lang="uk-UA" sz="2000" b="1">
                <a:latin typeface="Times New Roman" panose="02020603050405020304" pitchFamily="18" charset="0"/>
                <a:cs typeface="Times New Roman" panose="02020603050405020304" pitchFamily="18" charset="0"/>
              </a:rPr>
              <a:t>самостійно </a:t>
            </a:r>
            <a:r>
              <a:rPr lang="uk-UA" sz="2000" b="1" smtClean="0">
                <a:latin typeface="Times New Roman" panose="02020603050405020304" pitchFamily="18" charset="0"/>
                <a:cs typeface="Times New Roman" panose="02020603050405020304" pitchFamily="18" charset="0"/>
              </a:rPr>
              <a:t>… </a:t>
            </a:r>
            <a:r>
              <a:rPr lang="uk-UA" sz="2000" b="1">
                <a:latin typeface="Times New Roman" panose="02020603050405020304" pitchFamily="18" charset="0"/>
                <a:cs typeface="Times New Roman" panose="02020603050405020304" pitchFamily="18" charset="0"/>
              </a:rPr>
              <a:t>виявляє факт заниження податкового зобов'язання минулих податкових періодів, </a:t>
            </a:r>
            <a:r>
              <a:rPr lang="uk-UA" sz="2000" b="1" smtClean="0">
                <a:latin typeface="Times New Roman" panose="02020603050405020304" pitchFamily="18" charset="0"/>
                <a:cs typeface="Times New Roman" panose="02020603050405020304" pitchFamily="18" charset="0"/>
              </a:rPr>
              <a:t>зобов'язаний</a:t>
            </a:r>
            <a:r>
              <a:rPr lang="uk-UA" sz="2000" smtClean="0">
                <a:latin typeface="Times New Roman" panose="02020603050405020304" pitchFamily="18" charset="0"/>
                <a:cs typeface="Times New Roman" panose="02020603050405020304" pitchFamily="18" charset="0"/>
              </a:rPr>
              <a:t>…:</a:t>
            </a:r>
            <a:endParaRPr lang="uk-UA" sz="2000">
              <a:latin typeface="Times New Roman" panose="02020603050405020304" pitchFamily="18" charset="0"/>
              <a:cs typeface="Times New Roman" panose="02020603050405020304" pitchFamily="18" charset="0"/>
            </a:endParaRPr>
          </a:p>
          <a:p>
            <a:pPr algn="just"/>
            <a:endParaRPr lang="uk-UA" sz="2000" smtClean="0">
              <a:latin typeface="Times New Roman" panose="02020603050405020304" pitchFamily="18" charset="0"/>
              <a:cs typeface="Times New Roman" panose="02020603050405020304" pitchFamily="18" charset="0"/>
            </a:endParaRPr>
          </a:p>
          <a:p>
            <a:pPr algn="just"/>
            <a:r>
              <a:rPr lang="uk-UA" sz="2000" smtClean="0">
                <a:latin typeface="Times New Roman" panose="02020603050405020304" pitchFamily="18" charset="0"/>
                <a:cs typeface="Times New Roman" panose="02020603050405020304" pitchFamily="18" charset="0"/>
              </a:rPr>
              <a:t>а</a:t>
            </a:r>
            <a:r>
              <a:rPr lang="uk-UA" sz="2000">
                <a:latin typeface="Times New Roman" panose="02020603050405020304" pitchFamily="18" charset="0"/>
                <a:cs typeface="Times New Roman" panose="02020603050405020304" pitchFamily="18" charset="0"/>
              </a:rPr>
              <a:t>) або надіслати уточнюючий розрахунок і сплатити суму недоплати та штраф у розмірі трьох відсотків від такої суми </a:t>
            </a:r>
            <a:r>
              <a:rPr lang="uk-UA" sz="2000" u="sng">
                <a:latin typeface="Times New Roman" panose="02020603050405020304" pitchFamily="18" charset="0"/>
                <a:cs typeface="Times New Roman" panose="02020603050405020304" pitchFamily="18" charset="0"/>
              </a:rPr>
              <a:t>до подання такого уточнюючого розрахунку</a:t>
            </a:r>
            <a:r>
              <a:rPr lang="uk-UA" sz="2000">
                <a:latin typeface="Times New Roman" panose="02020603050405020304" pitchFamily="18" charset="0"/>
                <a:cs typeface="Times New Roman" panose="02020603050405020304" pitchFamily="18" charset="0"/>
              </a:rPr>
              <a:t>. </a:t>
            </a:r>
            <a:endParaRPr lang="uk-UA" sz="2000" smtClean="0">
              <a:latin typeface="Times New Roman" panose="02020603050405020304" pitchFamily="18" charset="0"/>
              <a:cs typeface="Times New Roman" panose="02020603050405020304" pitchFamily="18" charset="0"/>
            </a:endParaRPr>
          </a:p>
          <a:p>
            <a:pPr algn="just"/>
            <a:r>
              <a:rPr lang="uk-UA" sz="2000" smtClean="0">
                <a:latin typeface="Times New Roman" panose="02020603050405020304" pitchFamily="18" charset="0"/>
                <a:cs typeface="Times New Roman" panose="02020603050405020304" pitchFamily="18" charset="0"/>
              </a:rPr>
              <a:t> </a:t>
            </a:r>
            <a:endParaRPr lang="uk-UA" sz="2000">
              <a:latin typeface="Times New Roman" panose="02020603050405020304" pitchFamily="18" charset="0"/>
              <a:cs typeface="Times New Roman" panose="02020603050405020304" pitchFamily="18" charset="0"/>
            </a:endParaRPr>
          </a:p>
          <a:p>
            <a:pPr algn="just"/>
            <a:r>
              <a:rPr lang="uk-UA" sz="2000">
                <a:latin typeface="Times New Roman" panose="02020603050405020304" pitchFamily="18" charset="0"/>
                <a:cs typeface="Times New Roman" panose="02020603050405020304" pitchFamily="18" charset="0"/>
              </a:rPr>
              <a:t>б) або відобразити суму недоплати у складі декларації з цього податку, що подається за податковий період, наступний за періодом, у якому виявлено факт заниження податкового зобов'язання, збільшену на суму штрафу у розмірі п'яти відсотків від такої суми, з відповідним збільшенням загальної суми грошового зобов'язання з цього податку</a:t>
            </a:r>
            <a:r>
              <a:rPr lang="uk-UA" sz="2000" smtClean="0">
                <a:latin typeface="Times New Roman" panose="02020603050405020304" pitchFamily="18" charset="0"/>
                <a:cs typeface="Times New Roman" panose="02020603050405020304" pitchFamily="18" charset="0"/>
              </a:rPr>
              <a:t>.</a:t>
            </a:r>
            <a:endParaRPr lang="uk-UA" sz="2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428887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764704"/>
            <a:ext cx="8712968" cy="3924151"/>
          </a:xfrm>
          <a:prstGeom prst="rect">
            <a:avLst/>
          </a:prstGeom>
        </p:spPr>
        <p:txBody>
          <a:bodyPr wrap="square">
            <a:spAutoFit/>
          </a:bodyPr>
          <a:lstStyle/>
          <a:p>
            <a:pPr algn="ctr"/>
            <a:r>
              <a:rPr lang="uk-UA" sz="2100" b="1" smtClean="0">
                <a:latin typeface="Times New Roman" panose="02020603050405020304" pitchFamily="18" charset="0"/>
                <a:cs typeface="Times New Roman" panose="02020603050405020304" pitchFamily="18" charset="0"/>
              </a:rPr>
              <a:t>ПЕНЯ</a:t>
            </a:r>
          </a:p>
          <a:p>
            <a:pPr algn="just"/>
            <a:endParaRPr lang="uk-UA" sz="2100">
              <a:latin typeface="Times New Roman" panose="02020603050405020304" pitchFamily="18" charset="0"/>
              <a:cs typeface="Times New Roman" panose="02020603050405020304" pitchFamily="18" charset="0"/>
            </a:endParaRPr>
          </a:p>
          <a:p>
            <a:pPr algn="just"/>
            <a:endParaRPr lang="uk-UA" sz="2100" smtClean="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129.1</a:t>
            </a:r>
            <a:r>
              <a:rPr lang="uk-UA" sz="2100">
                <a:latin typeface="Times New Roman" panose="02020603050405020304" pitchFamily="18" charset="0"/>
                <a:cs typeface="Times New Roman" panose="02020603050405020304" pitchFamily="18" charset="0"/>
              </a:rPr>
              <a:t>. Нарахування пені розпочинається</a:t>
            </a:r>
            <a:r>
              <a:rPr lang="uk-UA" sz="2100" smtClean="0">
                <a:latin typeface="Times New Roman" panose="02020603050405020304" pitchFamily="18" charset="0"/>
                <a:cs typeface="Times New Roman" panose="02020603050405020304" pitchFamily="18" charset="0"/>
              </a:rPr>
              <a:t>:</a:t>
            </a:r>
          </a:p>
          <a:p>
            <a:pPr algn="just"/>
            <a:endParaRPr lang="uk-UA" sz="2100">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129.1.3. при нарахуванні суми грошового зобов'язання, визначеного платником податків або податковим агентом, у тому числі у разі внесення змін до податкової звітності внаслідок самостійного виявлення платником податків помилок відповідно до статті 50 цього Кодексу, - </a:t>
            </a:r>
            <a:r>
              <a:rPr lang="uk-UA" sz="2100" b="1">
                <a:latin typeface="Times New Roman" panose="02020603050405020304" pitchFamily="18" charset="0"/>
                <a:cs typeface="Times New Roman" panose="02020603050405020304" pitchFamily="18" charset="0"/>
              </a:rPr>
              <a:t>після спливу 90 календарних днів, наступних за останнім днем граничного строку сплати грошового </a:t>
            </a:r>
            <a:r>
              <a:rPr lang="uk-UA" sz="2100" b="1" smtClean="0">
                <a:latin typeface="Times New Roman" panose="02020603050405020304" pitchFamily="18" charset="0"/>
                <a:cs typeface="Times New Roman" panose="02020603050405020304" pitchFamily="18" charset="0"/>
              </a:rPr>
              <a:t>зобов'язання.</a:t>
            </a:r>
            <a:endParaRPr lang="uk-UA" sz="2100" b="1">
              <a:latin typeface="Times New Roman" panose="02020603050405020304" pitchFamily="18" charset="0"/>
              <a:cs typeface="Times New Roman" panose="02020603050405020304" pitchFamily="18" charset="0"/>
            </a:endParaRPr>
          </a:p>
          <a:p>
            <a:endParaRPr lang="uk-UA"/>
          </a:p>
        </p:txBody>
      </p:sp>
    </p:spTree>
    <p:extLst>
      <p:ext uri="{BB962C8B-B14F-4D97-AF65-F5344CB8AC3E}">
        <p14:creationId xmlns:p14="http://schemas.microsoft.com/office/powerpoint/2010/main" val="189591489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332656"/>
            <a:ext cx="8640960" cy="5262979"/>
          </a:xfrm>
          <a:prstGeom prst="rect">
            <a:avLst/>
          </a:prstGeom>
        </p:spPr>
        <p:txBody>
          <a:bodyPr wrap="square">
            <a:spAutoFit/>
          </a:bodyPr>
          <a:lstStyle/>
          <a:p>
            <a:pPr lvl="0" algn="ctr"/>
            <a:r>
              <a:rPr lang="uk-UA" sz="2100" b="1" smtClean="0">
                <a:latin typeface="Times New Roman" panose="02020603050405020304" pitchFamily="18" charset="0"/>
                <a:cs typeface="Times New Roman" panose="02020603050405020304" pitchFamily="18" charset="0"/>
              </a:rPr>
              <a:t> </a:t>
            </a:r>
            <a:r>
              <a:rPr lang="uk-UA" sz="2100" smtClean="0">
                <a:latin typeface="Times New Roman" panose="02020603050405020304" pitchFamily="18" charset="0"/>
                <a:cs typeface="Times New Roman" panose="02020603050405020304" pitchFamily="18" charset="0"/>
              </a:rPr>
              <a:t>БУЛО</a:t>
            </a:r>
          </a:p>
          <a:p>
            <a:pPr lvl="0" algn="just"/>
            <a:endParaRPr lang="uk-UA" sz="210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uk-UA" sz="2100" smtClean="0">
                <a:latin typeface="Times New Roman" panose="02020603050405020304" pitchFamily="18" charset="0"/>
                <a:cs typeface="Times New Roman" panose="02020603050405020304" pitchFamily="18" charset="0"/>
              </a:rPr>
              <a:t>якщо </a:t>
            </a:r>
            <a:r>
              <a:rPr lang="uk-UA" sz="2100">
                <a:latin typeface="Times New Roman" panose="02020603050405020304" pitchFamily="18" charset="0"/>
                <a:cs typeface="Times New Roman" panose="02020603050405020304" pitchFamily="18" charset="0"/>
              </a:rPr>
              <a:t>платник податків занизив податкове зобов’язання в податковій звітності за податкові звітні періоди, які припадали на період дії воєнного стану </a:t>
            </a:r>
            <a:r>
              <a:rPr lang="uk-UA" sz="2100" b="1">
                <a:latin typeface="Times New Roman" panose="02020603050405020304" pitchFamily="18" charset="0"/>
                <a:cs typeface="Times New Roman" panose="02020603050405020304" pitchFamily="18" charset="0"/>
              </a:rPr>
              <a:t>(лютий–червень 2022 року)</a:t>
            </a:r>
            <a:r>
              <a:rPr lang="uk-UA" sz="2100">
                <a:latin typeface="Times New Roman" panose="02020603050405020304" pitchFamily="18" charset="0"/>
                <a:cs typeface="Times New Roman" panose="02020603050405020304" pitchFamily="18" charset="0"/>
              </a:rPr>
              <a:t>, та здійснив </a:t>
            </a:r>
            <a:r>
              <a:rPr lang="uk-UA" sz="2100" b="1">
                <a:latin typeface="Times New Roman" panose="02020603050405020304" pitchFamily="18" charset="0"/>
                <a:cs typeface="Times New Roman" panose="02020603050405020304" pitchFamily="18" charset="0"/>
              </a:rPr>
              <a:t>до 25.07.2022</a:t>
            </a:r>
            <a:r>
              <a:rPr lang="uk-UA" sz="2100">
                <a:latin typeface="Times New Roman" panose="02020603050405020304" pitchFamily="18" charset="0"/>
                <a:cs typeface="Times New Roman" panose="02020603050405020304" pitchFamily="18" charset="0"/>
              </a:rPr>
              <a:t> самостійне виправлення таких помилок в уточнюючій податковій звітності за цей період, то такий платник звільняється від нарахування та сплати штрафних санкцій, передбачених п. 50.1 ПКУ, та пені;</a:t>
            </a:r>
          </a:p>
          <a:p>
            <a:pPr marL="285750" lvl="0" indent="-285750" algn="just">
              <a:buFont typeface="Arial" panose="020B0604020202020204" pitchFamily="34" charset="0"/>
              <a:buChar char="•"/>
            </a:pPr>
            <a:r>
              <a:rPr lang="uk-UA" sz="2100" b="1">
                <a:latin typeface="Times New Roman" panose="02020603050405020304" pitchFamily="18" charset="0"/>
                <a:cs typeface="Times New Roman" panose="02020603050405020304" pitchFamily="18" charset="0"/>
              </a:rPr>
              <a:t>починаючи з 25.07.2022</a:t>
            </a:r>
            <a:r>
              <a:rPr lang="uk-UA" sz="2100">
                <a:latin typeface="Times New Roman" panose="02020603050405020304" pitchFamily="18" charset="0"/>
                <a:cs typeface="Times New Roman" panose="02020603050405020304" pitchFamily="18" charset="0"/>
              </a:rPr>
              <a:t> в разі подання платником податків уточнюючої податкової звітності, в якій він самостійно виправляє помилки, що призвели до заниження податкового зобов’язання в будь-яких звітних (податкових) періодах (у тому числі періодах, що припадають на період дії воєнного стану), в такій уточнюючій звітності платник податків </a:t>
            </a:r>
            <a:r>
              <a:rPr lang="uk-UA" sz="2100" b="1">
                <a:latin typeface="Times New Roman" panose="02020603050405020304" pitchFamily="18" charset="0"/>
                <a:cs typeface="Times New Roman" panose="02020603050405020304" pitchFamily="18" charset="0"/>
              </a:rPr>
              <a:t>нараховує штрафні санкції, передбачені п. 50.1 </a:t>
            </a:r>
            <a:r>
              <a:rPr lang="uk-UA" sz="2100">
                <a:latin typeface="Times New Roman" panose="02020603050405020304" pitchFamily="18" charset="0"/>
                <a:cs typeface="Times New Roman" panose="02020603050405020304" pitchFamily="18" charset="0"/>
              </a:rPr>
              <a:t>ПКУ</a:t>
            </a:r>
            <a:r>
              <a:rPr lang="uk-UA" sz="2100" b="1">
                <a:latin typeface="Times New Roman" panose="02020603050405020304" pitchFamily="18" charset="0"/>
                <a:cs typeface="Times New Roman" panose="02020603050405020304" pitchFamily="18" charset="0"/>
              </a:rPr>
              <a:t>, та пеню</a:t>
            </a:r>
            <a:r>
              <a:rPr lang="uk-UA" sz="210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0213840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67101" y="1124744"/>
            <a:ext cx="8784976" cy="2677656"/>
          </a:xfrm>
          <a:prstGeom prst="rect">
            <a:avLst/>
          </a:prstGeom>
        </p:spPr>
        <p:txBody>
          <a:bodyPr wrap="square">
            <a:spAutoFit/>
          </a:bodyPr>
          <a:lstStyle/>
          <a:p>
            <a:pPr algn="ctr"/>
            <a:r>
              <a:rPr lang="uk-UA" sz="2100" b="1">
                <a:latin typeface="Times New Roman" panose="02020603050405020304" pitchFamily="18" charset="0"/>
                <a:cs typeface="Times New Roman" panose="02020603050405020304" pitchFamily="18" charset="0"/>
              </a:rPr>
              <a:t>Закон  України № </a:t>
            </a:r>
            <a:r>
              <a:rPr lang="uk-UA" sz="2100" b="1" smtClean="0">
                <a:latin typeface="Times New Roman" panose="02020603050405020304" pitchFamily="18" charset="0"/>
                <a:cs typeface="Times New Roman" panose="02020603050405020304" pitchFamily="18" charset="0"/>
              </a:rPr>
              <a:t>2836 </a:t>
            </a:r>
          </a:p>
          <a:p>
            <a:pPr algn="ctr"/>
            <a:r>
              <a:rPr lang="uk-UA" sz="2100" b="1" smtClean="0">
                <a:latin typeface="Times New Roman" panose="02020603050405020304" pitchFamily="18" charset="0"/>
                <a:cs typeface="Times New Roman" panose="02020603050405020304" pitchFamily="18" charset="0"/>
              </a:rPr>
              <a:t>від 13.12.2022</a:t>
            </a:r>
            <a:endParaRPr lang="uk-UA" sz="2100" b="1">
              <a:latin typeface="Times New Roman" panose="02020603050405020304" pitchFamily="18" charset="0"/>
              <a:cs typeface="Times New Roman" panose="02020603050405020304" pitchFamily="18" charset="0"/>
            </a:endParaRPr>
          </a:p>
          <a:p>
            <a:pPr algn="ctr"/>
            <a:r>
              <a:rPr lang="ru-RU" sz="2100" b="1">
                <a:latin typeface="Times New Roman" panose="02020603050405020304" pitchFamily="18" charset="0"/>
                <a:cs typeface="Times New Roman" panose="02020603050405020304" pitchFamily="18" charset="0"/>
              </a:rPr>
              <a:t>Про внесення змін до Податкового кодексу України та інших законів України щодо сприяння відновленню енергетичної інфраструктури України</a:t>
            </a:r>
            <a:endParaRPr lang="uk-UA" sz="2100" b="1">
              <a:latin typeface="Times New Roman" panose="02020603050405020304" pitchFamily="18" charset="0"/>
              <a:cs typeface="Times New Roman" panose="02020603050405020304" pitchFamily="18" charset="0"/>
            </a:endParaRPr>
          </a:p>
          <a:p>
            <a:pPr algn="ctr"/>
            <a:r>
              <a:rPr lang="uk-UA" sz="2100" i="1">
                <a:latin typeface="Times New Roman" panose="02020603050405020304" pitchFamily="18" charset="0"/>
                <a:cs typeface="Times New Roman" panose="02020603050405020304" pitchFamily="18" charset="0"/>
              </a:rPr>
              <a:t>(Чинний з 03.01.2023 року, крім окремих норм, які починають діяти з </a:t>
            </a:r>
            <a:r>
              <a:rPr lang="uk-UA" sz="2100" b="1" i="1">
                <a:latin typeface="Times New Roman" panose="02020603050405020304" pitchFamily="18" charset="0"/>
                <a:cs typeface="Times New Roman" panose="02020603050405020304" pitchFamily="18" charset="0"/>
              </a:rPr>
              <a:t>27.05.2022</a:t>
            </a:r>
            <a:r>
              <a:rPr lang="uk-UA" sz="2100" i="1" smtClean="0">
                <a:latin typeface="Times New Roman" panose="02020603050405020304" pitchFamily="18" charset="0"/>
                <a:cs typeface="Times New Roman" panose="02020603050405020304" pitchFamily="18" charset="0"/>
              </a:rPr>
              <a:t>)</a:t>
            </a:r>
          </a:p>
          <a:p>
            <a:pPr algn="ctr"/>
            <a:endParaRPr lang="uk-UA" sz="21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536045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62919" y="692696"/>
            <a:ext cx="8568952" cy="4985980"/>
          </a:xfrm>
          <a:prstGeom prst="rect">
            <a:avLst/>
          </a:prstGeom>
        </p:spPr>
        <p:txBody>
          <a:bodyPr wrap="square">
            <a:spAutoFit/>
          </a:bodyPr>
          <a:lstStyle/>
          <a:p>
            <a:pPr algn="just"/>
            <a:r>
              <a:rPr lang="uk-UA" sz="2100" smtClean="0">
                <a:latin typeface="Times New Roman" panose="02020603050405020304" pitchFamily="18" charset="0"/>
                <a:cs typeface="Times New Roman" panose="02020603050405020304" pitchFamily="18" charset="0"/>
              </a:rPr>
              <a:t>У </a:t>
            </a:r>
            <a:r>
              <a:rPr lang="uk-UA" sz="2100" b="1" smtClean="0">
                <a:latin typeface="Times New Roman" panose="02020603050405020304" pitchFamily="18" charset="0"/>
                <a:cs typeface="Times New Roman" panose="02020603050405020304" pitchFamily="18" charset="0"/>
              </a:rPr>
              <a:t>разі </a:t>
            </a:r>
            <a:r>
              <a:rPr lang="uk-UA" sz="2100" b="1">
                <a:latin typeface="Times New Roman" panose="02020603050405020304" pitchFamily="18" charset="0"/>
                <a:cs typeface="Times New Roman" panose="02020603050405020304" pitchFamily="18" charset="0"/>
              </a:rPr>
              <a:t>самостійного виправлення платником </a:t>
            </a:r>
            <a:r>
              <a:rPr lang="uk-UA" sz="2100" b="1" smtClean="0">
                <a:latin typeface="Times New Roman" panose="02020603050405020304" pitchFamily="18" charset="0"/>
                <a:cs typeface="Times New Roman" panose="02020603050405020304" pitchFamily="18" charset="0"/>
              </a:rPr>
              <a:t>податків</a:t>
            </a:r>
            <a:r>
              <a:rPr lang="uk-UA" sz="2100" smtClean="0">
                <a:latin typeface="Times New Roman" panose="02020603050405020304" pitchFamily="18" charset="0"/>
                <a:cs typeface="Times New Roman" panose="02020603050405020304" pitchFamily="18" charset="0"/>
              </a:rPr>
              <a:t> </a:t>
            </a:r>
            <a:r>
              <a:rPr lang="uk-UA" sz="2100" b="1" smtClean="0">
                <a:latin typeface="Times New Roman" panose="02020603050405020304" pitchFamily="18" charset="0"/>
                <a:cs typeface="Times New Roman" panose="02020603050405020304" pitchFamily="18" charset="0"/>
              </a:rPr>
              <a:t>помилок</a:t>
            </a:r>
            <a:r>
              <a:rPr lang="uk-UA" sz="2100" b="1">
                <a:latin typeface="Times New Roman" panose="02020603050405020304" pitchFamily="18" charset="0"/>
                <a:cs typeface="Times New Roman" panose="02020603050405020304" pitchFamily="18" charset="0"/>
              </a:rPr>
              <a:t>, що призвели до заниження податкового зобов’язання у звітних (податкових) періодах, що припадають на період дії воєнного стану, такі платники звільняються від нарахування та сплати штрафних санкцій</a:t>
            </a:r>
            <a:r>
              <a:rPr lang="uk-UA" sz="2100">
                <a:latin typeface="Times New Roman" panose="02020603050405020304" pitchFamily="18" charset="0"/>
                <a:cs typeface="Times New Roman" panose="02020603050405020304" pitchFamily="18" charset="0"/>
              </a:rPr>
              <a:t>, передбачених пунктом 50.1 статті 50 цього Кодексу, та </a:t>
            </a:r>
            <a:r>
              <a:rPr lang="uk-UA" sz="2100" smtClean="0">
                <a:latin typeface="Times New Roman" panose="02020603050405020304" pitchFamily="18" charset="0"/>
                <a:cs typeface="Times New Roman" panose="02020603050405020304" pitchFamily="18" charset="0"/>
              </a:rPr>
              <a:t>пені</a:t>
            </a:r>
          </a:p>
          <a:p>
            <a:pPr algn="just"/>
            <a:r>
              <a:rPr lang="uk-UA" sz="2400" i="1"/>
              <a:t>(</a:t>
            </a:r>
            <a:r>
              <a:rPr lang="uk-UA" sz="2100" i="1">
                <a:latin typeface="Times New Roman" panose="02020603050405020304" pitchFamily="18" charset="0"/>
                <a:cs typeface="Times New Roman" panose="02020603050405020304" pitchFamily="18" charset="0"/>
              </a:rPr>
              <a:t>абз. 14 п.п. 69.1 підрозд. 10 розд. ХХ </a:t>
            </a:r>
            <a:r>
              <a:rPr lang="uk-UA" sz="2100" i="1" smtClean="0">
                <a:latin typeface="Times New Roman" panose="02020603050405020304" pitchFamily="18" charset="0"/>
                <a:cs typeface="Times New Roman" panose="02020603050405020304" pitchFamily="18" charset="0"/>
              </a:rPr>
              <a:t>ПКУ діє з 27.05.22)</a:t>
            </a:r>
            <a:endParaRPr lang="uk-UA" sz="2100">
              <a:latin typeface="Times New Roman" panose="02020603050405020304" pitchFamily="18" charset="0"/>
              <a:cs typeface="Times New Roman" panose="02020603050405020304" pitchFamily="18" charset="0"/>
            </a:endParaRPr>
          </a:p>
          <a:p>
            <a:pPr algn="just"/>
            <a:endParaRPr lang="uk-UA" sz="2100" smtClean="0">
              <a:latin typeface="Times New Roman" panose="02020603050405020304" pitchFamily="18" charset="0"/>
              <a:cs typeface="Times New Roman" panose="02020603050405020304" pitchFamily="18" charset="0"/>
            </a:endParaRPr>
          </a:p>
          <a:p>
            <a:pPr algn="just" fontAlgn="base"/>
            <a:endParaRPr lang="uk-UA" sz="2100" smtClean="0">
              <a:latin typeface="Times New Roman" panose="02020603050405020304" pitchFamily="18" charset="0"/>
              <a:cs typeface="Times New Roman" panose="02020603050405020304" pitchFamily="18" charset="0"/>
            </a:endParaRPr>
          </a:p>
          <a:p>
            <a:pPr algn="just" fontAlgn="base"/>
            <a:r>
              <a:rPr lang="uk-UA" sz="2100" smtClean="0">
                <a:latin typeface="Times New Roman" panose="02020603050405020304" pitchFamily="18" charset="0"/>
                <a:cs typeface="Times New Roman" panose="02020603050405020304" pitchFamily="18" charset="0"/>
              </a:rPr>
              <a:t>При цьому слід</a:t>
            </a:r>
            <a:r>
              <a:rPr lang="uk-UA" sz="2100">
                <a:latin typeface="Times New Roman" panose="02020603050405020304" pitchFamily="18" charset="0"/>
                <a:cs typeface="Times New Roman" panose="02020603050405020304" pitchFamily="18" charset="0"/>
              </a:rPr>
              <a:t> дотримуватися таких правил:</a:t>
            </a:r>
          </a:p>
          <a:p>
            <a:pPr marL="342900" indent="-342900" algn="just" fontAlgn="base">
              <a:buFont typeface="Arial" panose="020B0604020202020204" pitchFamily="34" charset="0"/>
              <a:buChar char="•"/>
            </a:pPr>
            <a:r>
              <a:rPr lang="uk-UA" sz="2100" smtClean="0">
                <a:latin typeface="Times New Roman" panose="02020603050405020304" pitchFamily="18" charset="0"/>
                <a:cs typeface="Times New Roman" panose="02020603050405020304" pitchFamily="18" charset="0"/>
              </a:rPr>
              <a:t>періоди </a:t>
            </a:r>
            <a:r>
              <a:rPr lang="uk-UA" sz="2100">
                <a:latin typeface="Times New Roman" panose="02020603050405020304" pitchFamily="18" charset="0"/>
                <a:cs typeface="Times New Roman" panose="02020603050405020304" pitchFamily="18" charset="0"/>
              </a:rPr>
              <a:t>виправлення повинні </a:t>
            </a:r>
            <a:r>
              <a:rPr lang="uk-UA" sz="2100" smtClean="0">
                <a:latin typeface="Times New Roman" panose="02020603050405020304" pitchFamily="18" charset="0"/>
                <a:cs typeface="Times New Roman" panose="02020603050405020304" pitchFamily="18" charset="0"/>
              </a:rPr>
              <a:t>припадати на час воєнного стану</a:t>
            </a:r>
            <a:r>
              <a:rPr lang="uk-UA" sz="2100">
                <a:latin typeface="Times New Roman" panose="02020603050405020304" pitchFamily="18" charset="0"/>
                <a:cs typeface="Times New Roman" panose="02020603050405020304" pitchFamily="18" charset="0"/>
              </a:rPr>
              <a:t> тобто за період починаючи з лютого 2022 і закінчуючи місяцем скасування </a:t>
            </a:r>
            <a:r>
              <a:rPr lang="uk-UA" sz="2100" smtClean="0">
                <a:latin typeface="Times New Roman" panose="02020603050405020304" pitchFamily="18" charset="0"/>
                <a:cs typeface="Times New Roman" panose="02020603050405020304" pitchFamily="18" charset="0"/>
              </a:rPr>
              <a:t>ВС.</a:t>
            </a:r>
            <a:endParaRPr lang="uk-UA" sz="2100">
              <a:latin typeface="Times New Roman" panose="02020603050405020304" pitchFamily="18" charset="0"/>
              <a:cs typeface="Times New Roman" panose="02020603050405020304" pitchFamily="18" charset="0"/>
            </a:endParaRPr>
          </a:p>
          <a:p>
            <a:pPr marL="342900" indent="-342900" algn="just" fontAlgn="base">
              <a:buFont typeface="Arial" panose="020B0604020202020204" pitchFamily="34" charset="0"/>
              <a:buChar char="•"/>
            </a:pPr>
            <a:r>
              <a:rPr lang="uk-UA" sz="2100" smtClean="0">
                <a:latin typeface="Times New Roman" panose="02020603050405020304" pitchFamily="18" charset="0"/>
                <a:cs typeface="Times New Roman" panose="02020603050405020304" pitchFamily="18" charset="0"/>
              </a:rPr>
              <a:t>гранична </a:t>
            </a:r>
            <a:r>
              <a:rPr lang="uk-UA" sz="2100">
                <a:latin typeface="Times New Roman" panose="02020603050405020304" pitchFamily="18" charset="0"/>
                <a:cs typeface="Times New Roman" panose="02020603050405020304" pitchFamily="18" charset="0"/>
              </a:rPr>
              <a:t>дата виправлення неважлива. Це може бути як період дії ВС, так і період після його закінчення. </a:t>
            </a:r>
            <a:r>
              <a:rPr lang="uk-UA" sz="2100" smtClean="0">
                <a:latin typeface="Times New Roman" panose="02020603050405020304" pitchFamily="18" charset="0"/>
                <a:cs typeface="Times New Roman" panose="02020603050405020304" pitchFamily="18" charset="0"/>
              </a:rPr>
              <a:t> </a:t>
            </a:r>
            <a:endParaRPr lang="uk-UA" sz="2100">
              <a:latin typeface="Times New Roman" panose="02020603050405020304" pitchFamily="18" charset="0"/>
              <a:cs typeface="Times New Roman" panose="02020603050405020304" pitchFamily="18" charset="0"/>
            </a:endParaRPr>
          </a:p>
          <a:p>
            <a:pPr marL="342900" indent="-342900" algn="just" fontAlgn="base">
              <a:buFont typeface="Arial" panose="020B0604020202020204" pitchFamily="34" charset="0"/>
              <a:buChar char="•"/>
            </a:pPr>
            <a:r>
              <a:rPr lang="uk-UA" sz="2100" smtClean="0">
                <a:latin typeface="Times New Roman" panose="02020603050405020304" pitchFamily="18" charset="0"/>
                <a:cs typeface="Times New Roman" panose="02020603050405020304" pitchFamily="18" charset="0"/>
              </a:rPr>
              <a:t>треба </a:t>
            </a:r>
            <a:r>
              <a:rPr lang="uk-UA" sz="2100">
                <a:latin typeface="Times New Roman" panose="02020603050405020304" pitchFamily="18" charset="0"/>
                <a:cs typeface="Times New Roman" panose="02020603050405020304" pitchFamily="18" charset="0"/>
              </a:rPr>
              <a:t>виконати </a:t>
            </a:r>
            <a:r>
              <a:rPr lang="uk-UA" sz="2100" b="1" smtClean="0">
                <a:latin typeface="Times New Roman" panose="02020603050405020304" pitchFamily="18" charset="0"/>
                <a:cs typeface="Times New Roman" panose="02020603050405020304" pitchFamily="18" charset="0"/>
              </a:rPr>
              <a:t> </a:t>
            </a:r>
            <a:r>
              <a:rPr lang="uk-UA" sz="2100" smtClean="0">
                <a:latin typeface="Times New Roman" panose="02020603050405020304" pitchFamily="18" charset="0"/>
                <a:cs typeface="Times New Roman" panose="02020603050405020304" pitchFamily="18" charset="0"/>
              </a:rPr>
              <a:t>правила</a:t>
            </a:r>
            <a:r>
              <a:rPr lang="uk-UA" sz="2100">
                <a:latin typeface="Times New Roman" panose="02020603050405020304" pitchFamily="18" charset="0"/>
                <a:cs typeface="Times New Roman" panose="02020603050405020304" pitchFamily="18" charset="0"/>
              </a:rPr>
              <a:t> виправлення, прописані у ст. 50 ПКУ. </a:t>
            </a:r>
            <a:r>
              <a:rPr lang="uk-UA" sz="2100" smtClean="0">
                <a:latin typeface="Times New Roman" panose="02020603050405020304" pitchFamily="18" charset="0"/>
                <a:cs typeface="Times New Roman" panose="02020603050405020304" pitchFamily="18" charset="0"/>
              </a:rPr>
              <a:t> </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3810889"/>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23528" y="908720"/>
            <a:ext cx="8640960" cy="2031325"/>
          </a:xfrm>
          <a:prstGeom prst="rect">
            <a:avLst/>
          </a:prstGeom>
        </p:spPr>
        <p:txBody>
          <a:bodyPr wrap="square">
            <a:spAutoFit/>
          </a:bodyPr>
          <a:lstStyle/>
          <a:p>
            <a:r>
              <a:rPr lang="uk-UA" sz="2100" b="1" smtClean="0">
                <a:latin typeface="Times New Roman" panose="02020603050405020304" pitchFamily="18" charset="0"/>
                <a:cs typeface="Times New Roman" panose="02020603050405020304" pitchFamily="18" charset="0"/>
              </a:rPr>
              <a:t>Позиція ДПСУ:</a:t>
            </a:r>
          </a:p>
          <a:p>
            <a:endParaRPr lang="uk-UA" sz="2100" smtClean="0">
              <a:latin typeface="Times New Roman" panose="02020603050405020304" pitchFamily="18" charset="0"/>
              <a:cs typeface="Times New Roman" panose="02020603050405020304" pitchFamily="18" charset="0"/>
              <a:hlinkClick r:id="rId2"/>
            </a:endParaRPr>
          </a:p>
          <a:p>
            <a:pPr algn="just"/>
            <a:r>
              <a:rPr lang="uk-UA" sz="2100" b="1" i="1" smtClean="0">
                <a:latin typeface="Times New Roman" panose="02020603050405020304" pitchFamily="18" charset="0"/>
                <a:cs typeface="Times New Roman" panose="02020603050405020304" pitchFamily="18" charset="0"/>
              </a:rPr>
              <a:t>…виправлення </a:t>
            </a:r>
            <a:r>
              <a:rPr lang="uk-UA" sz="2100" b="1" i="1">
                <a:latin typeface="Times New Roman" panose="02020603050405020304" pitchFamily="18" charset="0"/>
                <a:cs typeface="Times New Roman" panose="02020603050405020304" pitchFamily="18" charset="0"/>
              </a:rPr>
              <a:t>суми штрафних санкцій та пені в декларації не передбачено </a:t>
            </a:r>
          </a:p>
          <a:p>
            <a:endParaRPr lang="uk-UA" sz="2100" smtClean="0">
              <a:latin typeface="Times New Roman" panose="02020603050405020304" pitchFamily="18" charset="0"/>
              <a:cs typeface="Times New Roman" panose="02020603050405020304" pitchFamily="18" charset="0"/>
            </a:endParaRPr>
          </a:p>
          <a:p>
            <a:r>
              <a:rPr lang="uk-UA" sz="2100" smtClean="0">
                <a:latin typeface="Times New Roman" panose="02020603050405020304" pitchFamily="18" charset="0"/>
                <a:cs typeface="Times New Roman" panose="02020603050405020304" pitchFamily="18" charset="0"/>
              </a:rPr>
              <a:t> </a:t>
            </a:r>
            <a:r>
              <a:rPr lang="uk-UA" sz="2100" i="1">
                <a:latin typeface="Times New Roman" panose="02020603050405020304" pitchFamily="18" charset="0"/>
                <a:cs typeface="Times New Roman" panose="02020603050405020304" pitchFamily="18" charset="0"/>
              </a:rPr>
              <a:t>102.20.02 ЗІР</a:t>
            </a:r>
          </a:p>
        </p:txBody>
      </p:sp>
    </p:spTree>
    <p:extLst>
      <p:ext uri="{BB962C8B-B14F-4D97-AF65-F5344CB8AC3E}">
        <p14:creationId xmlns:p14="http://schemas.microsoft.com/office/powerpoint/2010/main" val="86242874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286000" y="3105835"/>
            <a:ext cx="4572000" cy="830997"/>
          </a:xfrm>
          <a:prstGeom prst="rect">
            <a:avLst/>
          </a:prstGeom>
        </p:spPr>
        <p:txBody>
          <a:bodyPr>
            <a:spAutoFit/>
          </a:bodyPr>
          <a:lstStyle/>
          <a:p>
            <a:pPr algn="ctr"/>
            <a:r>
              <a:rPr lang="uk-UA" sz="2400" b="1" i="1">
                <a:solidFill>
                  <a:srgbClr val="C00000"/>
                </a:solidFill>
                <a:latin typeface="Times New Roman" panose="02020603050405020304" pitchFamily="18" charset="0"/>
                <a:cs typeface="Times New Roman" panose="02020603050405020304" pitchFamily="18" charset="0"/>
              </a:rPr>
              <a:t>POS-термінали по-новому з 01.01.2023</a:t>
            </a:r>
            <a:endParaRPr lang="uk-UA" sz="240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385704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908720"/>
            <a:ext cx="8640960" cy="2031325"/>
          </a:xfrm>
          <a:prstGeom prst="rect">
            <a:avLst/>
          </a:prstGeom>
        </p:spPr>
        <p:txBody>
          <a:bodyPr wrap="square">
            <a:spAutoFit/>
          </a:bodyPr>
          <a:lstStyle/>
          <a:p>
            <a:pPr algn="just"/>
            <a:r>
              <a:rPr lang="uk-UA" sz="2100" b="1">
                <a:latin typeface="Times New Roman" panose="02020603050405020304" pitchFamily="18" charset="0"/>
                <a:cs typeface="Times New Roman" panose="02020603050405020304" pitchFamily="18" charset="0"/>
              </a:rPr>
              <a:t>Закон України «Про платіжні послуги» від 30.06.2021 № </a:t>
            </a:r>
            <a:r>
              <a:rPr lang="uk-UA" sz="2100" b="1" smtClean="0">
                <a:latin typeface="Times New Roman" panose="02020603050405020304" pitchFamily="18" charset="0"/>
                <a:cs typeface="Times New Roman" panose="02020603050405020304" pitchFamily="18" charset="0"/>
              </a:rPr>
              <a:t>1591 </a:t>
            </a:r>
            <a:r>
              <a:rPr lang="uk-UA" sz="2100" i="1" smtClean="0">
                <a:latin typeface="Times New Roman" panose="02020603050405020304" pitchFamily="18" charset="0"/>
                <a:cs typeface="Times New Roman" panose="02020603050405020304" pitchFamily="18" charset="0"/>
              </a:rPr>
              <a:t>набрав чинності з 01.12.2022 року.</a:t>
            </a:r>
          </a:p>
          <a:p>
            <a:pPr algn="just"/>
            <a:endParaRPr lang="uk-UA" sz="2100" b="1" i="1" smtClean="0">
              <a:latin typeface="Times New Roman" panose="02020603050405020304" pitchFamily="18" charset="0"/>
              <a:cs typeface="Times New Roman" panose="02020603050405020304" pitchFamily="18" charset="0"/>
            </a:endParaRPr>
          </a:p>
          <a:p>
            <a:pPr algn="just"/>
            <a:r>
              <a:rPr lang="uk-UA" sz="2100" i="1" smtClean="0">
                <a:latin typeface="Times New Roman" panose="02020603050405020304" pitchFamily="18" charset="0"/>
                <a:cs typeface="Times New Roman" panose="02020603050405020304" pitchFamily="18" charset="0"/>
              </a:rPr>
              <a:t>Постанова </a:t>
            </a:r>
            <a:r>
              <a:rPr lang="uk-UA" sz="2100" i="1">
                <a:latin typeface="Times New Roman" panose="02020603050405020304" pitchFamily="18" charset="0"/>
                <a:cs typeface="Times New Roman" panose="02020603050405020304" pitchFamily="18" charset="0"/>
              </a:rPr>
              <a:t>КМУ «Про здійснення розрахунків за продані товари (надані послуги) з використанням спеціальних платіжних засобів» від 29.09.2010 № </a:t>
            </a:r>
            <a:r>
              <a:rPr lang="uk-UA" sz="2100" i="1" smtClean="0">
                <a:latin typeface="Times New Roman" panose="02020603050405020304" pitchFamily="18" charset="0"/>
                <a:cs typeface="Times New Roman" panose="02020603050405020304" pitchFamily="18" charset="0"/>
              </a:rPr>
              <a:t>878</a:t>
            </a:r>
            <a:r>
              <a:rPr lang="uk-UA" sz="2100" i="1">
                <a:latin typeface="Times New Roman" panose="02020603050405020304" pitchFamily="18" charset="0"/>
                <a:cs typeface="Times New Roman" panose="02020603050405020304" pitchFamily="18" charset="0"/>
              </a:rPr>
              <a:t> </a:t>
            </a:r>
            <a:r>
              <a:rPr lang="uk-UA" sz="2100" i="1" smtClean="0">
                <a:latin typeface="Times New Roman" panose="02020603050405020304" pitchFamily="18" charset="0"/>
                <a:cs typeface="Times New Roman" panose="02020603050405020304" pitchFamily="18" charset="0"/>
              </a:rPr>
              <a:t>з 01.01.2023 нечинна.</a:t>
            </a:r>
          </a:p>
        </p:txBody>
      </p:sp>
    </p:spTree>
    <p:extLst>
      <p:ext uri="{BB962C8B-B14F-4D97-AF65-F5344CB8AC3E}">
        <p14:creationId xmlns:p14="http://schemas.microsoft.com/office/powerpoint/2010/main" val="394721942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188640"/>
            <a:ext cx="8640960" cy="4939814"/>
          </a:xfrm>
          <a:prstGeom prst="rect">
            <a:avLst/>
          </a:prstGeom>
        </p:spPr>
        <p:txBody>
          <a:bodyPr wrap="square">
            <a:spAutoFit/>
          </a:bodyPr>
          <a:lstStyle/>
          <a:p>
            <a:pPr algn="just" fontAlgn="base"/>
            <a:r>
              <a:rPr lang="uk-UA" sz="2100" b="1" smtClean="0">
                <a:latin typeface="Times New Roman" panose="02020603050405020304" pitchFamily="18" charset="0"/>
                <a:cs typeface="Times New Roman" panose="02020603050405020304" pitchFamily="18" charset="0"/>
              </a:rPr>
              <a:t>До 01.01.2023</a:t>
            </a:r>
            <a:r>
              <a:rPr lang="uk-UA" sz="2100" smtClean="0">
                <a:latin typeface="Times New Roman" panose="02020603050405020304" pitchFamily="18" charset="0"/>
                <a:cs typeface="Times New Roman" panose="02020603050405020304" pitchFamily="18" charset="0"/>
              </a:rPr>
              <a:t> від </a:t>
            </a:r>
            <a:r>
              <a:rPr lang="uk-UA" sz="2100">
                <a:latin typeface="Times New Roman" panose="02020603050405020304" pitchFamily="18" charset="0"/>
                <a:cs typeface="Times New Roman" panose="02020603050405020304" pitchFamily="18" charset="0"/>
              </a:rPr>
              <a:t>застосування платіжних терміналів </a:t>
            </a:r>
            <a:r>
              <a:rPr lang="uk-UA" sz="2100" smtClean="0">
                <a:latin typeface="Times New Roman" panose="02020603050405020304" pitchFamily="18" charset="0"/>
                <a:cs typeface="Times New Roman" panose="02020603050405020304" pitchFamily="18" charset="0"/>
              </a:rPr>
              <a:t> звільнялись </a:t>
            </a:r>
            <a:r>
              <a:rPr lang="uk-UA" sz="2100">
                <a:latin typeface="Times New Roman" panose="02020603050405020304" pitchFamily="18" charset="0"/>
                <a:cs typeface="Times New Roman" panose="02020603050405020304" pitchFamily="18" charset="0"/>
              </a:rPr>
              <a:t>такі торговці:</a:t>
            </a:r>
          </a:p>
          <a:p>
            <a:pPr algn="just" fontAlgn="base"/>
            <a:r>
              <a:rPr lang="uk-UA" sz="2100">
                <a:latin typeface="Times New Roman" panose="02020603050405020304" pitchFamily="18" charset="0"/>
                <a:cs typeface="Times New Roman" panose="02020603050405020304" pitchFamily="18" charset="0"/>
              </a:rPr>
              <a:t>1) ті, хто не зобов’язані використовувати РРО (звільнені від використання РРО);</a:t>
            </a:r>
          </a:p>
          <a:p>
            <a:pPr algn="just" fontAlgn="base"/>
            <a:r>
              <a:rPr lang="uk-UA" sz="2100">
                <a:latin typeface="Times New Roman" panose="02020603050405020304" pitchFamily="18" charset="0"/>
                <a:cs typeface="Times New Roman" panose="02020603050405020304" pitchFamily="18" charset="0"/>
              </a:rPr>
              <a:t>2) ті, хто здійснюють діяльність на торговій площі до 20 кв. метрів (крім автозаправних станцій);</a:t>
            </a:r>
          </a:p>
          <a:p>
            <a:pPr algn="just" fontAlgn="base"/>
            <a:r>
              <a:rPr lang="uk-UA" sz="2100">
                <a:latin typeface="Times New Roman" panose="02020603050405020304" pitchFamily="18" charset="0"/>
                <a:cs typeface="Times New Roman" panose="02020603050405020304" pitchFamily="18" charset="0"/>
              </a:rPr>
              <a:t>3) ті, хто здійснюють діяльність у населених пунктах з чисельністю населення менше ніж 25 тис. осіб;</a:t>
            </a:r>
          </a:p>
          <a:p>
            <a:pPr algn="just" fontAlgn="base"/>
            <a:r>
              <a:rPr lang="uk-UA" sz="2100">
                <a:latin typeface="Times New Roman" panose="02020603050405020304" pitchFamily="18" charset="0"/>
                <a:cs typeface="Times New Roman" panose="02020603050405020304" pitchFamily="18" charset="0"/>
              </a:rPr>
              <a:t>4) заклади громадського харчування закритого типу, які обслуговують певний контингент споживачів, зокрема особовий склад Збройних Сил та інших військових формувань, студентів, учнів та викладачів вищих, професійно-технічних, загальноосвітніх навчальних закладів, працівників промислових підприємств</a:t>
            </a:r>
            <a:r>
              <a:rPr lang="uk-UA" sz="2100" smtClean="0">
                <a:latin typeface="Times New Roman" panose="02020603050405020304" pitchFamily="18" charset="0"/>
                <a:cs typeface="Times New Roman" panose="02020603050405020304" pitchFamily="18" charset="0"/>
              </a:rPr>
              <a:t>.</a:t>
            </a:r>
          </a:p>
          <a:p>
            <a:pPr algn="just" fontAlgn="base"/>
            <a:endParaRPr lang="uk-UA" sz="2100">
              <a:latin typeface="Times New Roman" panose="02020603050405020304" pitchFamily="18" charset="0"/>
              <a:cs typeface="Times New Roman" panose="02020603050405020304" pitchFamily="18" charset="0"/>
            </a:endParaRPr>
          </a:p>
          <a:p>
            <a:pPr algn="just" fontAlgn="base"/>
            <a:r>
              <a:rPr lang="uk-UA" sz="2100">
                <a:latin typeface="Times New Roman" panose="02020603050405020304" pitchFamily="18" charset="0"/>
                <a:cs typeface="Times New Roman" panose="02020603050405020304" pitchFamily="18" charset="0"/>
              </a:rPr>
              <a:t>З 01.01.2023 ці критерії </a:t>
            </a:r>
            <a:r>
              <a:rPr lang="uk-UA" sz="2100" b="1" smtClean="0">
                <a:latin typeface="Times New Roman" panose="02020603050405020304" pitchFamily="18" charset="0"/>
                <a:cs typeface="Times New Roman" panose="02020603050405020304" pitchFamily="18" charset="0"/>
              </a:rPr>
              <a:t>припинили існувати</a:t>
            </a:r>
            <a:r>
              <a:rPr lang="uk-UA" sz="210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4598957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1" y="116632"/>
            <a:ext cx="8640960" cy="6370975"/>
          </a:xfrm>
          <a:prstGeom prst="rect">
            <a:avLst/>
          </a:prstGeom>
        </p:spPr>
        <p:txBody>
          <a:bodyPr wrap="square">
            <a:spAutoFit/>
          </a:bodyPr>
          <a:lstStyle/>
          <a:p>
            <a:pPr algn="ctr"/>
            <a:r>
              <a:rPr lang="uk-UA" sz="2100" b="1" smtClean="0">
                <a:latin typeface="Times New Roman" panose="02020603050405020304" pitchFamily="18" charset="0"/>
                <a:cs typeface="Times New Roman" panose="02020603050405020304" pitchFamily="18" charset="0"/>
              </a:rPr>
              <a:t>Постанова КМУ </a:t>
            </a:r>
          </a:p>
          <a:p>
            <a:pPr algn="ctr"/>
            <a:r>
              <a:rPr lang="uk-UA" sz="2100" b="1" smtClean="0">
                <a:latin typeface="Times New Roman" panose="02020603050405020304" pitchFamily="18" charset="0"/>
                <a:cs typeface="Times New Roman" panose="02020603050405020304" pitchFamily="18" charset="0"/>
              </a:rPr>
              <a:t>від </a:t>
            </a:r>
            <a:r>
              <a:rPr lang="uk-UA" sz="2100" b="1">
                <a:latin typeface="Times New Roman" panose="02020603050405020304" pitchFamily="18" charset="0"/>
                <a:cs typeface="Times New Roman" panose="02020603050405020304" pitchFamily="18" charset="0"/>
              </a:rPr>
              <a:t>29 липня 2022 р. № </a:t>
            </a:r>
            <a:r>
              <a:rPr lang="uk-UA" sz="2100" b="1" smtClean="0">
                <a:latin typeface="Times New Roman" panose="02020603050405020304" pitchFamily="18" charset="0"/>
                <a:cs typeface="Times New Roman" panose="02020603050405020304" pitchFamily="18" charset="0"/>
              </a:rPr>
              <a:t>894</a:t>
            </a:r>
          </a:p>
          <a:p>
            <a:pPr algn="ctr"/>
            <a:r>
              <a:rPr lang="ru-RU" sz="2100" b="1">
                <a:latin typeface="Times New Roman" panose="02020603050405020304" pitchFamily="18" charset="0"/>
                <a:cs typeface="Times New Roman" panose="02020603050405020304" pitchFamily="18" charset="0"/>
              </a:rPr>
              <a:t>Про встановлення строків, до настання яких торговці повинні забезпечити можливість здійснення безготівкових розрахунків (у тому числі з використанням електронних платіжних засобів, платіжних застосунків або платіжних пристроїв) за продані ними товари (надані послуги</a:t>
            </a:r>
            <a:r>
              <a:rPr lang="ru-RU" sz="2100" b="1" smtClean="0">
                <a:latin typeface="Times New Roman" panose="02020603050405020304" pitchFamily="18" charset="0"/>
                <a:cs typeface="Times New Roman" panose="02020603050405020304" pitchFamily="18" charset="0"/>
              </a:rPr>
              <a:t>)</a:t>
            </a:r>
          </a:p>
          <a:p>
            <a:pPr algn="ctr"/>
            <a:endParaRPr lang="ru-RU" sz="2100" b="1">
              <a:latin typeface="Times New Roman" panose="02020603050405020304" pitchFamily="18" charset="0"/>
              <a:cs typeface="Times New Roman" panose="02020603050405020304" pitchFamily="18" charset="0"/>
            </a:endParaRPr>
          </a:p>
          <a:p>
            <a:pPr algn="ctr"/>
            <a:endParaRPr lang="uk-UA" sz="2100" b="1">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1</a:t>
            </a:r>
            <a:r>
              <a:rPr lang="uk-UA" sz="2400"/>
              <a:t>. </a:t>
            </a:r>
            <a:r>
              <a:rPr lang="uk-UA" sz="2100">
                <a:latin typeface="Times New Roman" panose="02020603050405020304" pitchFamily="18" charset="0"/>
                <a:cs typeface="Times New Roman" panose="02020603050405020304" pitchFamily="18" charset="0"/>
              </a:rPr>
              <a:t>Установити, що торговці повинні забезпечити можливість здійснення безготівкових розрахунків (у тому числі з використанням електронних платіжних засобів, платіжних застосунків або платіжних пристроїв) за продані ними товари (надані послуги), </a:t>
            </a:r>
            <a:r>
              <a:rPr lang="uk-UA" sz="2100" b="1" i="1">
                <a:latin typeface="Times New Roman" panose="02020603050405020304" pitchFamily="18" charset="0"/>
                <a:cs typeface="Times New Roman" panose="02020603050405020304" pitchFamily="18" charset="0"/>
              </a:rPr>
              <a:t>включаючи товари (послуги), реалізація (надання) яких здійснюється </a:t>
            </a:r>
            <a:r>
              <a:rPr lang="uk-UA" sz="2100" b="1" i="1" smtClean="0">
                <a:latin typeface="Times New Roman" panose="02020603050405020304" pitchFamily="18" charset="0"/>
                <a:cs typeface="Times New Roman" panose="02020603050405020304" pitchFamily="18" charset="0"/>
              </a:rPr>
              <a:t>дистанційно</a:t>
            </a:r>
            <a:r>
              <a:rPr lang="uk-UA" sz="2100" smtClean="0">
                <a:latin typeface="Times New Roman" panose="02020603050405020304" pitchFamily="18" charset="0"/>
                <a:cs typeface="Times New Roman" panose="02020603050405020304" pitchFamily="18" charset="0"/>
              </a:rPr>
              <a:t>.</a:t>
            </a:r>
          </a:p>
          <a:p>
            <a:pPr algn="just"/>
            <a:endParaRPr lang="uk-UA" sz="2100" smtClean="0">
              <a:latin typeface="Times New Roman" panose="02020603050405020304" pitchFamily="18" charset="0"/>
              <a:cs typeface="Times New Roman" panose="02020603050405020304" pitchFamily="18" charset="0"/>
            </a:endParaRPr>
          </a:p>
          <a:p>
            <a:pPr algn="just"/>
            <a:r>
              <a:rPr lang="uk-UA" b="1" i="1">
                <a:latin typeface="Times New Roman" panose="02020603050405020304" pitchFamily="18" charset="0"/>
                <a:cs typeface="Times New Roman" panose="02020603050405020304" pitchFamily="18" charset="0"/>
              </a:rPr>
              <a:t>торговець</a:t>
            </a:r>
            <a:r>
              <a:rPr lang="uk-UA" i="1">
                <a:latin typeface="Times New Roman" panose="02020603050405020304" pitchFamily="18" charset="0"/>
                <a:cs typeface="Times New Roman" panose="02020603050405020304" pitchFamily="18" charset="0"/>
              </a:rPr>
              <a:t> - суб’єкт господарювання (юридична особа або фізична особа, яка здійснює підприємницьку діяльність, незалежну професійну діяльність), який відповідно до договору з відповідним надавачем платіжних послуг (еквайром або іншим) приймає до обслуговування платіжні інструменти для здійснення оплати вартості товарів чи послуг, включаючи послуги з видачі коштів у готівковій формі</a:t>
            </a:r>
            <a:r>
              <a:rPr lang="uk-UA" i="1" smtClean="0">
                <a:latin typeface="Times New Roman" panose="02020603050405020304" pitchFamily="18" charset="0"/>
                <a:cs typeface="Times New Roman" panose="02020603050405020304" pitchFamily="18" charset="0"/>
              </a:rPr>
              <a:t>.</a:t>
            </a:r>
            <a:endParaRPr lang="uk-UA"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25129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260649"/>
            <a:ext cx="8712968" cy="5586145"/>
          </a:xfrm>
          <a:prstGeom prst="rect">
            <a:avLst/>
          </a:prstGeom>
        </p:spPr>
        <p:txBody>
          <a:bodyPr wrap="square">
            <a:spAutoFit/>
          </a:bodyPr>
          <a:lstStyle/>
          <a:p>
            <a:pPr algn="just"/>
            <a:r>
              <a:rPr lang="uk-UA" sz="2100" b="1">
                <a:latin typeface="Times New Roman" panose="02020603050405020304" pitchFamily="18" charset="0"/>
                <a:cs typeface="Times New Roman" panose="02020603050405020304" pitchFamily="18" charset="0"/>
              </a:rPr>
              <a:t>Оренда</a:t>
            </a:r>
            <a:r>
              <a:rPr lang="uk-UA" sz="2100">
                <a:latin typeface="Times New Roman" panose="02020603050405020304" pitchFamily="18" charset="0"/>
                <a:cs typeface="Times New Roman" panose="02020603050405020304" pitchFamily="18" charset="0"/>
              </a:rPr>
              <a:t> - договір між орендодавцем та орендарем, за яким орендодавець надає орендарю право користування необоротним активом за плату на певний строк</a:t>
            </a:r>
            <a:r>
              <a:rPr lang="uk-UA" sz="2100" smtClean="0">
                <a:latin typeface="Times New Roman" panose="02020603050405020304" pitchFamily="18" charset="0"/>
                <a:cs typeface="Times New Roman" panose="02020603050405020304" pitchFamily="18" charset="0"/>
              </a:rPr>
              <a:t>.</a:t>
            </a:r>
          </a:p>
          <a:p>
            <a:pPr algn="just"/>
            <a:r>
              <a:rPr lang="ru-RU" sz="2100" i="1" smtClean="0">
                <a:latin typeface="Times New Roman" panose="02020603050405020304" pitchFamily="18" charset="0"/>
                <a:cs typeface="Times New Roman" panose="02020603050405020304" pitchFamily="18" charset="0"/>
              </a:rPr>
              <a:t>БУЛО: Оренда </a:t>
            </a:r>
            <a:r>
              <a:rPr lang="ru-RU" sz="2100" i="1">
                <a:latin typeface="Times New Roman" panose="02020603050405020304" pitchFamily="18" charset="0"/>
                <a:cs typeface="Times New Roman" panose="02020603050405020304" pitchFamily="18" charset="0"/>
              </a:rPr>
              <a:t>- угода, за якою орендар набуває права користування необоротним активом за плату протягом погодженого з орендодавцем </a:t>
            </a:r>
            <a:r>
              <a:rPr lang="ru-RU" sz="2100" i="1" smtClean="0">
                <a:latin typeface="Times New Roman" panose="02020603050405020304" pitchFamily="18" charset="0"/>
                <a:cs typeface="Times New Roman" panose="02020603050405020304" pitchFamily="18" charset="0"/>
              </a:rPr>
              <a:t>строку.</a:t>
            </a:r>
            <a:endParaRPr lang="uk-UA" sz="2100" i="1" smtClean="0">
              <a:latin typeface="Times New Roman" panose="02020603050405020304" pitchFamily="18" charset="0"/>
              <a:cs typeface="Times New Roman" panose="02020603050405020304" pitchFamily="18" charset="0"/>
            </a:endParaRPr>
          </a:p>
          <a:p>
            <a:pPr algn="just"/>
            <a:endParaRPr lang="uk-UA" sz="2100">
              <a:latin typeface="Times New Roman" panose="02020603050405020304" pitchFamily="18" charset="0"/>
              <a:cs typeface="Times New Roman" panose="02020603050405020304" pitchFamily="18" charset="0"/>
            </a:endParaRPr>
          </a:p>
          <a:p>
            <a:pPr algn="just"/>
            <a:r>
              <a:rPr lang="uk-UA" sz="2100" b="1">
                <a:latin typeface="Times New Roman" panose="02020603050405020304" pitchFamily="18" charset="0"/>
                <a:cs typeface="Times New Roman" panose="02020603050405020304" pitchFamily="18" charset="0"/>
              </a:rPr>
              <a:t>Операційна оренда </a:t>
            </a:r>
            <a:r>
              <a:rPr lang="uk-UA" sz="2100">
                <a:latin typeface="Times New Roman" panose="02020603050405020304" pitchFamily="18" charset="0"/>
                <a:cs typeface="Times New Roman" panose="02020603050405020304" pitchFamily="18" charset="0"/>
              </a:rPr>
              <a:t>- оренда, що не передбачає передачу орендарю всіх ризиків та вигід, пов’язаних з правом власності на об’єкт оренди</a:t>
            </a:r>
            <a:r>
              <a:rPr lang="uk-UA" sz="2100" smtClean="0">
                <a:latin typeface="Times New Roman" panose="02020603050405020304" pitchFamily="18" charset="0"/>
                <a:cs typeface="Times New Roman" panose="02020603050405020304" pitchFamily="18" charset="0"/>
              </a:rPr>
              <a:t>.</a:t>
            </a:r>
          </a:p>
          <a:p>
            <a:pPr algn="just"/>
            <a:endParaRPr lang="uk-UA" sz="2100">
              <a:latin typeface="Times New Roman" panose="02020603050405020304" pitchFamily="18" charset="0"/>
              <a:cs typeface="Times New Roman" panose="02020603050405020304" pitchFamily="18" charset="0"/>
            </a:endParaRPr>
          </a:p>
          <a:p>
            <a:pPr algn="just"/>
            <a:r>
              <a:rPr lang="uk-UA" sz="2100" b="1">
                <a:latin typeface="Times New Roman" panose="02020603050405020304" pitchFamily="18" charset="0"/>
                <a:cs typeface="Times New Roman" panose="02020603050405020304" pitchFamily="18" charset="0"/>
              </a:rPr>
              <a:t>Строк оренди </a:t>
            </a:r>
            <a:r>
              <a:rPr lang="uk-UA" sz="2100">
                <a:latin typeface="Times New Roman" panose="02020603050405020304" pitchFamily="18" charset="0"/>
                <a:cs typeface="Times New Roman" panose="02020603050405020304" pitchFamily="18" charset="0"/>
              </a:rPr>
              <a:t>- період дії невідмовної оренди, протягом якого орендар має право використовувати об’єкт оренди, а також такі строки:</a:t>
            </a:r>
          </a:p>
          <a:p>
            <a:pPr marL="342900" indent="-34290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періоди, протягом яких є можливим продовження оренди, якщо орендар обґрунтовано впевнений у тому, що він реалізує таку можливість;</a:t>
            </a:r>
          </a:p>
          <a:p>
            <a:pPr marL="342900" indent="-34290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періоди, протягом яких є можливим припинення оренди, якщо орендар обґрунтовано впевнений у тому, що він не реалізує таку можливість</a:t>
            </a:r>
            <a:r>
              <a:rPr lang="uk-UA" sz="2100" smtClean="0">
                <a:latin typeface="Times New Roman" panose="02020603050405020304" pitchFamily="18" charset="0"/>
                <a:cs typeface="Times New Roman" panose="02020603050405020304" pitchFamily="18" charset="0"/>
              </a:rPr>
              <a:t>.</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434725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404664"/>
            <a:ext cx="8712968" cy="4201150"/>
          </a:xfrm>
          <a:prstGeom prst="rect">
            <a:avLst/>
          </a:prstGeom>
        </p:spPr>
        <p:txBody>
          <a:bodyPr wrap="square">
            <a:spAutoFit/>
          </a:bodyPr>
          <a:lstStyle/>
          <a:p>
            <a:pPr algn="just"/>
            <a:r>
              <a:rPr lang="uk-UA" sz="2100" i="1" smtClean="0">
                <a:latin typeface="Times New Roman" panose="02020603050405020304" pitchFamily="18" charset="0"/>
                <a:cs typeface="Times New Roman" panose="02020603050405020304" pitchFamily="18" charset="0"/>
              </a:rPr>
              <a:t>Якщо </a:t>
            </a:r>
            <a:r>
              <a:rPr lang="uk-UA" sz="2100" i="1">
                <a:latin typeface="Times New Roman" panose="02020603050405020304" pitchFamily="18" charset="0"/>
                <a:cs typeface="Times New Roman" panose="02020603050405020304" pitchFamily="18" charset="0"/>
              </a:rPr>
              <a:t>розрахунок за продані товари (надані послуги) здійснюється дистанційно, з можливістю замовлення товарів за допомогою сайту Інтернет-магазину, суб’єкт господарювання позбавлений можливості отримувати готівку та може приймати оплату за товари, роботи та послуги лише в безготівковій формі. </a:t>
            </a:r>
            <a:r>
              <a:rPr lang="uk-UA" sz="2100" b="1" i="1">
                <a:latin typeface="Times New Roman" panose="02020603050405020304" pitchFamily="18" charset="0"/>
                <a:cs typeface="Times New Roman" panose="02020603050405020304" pitchFamily="18" charset="0"/>
              </a:rPr>
              <a:t>У випадку доставки товарів покупцю кур’єром суб’єкта господарювання (продавця) або здійснення оплати за товари (послуги) покупцем у місці отримання товарів (послуг), суб’єкти господарювання зобов’язані, починаючи з 01.01.2023, забезпечити можливість здійснення безготівкових розрахунків </a:t>
            </a:r>
            <a:r>
              <a:rPr lang="uk-UA" sz="2100" b="1" i="1" u="sng">
                <a:latin typeface="Times New Roman" panose="02020603050405020304" pitchFamily="18" charset="0"/>
                <a:cs typeface="Times New Roman" panose="02020603050405020304" pitchFamily="18" charset="0"/>
              </a:rPr>
              <a:t>за продані ними товари (надані послуги) в населених пунктах</a:t>
            </a:r>
            <a:r>
              <a:rPr lang="uk-UA" sz="2100" b="1" i="1">
                <a:latin typeface="Times New Roman" panose="02020603050405020304" pitchFamily="18" charset="0"/>
                <a:cs typeface="Times New Roman" panose="02020603050405020304" pitchFamily="18" charset="0"/>
              </a:rPr>
              <a:t> з чисельністю понад 25 тис. осіб, у всіх без виключення випадках</a:t>
            </a:r>
            <a:r>
              <a:rPr lang="uk-UA" sz="2100" b="1" i="1" smtClean="0">
                <a:latin typeface="Times New Roman" panose="02020603050405020304" pitchFamily="18" charset="0"/>
                <a:cs typeface="Times New Roman" panose="02020603050405020304" pitchFamily="18" charset="0"/>
              </a:rPr>
              <a:t>.</a:t>
            </a:r>
          </a:p>
          <a:p>
            <a:endParaRPr lang="uk-UA"/>
          </a:p>
          <a:p>
            <a:r>
              <a:rPr lang="uk-UA" sz="2000" i="1" smtClean="0">
                <a:latin typeface="Times New Roman" panose="02020603050405020304" pitchFamily="18" charset="0"/>
                <a:cs typeface="Times New Roman" panose="02020603050405020304" pitchFamily="18" charset="0"/>
              </a:rPr>
              <a:t>ЗІР 109.02</a:t>
            </a:r>
            <a:endParaRPr lang="uk-UA" sz="20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035593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p:cNvGraphicFramePr>
            <a:graphicFrameLocks noGrp="1"/>
          </p:cNvGraphicFramePr>
          <p:nvPr>
            <p:extLst>
              <p:ext uri="{D42A27DB-BD31-4B8C-83A1-F6EECF244321}">
                <p14:modId xmlns:p14="http://schemas.microsoft.com/office/powerpoint/2010/main" val="3598727551"/>
              </p:ext>
            </p:extLst>
          </p:nvPr>
        </p:nvGraphicFramePr>
        <p:xfrm>
          <a:off x="381866" y="404664"/>
          <a:ext cx="8568952" cy="3175000"/>
        </p:xfrm>
        <a:graphic>
          <a:graphicData uri="http://schemas.openxmlformats.org/drawingml/2006/table">
            <a:tbl>
              <a:tblPr firstRow="1" firstCol="1" bandRow="1">
                <a:tableStyleId>{5C22544A-7EE6-4342-B048-85BDC9FD1C3A}</a:tableStyleId>
              </a:tblPr>
              <a:tblGrid>
                <a:gridCol w="6748272"/>
                <a:gridCol w="1820680"/>
              </a:tblGrid>
              <a:tr h="0">
                <a:tc>
                  <a:txBody>
                    <a:bodyPr/>
                    <a:lstStyle/>
                    <a:p>
                      <a:pPr fontAlgn="base">
                        <a:lnSpc>
                          <a:spcPts val="1320"/>
                        </a:lnSpc>
                        <a:spcAft>
                          <a:spcPts val="0"/>
                        </a:spcAft>
                      </a:pPr>
                      <a:r>
                        <a:rPr lang="uk-UA" sz="2000">
                          <a:effectLst/>
                          <a:latin typeface="Times New Roman" panose="02020603050405020304" pitchFamily="18" charset="0"/>
                          <a:cs typeface="Times New Roman" panose="02020603050405020304" pitchFamily="18" charset="0"/>
                        </a:rPr>
                        <a:t>торговці, які провадять господарську діяльність у населених пунктах з чисельністю населення понад 25 тис. осіб (крім торговців, зазначених у останньому рядку)</a:t>
                      </a:r>
                      <a:endParaRPr lang="uk-UA" sz="2000">
                        <a:effectLst/>
                        <a:latin typeface="Times New Roman" panose="02020603050405020304" pitchFamily="18" charset="0"/>
                        <a:ea typeface="Calibri"/>
                        <a:cs typeface="Times New Roman" panose="02020603050405020304" pitchFamily="18" charset="0"/>
                      </a:endParaRPr>
                    </a:p>
                  </a:txBody>
                  <a:tcPr marL="95250" marR="95250" marT="66675" marB="66675"/>
                </a:tc>
                <a:tc>
                  <a:txBody>
                    <a:bodyPr/>
                    <a:lstStyle/>
                    <a:p>
                      <a:pPr algn="ctr" fontAlgn="base">
                        <a:lnSpc>
                          <a:spcPts val="1320"/>
                        </a:lnSpc>
                        <a:spcAft>
                          <a:spcPts val="0"/>
                        </a:spcAft>
                      </a:pPr>
                      <a:r>
                        <a:rPr lang="uk-UA" sz="2000">
                          <a:effectLst/>
                          <a:latin typeface="Times New Roman" panose="02020603050405020304" pitchFamily="18" charset="0"/>
                          <a:cs typeface="Times New Roman" panose="02020603050405020304" pitchFamily="18" charset="0"/>
                        </a:rPr>
                        <a:t>з 01.01.2023</a:t>
                      </a:r>
                      <a:endParaRPr lang="uk-UA" sz="2000">
                        <a:effectLst/>
                        <a:latin typeface="Times New Roman" panose="02020603050405020304" pitchFamily="18" charset="0"/>
                        <a:ea typeface="Calibri"/>
                        <a:cs typeface="Times New Roman" panose="02020603050405020304" pitchFamily="18" charset="0"/>
                      </a:endParaRPr>
                    </a:p>
                  </a:txBody>
                  <a:tcPr marL="95250" marR="95250" marT="66675" marB="66675"/>
                </a:tc>
              </a:tr>
              <a:tr h="0">
                <a:tc>
                  <a:txBody>
                    <a:bodyPr/>
                    <a:lstStyle/>
                    <a:p>
                      <a:pPr fontAlgn="base">
                        <a:lnSpc>
                          <a:spcPts val="1320"/>
                        </a:lnSpc>
                        <a:spcAft>
                          <a:spcPts val="0"/>
                        </a:spcAft>
                      </a:pPr>
                      <a:r>
                        <a:rPr lang="uk-UA" sz="2000">
                          <a:effectLst/>
                          <a:latin typeface="Times New Roman" panose="02020603050405020304" pitchFamily="18" charset="0"/>
                          <a:cs typeface="Times New Roman" panose="02020603050405020304" pitchFamily="18" charset="0"/>
                        </a:rPr>
                        <a:t>торговці, які провадять господарську діяльність у населених пунктах з чисельністю населення від 5 до 25 тис. осіб (крім торговців, зазначених у останньому рядку)</a:t>
                      </a:r>
                      <a:endParaRPr lang="uk-UA" sz="2000">
                        <a:effectLst/>
                        <a:latin typeface="Times New Roman" panose="02020603050405020304" pitchFamily="18" charset="0"/>
                        <a:ea typeface="Calibri"/>
                        <a:cs typeface="Times New Roman" panose="02020603050405020304" pitchFamily="18" charset="0"/>
                      </a:endParaRPr>
                    </a:p>
                  </a:txBody>
                  <a:tcPr marL="95250" marR="95250" marT="66675" marB="66675"/>
                </a:tc>
                <a:tc>
                  <a:txBody>
                    <a:bodyPr/>
                    <a:lstStyle/>
                    <a:p>
                      <a:pPr algn="ctr" fontAlgn="base">
                        <a:lnSpc>
                          <a:spcPts val="1320"/>
                        </a:lnSpc>
                        <a:spcAft>
                          <a:spcPts val="0"/>
                        </a:spcAft>
                      </a:pPr>
                      <a:r>
                        <a:rPr lang="uk-UA" sz="2000" smtClean="0">
                          <a:effectLst/>
                          <a:latin typeface="Times New Roman" panose="02020603050405020304" pitchFamily="18" charset="0"/>
                          <a:cs typeface="Times New Roman" panose="02020603050405020304" pitchFamily="18" charset="0"/>
                        </a:rPr>
                        <a:t>з</a:t>
                      </a:r>
                      <a:r>
                        <a:rPr lang="uk-UA" sz="2000" baseline="0" smtClean="0">
                          <a:effectLst/>
                          <a:latin typeface="Times New Roman" panose="02020603050405020304" pitchFamily="18" charset="0"/>
                          <a:cs typeface="Times New Roman" panose="02020603050405020304" pitchFamily="18" charset="0"/>
                        </a:rPr>
                        <a:t> </a:t>
                      </a:r>
                      <a:r>
                        <a:rPr lang="uk-UA" sz="2000" smtClean="0">
                          <a:effectLst/>
                          <a:latin typeface="Times New Roman" panose="02020603050405020304" pitchFamily="18" charset="0"/>
                          <a:cs typeface="Times New Roman" panose="02020603050405020304" pitchFamily="18" charset="0"/>
                        </a:rPr>
                        <a:t>01.01.2024</a:t>
                      </a:r>
                      <a:endParaRPr lang="uk-UA" sz="2000">
                        <a:effectLst/>
                        <a:latin typeface="Times New Roman" panose="02020603050405020304" pitchFamily="18" charset="0"/>
                        <a:ea typeface="Calibri"/>
                        <a:cs typeface="Times New Roman" panose="02020603050405020304" pitchFamily="18" charset="0"/>
                      </a:endParaRPr>
                    </a:p>
                  </a:txBody>
                  <a:tcPr marL="95250" marR="95250" marT="66675" marB="66675"/>
                </a:tc>
              </a:tr>
              <a:tr h="0">
                <a:tc>
                  <a:txBody>
                    <a:bodyPr/>
                    <a:lstStyle/>
                    <a:p>
                      <a:pPr fontAlgn="base">
                        <a:lnSpc>
                          <a:spcPts val="1320"/>
                        </a:lnSpc>
                        <a:spcAft>
                          <a:spcPts val="0"/>
                        </a:spcAft>
                      </a:pPr>
                      <a:r>
                        <a:rPr lang="uk-UA" sz="2000">
                          <a:effectLst/>
                          <a:latin typeface="Times New Roman" panose="02020603050405020304" pitchFamily="18" charset="0"/>
                          <a:cs typeface="Times New Roman" panose="02020603050405020304" pitchFamily="18" charset="0"/>
                        </a:rPr>
                        <a:t>торговці, які провадять господарську діяльність у населених пунктах з чисельністю населення менше ніж 5 тис. осіб (крім торговців, зазначених у останньому рядку)</a:t>
                      </a:r>
                      <a:endParaRPr lang="uk-UA" sz="2000">
                        <a:effectLst/>
                        <a:latin typeface="Times New Roman" panose="02020603050405020304" pitchFamily="18" charset="0"/>
                        <a:ea typeface="Calibri"/>
                        <a:cs typeface="Times New Roman" panose="02020603050405020304" pitchFamily="18" charset="0"/>
                      </a:endParaRPr>
                    </a:p>
                  </a:txBody>
                  <a:tcPr marL="95250" marR="95250" marT="66675" marB="66675"/>
                </a:tc>
                <a:tc>
                  <a:txBody>
                    <a:bodyPr/>
                    <a:lstStyle/>
                    <a:p>
                      <a:pPr algn="ctr" fontAlgn="base">
                        <a:lnSpc>
                          <a:spcPts val="1320"/>
                        </a:lnSpc>
                        <a:spcAft>
                          <a:spcPts val="0"/>
                        </a:spcAft>
                      </a:pPr>
                      <a:r>
                        <a:rPr lang="uk-UA" sz="2000">
                          <a:effectLst/>
                          <a:latin typeface="Times New Roman" panose="02020603050405020304" pitchFamily="18" charset="0"/>
                          <a:cs typeface="Times New Roman" panose="02020603050405020304" pitchFamily="18" charset="0"/>
                        </a:rPr>
                        <a:t>з 01.01.2025</a:t>
                      </a:r>
                      <a:endParaRPr lang="uk-UA" sz="2000">
                        <a:effectLst/>
                        <a:latin typeface="Times New Roman" panose="02020603050405020304" pitchFamily="18" charset="0"/>
                        <a:ea typeface="Calibri"/>
                        <a:cs typeface="Times New Roman" panose="02020603050405020304" pitchFamily="18" charset="0"/>
                      </a:endParaRPr>
                    </a:p>
                  </a:txBody>
                  <a:tcPr marL="95250" marR="95250" marT="66675" marB="66675"/>
                </a:tc>
              </a:tr>
              <a:tr h="0">
                <a:tc>
                  <a:txBody>
                    <a:bodyPr/>
                    <a:lstStyle/>
                    <a:p>
                      <a:pPr fontAlgn="base">
                        <a:lnSpc>
                          <a:spcPts val="1320"/>
                        </a:lnSpc>
                        <a:spcAft>
                          <a:spcPts val="0"/>
                        </a:spcAft>
                      </a:pPr>
                      <a:r>
                        <a:rPr lang="uk-UA" sz="2000">
                          <a:effectLst/>
                          <a:latin typeface="Times New Roman" panose="02020603050405020304" pitchFamily="18" charset="0"/>
                          <a:cs typeface="Times New Roman" panose="02020603050405020304" pitchFamily="18" charset="0"/>
                        </a:rPr>
                        <a:t>торговці </a:t>
                      </a:r>
                      <a:r>
                        <a:rPr lang="uk-UA" sz="2000" smtClean="0">
                          <a:effectLst/>
                          <a:latin typeface="Times New Roman" panose="02020603050405020304" pitchFamily="18" charset="0"/>
                          <a:cs typeface="Times New Roman" panose="02020603050405020304" pitchFamily="18" charset="0"/>
                        </a:rPr>
                        <a:t>- </a:t>
                      </a:r>
                      <a:r>
                        <a:rPr lang="uk-UA" sz="2000">
                          <a:effectLst/>
                          <a:latin typeface="Times New Roman" panose="02020603050405020304" pitchFamily="18" charset="0"/>
                          <a:cs typeface="Times New Roman" panose="02020603050405020304" pitchFamily="18" charset="0"/>
                        </a:rPr>
                        <a:t>ФОП </a:t>
                      </a:r>
                      <a:r>
                        <a:rPr lang="uk-UA" sz="2000" smtClean="0">
                          <a:effectLst/>
                          <a:latin typeface="Times New Roman" panose="02020603050405020304" pitchFamily="18" charset="0"/>
                          <a:cs typeface="Times New Roman" panose="02020603050405020304" pitchFamily="18" charset="0"/>
                        </a:rPr>
                        <a:t>- </a:t>
                      </a:r>
                      <a:r>
                        <a:rPr lang="uk-UA" sz="2000">
                          <a:effectLst/>
                          <a:latin typeface="Times New Roman" panose="02020603050405020304" pitchFamily="18" charset="0"/>
                          <a:cs typeface="Times New Roman" panose="02020603050405020304" pitchFamily="18" charset="0"/>
                        </a:rPr>
                        <a:t>платники єдиного податку групи 1, торговці, які здійснюють торгівлю з використанням торгових автоматів, виїзну (виносну) торгівлю, продаж власноручно вирощеної або відгодованої продукції</a:t>
                      </a:r>
                      <a:endParaRPr lang="uk-UA" sz="2000">
                        <a:effectLst/>
                        <a:latin typeface="Times New Roman" panose="02020603050405020304" pitchFamily="18" charset="0"/>
                        <a:ea typeface="Calibri"/>
                        <a:cs typeface="Times New Roman" panose="02020603050405020304" pitchFamily="18" charset="0"/>
                      </a:endParaRPr>
                    </a:p>
                  </a:txBody>
                  <a:tcPr marL="95250" marR="95250" marT="66675" marB="66675"/>
                </a:tc>
                <a:tc>
                  <a:txBody>
                    <a:bodyPr/>
                    <a:lstStyle/>
                    <a:p>
                      <a:pPr algn="ctr" fontAlgn="base">
                        <a:lnSpc>
                          <a:spcPts val="1320"/>
                        </a:lnSpc>
                        <a:spcAft>
                          <a:spcPts val="0"/>
                        </a:spcAft>
                      </a:pPr>
                      <a:r>
                        <a:rPr lang="uk-UA" sz="2000">
                          <a:effectLst/>
                          <a:latin typeface="Times New Roman" panose="02020603050405020304" pitchFamily="18" charset="0"/>
                          <a:cs typeface="Times New Roman" panose="02020603050405020304" pitchFamily="18" charset="0"/>
                        </a:rPr>
                        <a:t>з 01.01.2026</a:t>
                      </a:r>
                      <a:endParaRPr lang="uk-UA" sz="2000">
                        <a:effectLst/>
                        <a:latin typeface="Times New Roman" panose="02020603050405020304" pitchFamily="18" charset="0"/>
                        <a:ea typeface="Calibri"/>
                        <a:cs typeface="Times New Roman" panose="02020603050405020304" pitchFamily="18" charset="0"/>
                      </a:endParaRPr>
                    </a:p>
                  </a:txBody>
                  <a:tcPr marL="95250" marR="95250" marT="66675" marB="66675"/>
                </a:tc>
              </a:tr>
            </a:tbl>
          </a:graphicData>
        </a:graphic>
      </p:graphicFrame>
      <p:sp>
        <p:nvSpPr>
          <p:cNvPr id="4" name="Прямокутник 3"/>
          <p:cNvSpPr/>
          <p:nvPr/>
        </p:nvSpPr>
        <p:spPr>
          <a:xfrm>
            <a:off x="467544" y="3789040"/>
            <a:ext cx="8496944" cy="1631216"/>
          </a:xfrm>
          <a:prstGeom prst="rect">
            <a:avLst/>
          </a:prstGeom>
        </p:spPr>
        <p:txBody>
          <a:bodyPr wrap="square">
            <a:spAutoFit/>
          </a:bodyPr>
          <a:lstStyle/>
          <a:p>
            <a:pPr algn="just"/>
            <a:r>
              <a:rPr lang="ru-RU" sz="2000" smtClean="0">
                <a:latin typeface="Times New Roman" panose="02020603050405020304" pitchFamily="18" charset="0"/>
                <a:cs typeface="Times New Roman" panose="02020603050405020304" pitchFamily="18" charset="0"/>
              </a:rPr>
              <a:t>Інформацію </a:t>
            </a:r>
            <a:r>
              <a:rPr lang="ru-RU" sz="2000">
                <a:latin typeface="Times New Roman" panose="02020603050405020304" pitchFamily="18" charset="0"/>
                <a:cs typeface="Times New Roman" panose="02020603050405020304" pitchFamily="18" charset="0"/>
              </a:rPr>
              <a:t>про чисельність населення можна </a:t>
            </a:r>
            <a:r>
              <a:rPr lang="ru-RU" sz="2000" smtClean="0">
                <a:latin typeface="Times New Roman" panose="02020603050405020304" pitchFamily="18" charset="0"/>
                <a:cs typeface="Times New Roman" panose="02020603050405020304" pitchFamily="18" charset="0"/>
              </a:rPr>
              <a:t>дізнатись </a:t>
            </a:r>
            <a:r>
              <a:rPr lang="ru-RU" sz="2000">
                <a:latin typeface="Times New Roman" panose="02020603050405020304" pitchFamily="18" charset="0"/>
                <a:cs typeface="Times New Roman" panose="02020603050405020304" pitchFamily="18" charset="0"/>
              </a:rPr>
              <a:t>на сайті територіальної громади, якій підпорядкований населений пункт. </a:t>
            </a:r>
            <a:r>
              <a:rPr lang="ru-RU" sz="2000" smtClean="0">
                <a:latin typeface="Times New Roman" panose="02020603050405020304" pitchFamily="18" charset="0"/>
                <a:cs typeface="Times New Roman" panose="02020603050405020304" pitchFamily="18" charset="0"/>
              </a:rPr>
              <a:t>Можна </a:t>
            </a:r>
            <a:r>
              <a:rPr lang="ru-RU" sz="2000">
                <a:latin typeface="Times New Roman" panose="02020603050405020304" pitchFamily="18" charset="0"/>
                <a:cs typeface="Times New Roman" panose="02020603050405020304" pitchFamily="18" charset="0"/>
              </a:rPr>
              <a:t>отримати довідку від органів місцевої влади </a:t>
            </a:r>
            <a:r>
              <a:rPr lang="ru-RU" sz="2000" smtClean="0">
                <a:latin typeface="Times New Roman" panose="02020603050405020304" pitchFamily="18" charset="0"/>
                <a:cs typeface="Times New Roman" panose="02020603050405020304" pitchFamily="18" charset="0"/>
              </a:rPr>
              <a:t> про </a:t>
            </a:r>
            <a:r>
              <a:rPr lang="ru-RU" sz="2000">
                <a:latin typeface="Times New Roman" panose="02020603050405020304" pitchFamily="18" charset="0"/>
                <a:cs typeface="Times New Roman" panose="02020603050405020304" pitchFamily="18" charset="0"/>
              </a:rPr>
              <a:t>чисельність населення в </a:t>
            </a:r>
            <a:r>
              <a:rPr lang="ru-RU" sz="2000" smtClean="0">
                <a:latin typeface="Times New Roman" panose="02020603050405020304" pitchFamily="18" charset="0"/>
                <a:cs typeface="Times New Roman" panose="02020603050405020304" pitchFamily="18" charset="0"/>
              </a:rPr>
              <a:t> населеному </a:t>
            </a:r>
            <a:r>
              <a:rPr lang="ru-RU" sz="2000">
                <a:latin typeface="Times New Roman" panose="02020603050405020304" pitchFamily="18" charset="0"/>
                <a:cs typeface="Times New Roman" panose="02020603050405020304" pitchFamily="18" charset="0"/>
              </a:rPr>
              <a:t>пункті. Також відповідну інформацію можна знайти на сайті Державної служби статистики.</a:t>
            </a:r>
            <a:endParaRPr lang="uk-UA" sz="2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329974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332656"/>
            <a:ext cx="8712968" cy="3000821"/>
          </a:xfrm>
          <a:prstGeom prst="rect">
            <a:avLst/>
          </a:prstGeom>
        </p:spPr>
        <p:txBody>
          <a:bodyPr wrap="square">
            <a:spAutoFit/>
          </a:bodyPr>
          <a:lstStyle/>
          <a:p>
            <a:pPr algn="just"/>
            <a:r>
              <a:rPr lang="uk-UA" sz="2100">
                <a:latin typeface="Times New Roman" panose="02020603050405020304" pitchFamily="18" charset="0"/>
                <a:cs typeface="Times New Roman" panose="02020603050405020304" pitchFamily="18" charset="0"/>
              </a:rPr>
              <a:t>2. Установити, що вимоги пункту 1 цієї постанови не поширюються </a:t>
            </a:r>
            <a:r>
              <a:rPr lang="uk-UA" sz="2100" smtClean="0">
                <a:latin typeface="Times New Roman" panose="02020603050405020304" pitchFamily="18" charset="0"/>
                <a:cs typeface="Times New Roman" panose="02020603050405020304" pitchFamily="18" charset="0"/>
              </a:rPr>
              <a:t>на</a:t>
            </a:r>
          </a:p>
          <a:p>
            <a:pPr algn="just"/>
            <a:r>
              <a:rPr lang="uk-UA" sz="2100" smtClean="0">
                <a:latin typeface="Times New Roman" panose="02020603050405020304" pitchFamily="18" charset="0"/>
                <a:cs typeface="Times New Roman" panose="02020603050405020304" pitchFamily="18" charset="0"/>
              </a:rPr>
              <a:t>торговців</a:t>
            </a:r>
            <a:r>
              <a:rPr lang="uk-UA" sz="2100">
                <a:latin typeface="Times New Roman" panose="02020603050405020304" pitchFamily="18" charset="0"/>
                <a:cs typeface="Times New Roman" panose="02020603050405020304" pitchFamily="18" charset="0"/>
              </a:rPr>
              <a:t>, </a:t>
            </a:r>
            <a:r>
              <a:rPr lang="uk-UA" sz="2100" b="1">
                <a:latin typeface="Times New Roman" panose="02020603050405020304" pitchFamily="18" charset="0"/>
                <a:cs typeface="Times New Roman" panose="02020603050405020304" pitchFamily="18" charset="0"/>
              </a:rPr>
              <a:t>які провадять господарську діяльність на територіях територіальних громад, які розташовані в районі проведення воєнних (бойових) дій або які перебувають в тимчасовій окупації, оточенні (блокуванні), перелік яких затверджено наказом Міністерства з питань реінтеграції тимчасово окупованих територій</a:t>
            </a:r>
            <a:r>
              <a:rPr lang="uk-UA" sz="2100">
                <a:latin typeface="Times New Roman" panose="02020603050405020304" pitchFamily="18" charset="0"/>
                <a:cs typeface="Times New Roman" panose="02020603050405020304" pitchFamily="18" charset="0"/>
              </a:rPr>
              <a:t>, та протягом трьох місяців після припинення проведення воєнних (бойових) дій на таких територіях та/або деокупації, звільнення від оточення (блокування) цих територій</a:t>
            </a:r>
            <a:r>
              <a:rPr lang="uk-UA" sz="210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84602425"/>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251520" y="260648"/>
            <a:ext cx="8640960" cy="5262979"/>
          </a:xfrm>
          <a:prstGeom prst="rect">
            <a:avLst/>
          </a:prstGeom>
        </p:spPr>
        <p:txBody>
          <a:bodyPr wrap="square">
            <a:spAutoFit/>
          </a:bodyPr>
          <a:lstStyle/>
          <a:p>
            <a:pPr algn="just"/>
            <a:r>
              <a:rPr lang="ru-RU" sz="2100" b="1" smtClean="0">
                <a:latin typeface="Times New Roman" panose="02020603050405020304" pitchFamily="18" charset="0"/>
                <a:cs typeface="Times New Roman" panose="02020603050405020304" pitchFamily="18" charset="0"/>
              </a:rPr>
              <a:t>ВАЖЛИВО!!! </a:t>
            </a:r>
            <a:r>
              <a:rPr lang="ru-RU" sz="2100">
                <a:latin typeface="Times New Roman" panose="02020603050405020304" pitchFamily="18" charset="0"/>
                <a:cs typeface="Times New Roman" panose="02020603050405020304" pitchFamily="18" charset="0"/>
              </a:rPr>
              <a:t>З 01.01.2023 р. вимоги до забезпечення безготівкових розрахунків не </a:t>
            </a:r>
            <a:r>
              <a:rPr lang="ru-RU" sz="2100" smtClean="0">
                <a:latin typeface="Times New Roman" panose="02020603050405020304" pitchFamily="18" charset="0"/>
                <a:cs typeface="Times New Roman" panose="02020603050405020304" pitchFamily="18" charset="0"/>
              </a:rPr>
              <a:t> </a:t>
            </a:r>
            <a:r>
              <a:rPr lang="ru-RU" sz="2100">
                <a:latin typeface="Times New Roman" panose="02020603050405020304" pitchFamily="18" charset="0"/>
                <a:cs typeface="Times New Roman" panose="02020603050405020304" pitchFamily="18" charset="0"/>
              </a:rPr>
              <a:t>пов’язані з використанням РРО та/або </a:t>
            </a:r>
            <a:r>
              <a:rPr lang="ru-RU" sz="2100" smtClean="0">
                <a:latin typeface="Times New Roman" panose="02020603050405020304" pitchFamily="18" charset="0"/>
                <a:cs typeface="Times New Roman" panose="02020603050405020304" pitchFamily="18" charset="0"/>
              </a:rPr>
              <a:t>ПРРО.</a:t>
            </a:r>
          </a:p>
          <a:p>
            <a:pPr algn="just"/>
            <a:endParaRPr lang="ru-RU">
              <a:latin typeface="Times New Roman" panose="02020603050405020304" pitchFamily="18" charset="0"/>
              <a:cs typeface="Times New Roman" panose="02020603050405020304" pitchFamily="18" charset="0"/>
            </a:endParaRPr>
          </a:p>
          <a:p>
            <a:pPr algn="ctr"/>
            <a:r>
              <a:rPr lang="ru-RU" b="1" smtClean="0">
                <a:latin typeface="Times New Roman" panose="02020603050405020304" pitchFamily="18" charset="0"/>
                <a:cs typeface="Times New Roman" panose="02020603050405020304" pitchFamily="18" charset="0"/>
              </a:rPr>
              <a:t>ВІДПОВІДАЛЬНІСТЬ</a:t>
            </a:r>
          </a:p>
          <a:p>
            <a:pPr algn="just"/>
            <a:endParaRPr lang="ru-RU">
              <a:latin typeface="Times New Roman" panose="02020603050405020304" pitchFamily="18" charset="0"/>
              <a:cs typeface="Times New Roman" panose="02020603050405020304" pitchFamily="18" charset="0"/>
            </a:endParaRPr>
          </a:p>
          <a:p>
            <a:pPr algn="just"/>
            <a:r>
              <a:rPr lang="ru-RU" sz="2000" smtClean="0">
                <a:latin typeface="Times New Roman" panose="02020603050405020304" pitchFamily="18" charset="0"/>
                <a:cs typeface="Times New Roman" panose="02020603050405020304" pitchFamily="18" charset="0"/>
              </a:rPr>
              <a:t>За </a:t>
            </a:r>
            <a:r>
              <a:rPr lang="ru-RU" sz="2000">
                <a:latin typeface="Times New Roman" panose="02020603050405020304" pitchFamily="18" charset="0"/>
                <a:cs typeface="Times New Roman" panose="02020603050405020304" pitchFamily="18" charset="0"/>
              </a:rPr>
              <a:t>порушення вищевказаних вимог законодавством передбачено адміністративну відповідальність згідно ст.163-15 КУпАП.</a:t>
            </a:r>
          </a:p>
          <a:p>
            <a:pPr algn="just"/>
            <a:r>
              <a:rPr lang="ru-RU" sz="2000">
                <a:latin typeface="Times New Roman" panose="02020603050405020304" pitchFamily="18" charset="0"/>
                <a:cs typeface="Times New Roman" panose="02020603050405020304" pitchFamily="18" charset="0"/>
              </a:rPr>
              <a:t>За недотримання установлених законодавством вимог щодо забезпечення можливості розрахунків за товари (послуги) з використанням електронних платіжних засобів - штрафу на ФОП, посадових осіб юридичної особи від 100 до 200 нмдг (1700-3400 грн), а за повторне порушення - від 500 до 1000 нмдг (8500-17000 грн</a:t>
            </a:r>
            <a:r>
              <a:rPr lang="ru-RU" sz="2000" smtClean="0">
                <a:latin typeface="Times New Roman" panose="02020603050405020304" pitchFamily="18" charset="0"/>
                <a:cs typeface="Times New Roman" panose="02020603050405020304" pitchFamily="18" charset="0"/>
              </a:rPr>
              <a:t>).</a:t>
            </a:r>
          </a:p>
          <a:p>
            <a:pPr algn="just"/>
            <a:r>
              <a:rPr lang="ru-RU" sz="2000">
                <a:latin typeface="Times New Roman" panose="02020603050405020304" pitchFamily="18" charset="0"/>
                <a:cs typeface="Times New Roman" panose="02020603050405020304" pitchFamily="18" charset="0"/>
              </a:rPr>
              <a:t>За обмеження права споживача на використання електронних платіжних засобів при здійсненні розрахунку за надані послуги, згідно зі ст. 23 Закону України «Про захист прав споживачів», до суб'єкта господарювання </a:t>
            </a:r>
            <a:r>
              <a:rPr lang="ru-RU" sz="2000" smtClean="0">
                <a:latin typeface="Times New Roman" panose="02020603050405020304" pitchFamily="18" charset="0"/>
                <a:cs typeface="Times New Roman" panose="02020603050405020304" pitchFamily="18" charset="0"/>
              </a:rPr>
              <a:t>може бути застосовано </a:t>
            </a:r>
            <a:r>
              <a:rPr lang="ru-RU" sz="2000">
                <a:latin typeface="Times New Roman" panose="02020603050405020304" pitchFamily="18" charset="0"/>
                <a:cs typeface="Times New Roman" panose="02020603050405020304" pitchFamily="18" charset="0"/>
              </a:rPr>
              <a:t>адміністративно-господарську санкцію у розмірі </a:t>
            </a:r>
            <a:r>
              <a:rPr lang="ru-RU" sz="2000" smtClean="0">
                <a:latin typeface="Times New Roman" panose="02020603050405020304" pitchFamily="18" charset="0"/>
                <a:cs typeface="Times New Roman" panose="02020603050405020304" pitchFamily="18" charset="0"/>
              </a:rPr>
              <a:t>8500 грн. </a:t>
            </a:r>
          </a:p>
          <a:p>
            <a:pPr algn="just"/>
            <a:r>
              <a:rPr lang="ru-RU" sz="2000" smtClean="0">
                <a:latin typeface="Times New Roman" panose="02020603050405020304" pitchFamily="18" charset="0"/>
                <a:cs typeface="Times New Roman" panose="02020603050405020304" pitchFamily="18" charset="0"/>
              </a:rPr>
              <a:t>Штраф накладається </a:t>
            </a:r>
            <a:r>
              <a:rPr lang="ru-RU" sz="2000">
                <a:latin typeface="Times New Roman" panose="02020603050405020304" pitchFamily="18" charset="0"/>
                <a:cs typeface="Times New Roman" panose="02020603050405020304" pitchFamily="18" charset="0"/>
              </a:rPr>
              <a:t>уповноваженими особами </a:t>
            </a:r>
            <a:r>
              <a:rPr lang="ru-RU" sz="2000" smtClean="0">
                <a:latin typeface="Times New Roman" panose="02020603050405020304" pitchFamily="18" charset="0"/>
                <a:cs typeface="Times New Roman" panose="02020603050405020304" pitchFamily="18" charset="0"/>
              </a:rPr>
              <a:t>Держпродспоживслужби.</a:t>
            </a:r>
            <a:endParaRPr lang="uk-UA" sz="2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281650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605468" y="3244334"/>
            <a:ext cx="3933064" cy="461665"/>
          </a:xfrm>
          <a:prstGeom prst="rect">
            <a:avLst/>
          </a:prstGeom>
        </p:spPr>
        <p:txBody>
          <a:bodyPr wrap="none">
            <a:spAutoFit/>
          </a:bodyPr>
          <a:lstStyle/>
          <a:p>
            <a:pPr algn="ctr"/>
            <a:r>
              <a:rPr lang="uk-UA" sz="2400" b="1" i="1">
                <a:solidFill>
                  <a:srgbClr val="C00000"/>
                </a:solidFill>
                <a:latin typeface="Times New Roman" panose="02020603050405020304" pitchFamily="18" charset="0"/>
                <a:cs typeface="Times New Roman" panose="02020603050405020304" pitchFamily="18" charset="0"/>
              </a:rPr>
              <a:t>Нова редакція п. 170.9 ПКУ</a:t>
            </a:r>
          </a:p>
        </p:txBody>
      </p:sp>
    </p:spTree>
    <p:extLst>
      <p:ext uri="{BB962C8B-B14F-4D97-AF65-F5344CB8AC3E}">
        <p14:creationId xmlns:p14="http://schemas.microsoft.com/office/powerpoint/2010/main" val="286586877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999975" y="2205958"/>
            <a:ext cx="5328591" cy="2677656"/>
          </a:xfrm>
          <a:prstGeom prst="rect">
            <a:avLst/>
          </a:prstGeom>
        </p:spPr>
        <p:txBody>
          <a:bodyPr wrap="square">
            <a:spAutoFit/>
          </a:bodyPr>
          <a:lstStyle/>
          <a:p>
            <a:endParaRPr lang="uk-UA" sz="2400" b="1" i="1">
              <a:solidFill>
                <a:srgbClr val="C00000"/>
              </a:solidFill>
              <a:latin typeface="Times New Roman" panose="02020603050405020304" pitchFamily="18" charset="0"/>
              <a:cs typeface="Times New Roman" panose="02020603050405020304" pitchFamily="18" charset="0"/>
            </a:endParaRPr>
          </a:p>
          <a:p>
            <a:pPr algn="ctr"/>
            <a:r>
              <a:rPr lang="uk-UA" sz="2400" b="1" i="1">
                <a:latin typeface="Times New Roman" panose="02020603050405020304" pitchFamily="18" charset="0"/>
                <a:cs typeface="Times New Roman" panose="02020603050405020304" pitchFamily="18" charset="0"/>
              </a:rPr>
              <a:t>170.9. Оподаткування суми надміру витрачених коштів, отриманих платником податку на відрядження або під звіт, не повернутої </a:t>
            </a:r>
            <a:r>
              <a:rPr lang="uk-UA" sz="2400" b="1" i="1" smtClean="0">
                <a:latin typeface="Times New Roman" panose="02020603050405020304" pitchFamily="18" charset="0"/>
                <a:cs typeface="Times New Roman" panose="02020603050405020304" pitchFamily="18" charset="0"/>
              </a:rPr>
              <a:t> у </a:t>
            </a:r>
            <a:r>
              <a:rPr lang="uk-UA" sz="2400" b="1" i="1">
                <a:latin typeface="Times New Roman" panose="02020603050405020304" pitchFamily="18" charset="0"/>
                <a:cs typeface="Times New Roman" panose="02020603050405020304" pitchFamily="18" charset="0"/>
              </a:rPr>
              <a:t>встановлений </a:t>
            </a:r>
            <a:r>
              <a:rPr lang="uk-UA" sz="2400" b="1" i="1" smtClean="0">
                <a:latin typeface="Times New Roman" panose="02020603050405020304" pitchFamily="18" charset="0"/>
                <a:cs typeface="Times New Roman" panose="02020603050405020304" pitchFamily="18" charset="0"/>
              </a:rPr>
              <a:t>строк</a:t>
            </a:r>
            <a:endParaRPr lang="uk-UA" sz="2400" b="1" i="1">
              <a:latin typeface="Times New Roman" panose="02020603050405020304" pitchFamily="18" charset="0"/>
              <a:cs typeface="Times New Roman" panose="02020603050405020304" pitchFamily="18" charset="0"/>
            </a:endParaRPr>
          </a:p>
          <a:p>
            <a:endParaRPr lang="uk-UA" sz="240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963407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29875" y="548680"/>
            <a:ext cx="8640960" cy="6140142"/>
          </a:xfrm>
          <a:prstGeom prst="rect">
            <a:avLst/>
          </a:prstGeom>
        </p:spPr>
        <p:txBody>
          <a:bodyPr wrap="square">
            <a:spAutoFit/>
          </a:bodyPr>
          <a:lstStyle/>
          <a:p>
            <a:pPr algn="just"/>
            <a:r>
              <a:rPr lang="ru-RU" sz="2100" b="1">
                <a:latin typeface="Times New Roman" panose="02020603050405020304" pitchFamily="18" charset="0"/>
                <a:cs typeface="Times New Roman" panose="02020603050405020304" pitchFamily="18" charset="0"/>
              </a:rPr>
              <a:t>1 квітня 2023 р. </a:t>
            </a:r>
            <a:r>
              <a:rPr lang="ru-RU" sz="2100" b="1" smtClean="0">
                <a:latin typeface="Times New Roman" panose="02020603050405020304" pitchFamily="18" charset="0"/>
                <a:cs typeface="Times New Roman" panose="02020603050405020304" pitchFamily="18" charset="0"/>
              </a:rPr>
              <a:t>набув чинності</a:t>
            </a:r>
            <a:r>
              <a:rPr lang="ru-RU" sz="2100" b="1">
                <a:latin typeface="Times New Roman" panose="02020603050405020304" pitchFamily="18" charset="0"/>
                <a:cs typeface="Times New Roman" panose="02020603050405020304" pitchFamily="18" charset="0"/>
              </a:rPr>
              <a:t> Закон України</a:t>
            </a:r>
            <a:r>
              <a:rPr lang="ru-RU" sz="2100">
                <a:latin typeface="Times New Roman" panose="02020603050405020304" pitchFamily="18" charset="0"/>
                <a:cs typeface="Times New Roman" panose="02020603050405020304" pitchFamily="18" charset="0"/>
              </a:rPr>
              <a:t> «Про внесення змін до Податкового кодексу України та інших законодавчих актів України щодо платіжних послуг» від 12.01.2023 р. № 2888</a:t>
            </a:r>
            <a:r>
              <a:rPr lang="ru-RU" sz="2100" smtClean="0">
                <a:latin typeface="Times New Roman" panose="02020603050405020304" pitchFamily="18" charset="0"/>
                <a:cs typeface="Times New Roman" panose="02020603050405020304" pitchFamily="18" charset="0"/>
              </a:rPr>
              <a:t>.</a:t>
            </a:r>
          </a:p>
          <a:p>
            <a:pPr algn="just"/>
            <a:endParaRPr lang="ru-RU" sz="2100" smtClean="0">
              <a:latin typeface="Times New Roman" panose="02020603050405020304" pitchFamily="18" charset="0"/>
              <a:cs typeface="Times New Roman" panose="02020603050405020304" pitchFamily="18" charset="0"/>
            </a:endParaRPr>
          </a:p>
          <a:p>
            <a:pPr algn="just"/>
            <a:r>
              <a:rPr lang="ru-RU" sz="2100" smtClean="0">
                <a:latin typeface="Times New Roman" panose="02020603050405020304" pitchFamily="18" charset="0"/>
                <a:cs typeface="Times New Roman" panose="02020603050405020304" pitchFamily="18" charset="0"/>
              </a:rPr>
              <a:t>Законом </a:t>
            </a:r>
            <a:r>
              <a:rPr lang="ru-RU" sz="2100">
                <a:latin typeface="Times New Roman" panose="02020603050405020304" pitchFamily="18" charset="0"/>
                <a:cs typeface="Times New Roman" panose="02020603050405020304" pitchFamily="18" charset="0"/>
              </a:rPr>
              <a:t>врегульована можливість використання у відрядженнях та на господарські потреби не тільки готівкових та безготівкових коштів, а й електронних грошей.</a:t>
            </a:r>
            <a:endParaRPr lang="uk-UA" sz="2100">
              <a:latin typeface="Times New Roman" panose="02020603050405020304" pitchFamily="18" charset="0"/>
              <a:cs typeface="Times New Roman" panose="02020603050405020304" pitchFamily="18" charset="0"/>
            </a:endParaRPr>
          </a:p>
          <a:p>
            <a:pPr algn="just"/>
            <a:endParaRPr lang="uk-UA" sz="2100">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Відповідно до Закону «Про платіжні послуги» </a:t>
            </a:r>
            <a:r>
              <a:rPr lang="uk-UA" sz="2100" b="1">
                <a:latin typeface="Times New Roman" panose="02020603050405020304" pitchFamily="18" charset="0"/>
                <a:cs typeface="Times New Roman" panose="02020603050405020304" pitchFamily="18" charset="0"/>
              </a:rPr>
              <a:t>електронні гроші </a:t>
            </a:r>
            <a:r>
              <a:rPr lang="uk-UA" sz="2100">
                <a:latin typeface="Times New Roman" panose="02020603050405020304" pitchFamily="18" charset="0"/>
                <a:cs typeface="Times New Roman" panose="02020603050405020304" pitchFamily="18" charset="0"/>
              </a:rPr>
              <a:t>- </a:t>
            </a:r>
            <a:r>
              <a:rPr lang="uk-UA" sz="2100" b="1">
                <a:latin typeface="Times New Roman" panose="02020603050405020304" pitchFamily="18" charset="0"/>
                <a:cs typeface="Times New Roman" panose="02020603050405020304" pitchFamily="18" charset="0"/>
              </a:rPr>
              <a:t>це одиниці вартості, що зберігаються в електронному вигляді, випущені емітентом електронних грошей для виконання платіжних операцій (у тому числі з використанням наперед оплачених платіжних карток багатоцільового використання), які приймаються як засіб платежу іншими особами, ніж їх емітент, та є грошовим зобов’язанням такого емітента електронних грошей.</a:t>
            </a:r>
          </a:p>
          <a:p>
            <a:pPr algn="just"/>
            <a:endParaRPr lang="uk-UA" sz="2100">
              <a:latin typeface="Times New Roman" panose="02020603050405020304" pitchFamily="18" charset="0"/>
              <a:cs typeface="Times New Roman" panose="02020603050405020304" pitchFamily="18" charset="0"/>
            </a:endParaRPr>
          </a:p>
          <a:p>
            <a:pPr algn="just"/>
            <a:r>
              <a:rPr lang="uk-UA">
                <a:latin typeface="Times New Roman" panose="02020603050405020304" pitchFamily="18" charset="0"/>
                <a:cs typeface="Times New Roman" panose="02020603050405020304" pitchFamily="18" charset="0"/>
              </a:rPr>
              <a:t>Серед українських платіжних систем, в яких емітуються електронні гроші, найбільш поширені такі: </a:t>
            </a:r>
            <a:r>
              <a:rPr lang="en-US">
                <a:latin typeface="Times New Roman" panose="02020603050405020304" pitchFamily="18" charset="0"/>
                <a:cs typeface="Times New Roman" panose="02020603050405020304" pitchFamily="18" charset="0"/>
              </a:rPr>
              <a:t>Maxi, Global Money, </a:t>
            </a:r>
            <a:r>
              <a:rPr lang="uk-UA">
                <a:latin typeface="Times New Roman" panose="02020603050405020304" pitchFamily="18" charset="0"/>
                <a:cs typeface="Times New Roman" panose="02020603050405020304" pitchFamily="18" charset="0"/>
              </a:rPr>
              <a:t>Простір (НСМЕП),  інші - </a:t>
            </a:r>
            <a:r>
              <a:rPr lang="en-US"/>
              <a:t> </a:t>
            </a:r>
            <a:r>
              <a:rPr lang="en-US">
                <a:latin typeface="Times New Roman" panose="02020603050405020304" pitchFamily="18" charset="0"/>
                <a:cs typeface="Times New Roman" panose="02020603050405020304" pitchFamily="18" charset="0"/>
              </a:rPr>
              <a:t>PayPal, Skrill, Neteller, Payoneer, Perfect Money, ChronoPay</a:t>
            </a:r>
            <a:r>
              <a:rPr lang="uk-UA" sz="2100" smtClean="0">
                <a:latin typeface="Times New Roman" panose="02020603050405020304" pitchFamily="18" charset="0"/>
                <a:cs typeface="Times New Roman" panose="02020603050405020304" pitchFamily="18" charset="0"/>
              </a:rPr>
              <a:t>.</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246342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260648"/>
            <a:ext cx="8640960" cy="5586145"/>
          </a:xfrm>
          <a:prstGeom prst="rect">
            <a:avLst/>
          </a:prstGeom>
        </p:spPr>
        <p:txBody>
          <a:bodyPr wrap="square">
            <a:spAutoFit/>
          </a:bodyPr>
          <a:lstStyle/>
          <a:p>
            <a:pPr algn="just"/>
            <a:r>
              <a:rPr lang="ru-RU" sz="2100" smtClean="0">
                <a:latin typeface="Times New Roman" panose="02020603050405020304" pitchFamily="18" charset="0"/>
                <a:cs typeface="Times New Roman" panose="02020603050405020304" pitchFamily="18" charset="0"/>
              </a:rPr>
              <a:t>Серед змін - </a:t>
            </a:r>
            <a:r>
              <a:rPr lang="ru-RU" sz="2100">
                <a:latin typeface="Times New Roman" panose="02020603050405020304" pitchFamily="18" charset="0"/>
                <a:cs typeface="Times New Roman" panose="02020603050405020304" pitchFamily="18" charset="0"/>
              </a:rPr>
              <a:t>оновлення п. 170.9 ПКУ, який визначає оподаткування суми надміру витрачених коштів, отриманих платником податку на відрядження або під звіт, не повернутої у встановлений строк</a:t>
            </a:r>
            <a:r>
              <a:rPr lang="ru-RU" sz="2100" smtClean="0">
                <a:latin typeface="Times New Roman" panose="02020603050405020304" pitchFamily="18" charset="0"/>
                <a:cs typeface="Times New Roman" panose="02020603050405020304" pitchFamily="18" charset="0"/>
              </a:rPr>
              <a:t>.</a:t>
            </a:r>
          </a:p>
          <a:p>
            <a:pPr algn="just"/>
            <a:endParaRPr lang="ru-RU" sz="2100">
              <a:latin typeface="Times New Roman" panose="02020603050405020304" pitchFamily="18" charset="0"/>
              <a:cs typeface="Times New Roman" panose="02020603050405020304" pitchFamily="18" charset="0"/>
            </a:endParaRPr>
          </a:p>
          <a:p>
            <a:pPr algn="ctr"/>
            <a:r>
              <a:rPr lang="uk-UA" sz="2100" b="1" smtClean="0">
                <a:latin typeface="Times New Roman" panose="02020603050405020304" pitchFamily="18" charset="0"/>
                <a:cs typeface="Times New Roman" panose="02020603050405020304" pitchFamily="18" charset="0"/>
              </a:rPr>
              <a:t>Господарська діяльність</a:t>
            </a:r>
          </a:p>
          <a:p>
            <a:pPr algn="just"/>
            <a:endParaRPr lang="uk-UA" sz="2100" smtClean="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Будь-які </a:t>
            </a:r>
            <a:r>
              <a:rPr lang="uk-UA" sz="2100">
                <a:latin typeface="Times New Roman" panose="02020603050405020304" pitchFamily="18" charset="0"/>
                <a:cs typeface="Times New Roman" panose="02020603050405020304" pitchFamily="18" charset="0"/>
              </a:rPr>
              <a:t>витрати на відрядження не включаються до оподатковуваного доходу платника податку за наявності документів, що підтверджують зв’язок такого відрядження з господарською діяльністю роботодавця/сторони, що відряджає, зокрема (але не виключно) таких: запрошень сторони, що приймає, діяльність якої збігається з діяльністю роботодавця/сторони, що відряджає; укладеного договору чи </a:t>
            </a:r>
            <a:r>
              <a:rPr lang="uk-UA" sz="2100" smtClean="0">
                <a:latin typeface="Times New Roman" panose="02020603050405020304" pitchFamily="18" charset="0"/>
                <a:cs typeface="Times New Roman" panose="02020603050405020304" pitchFamily="18" charset="0"/>
              </a:rPr>
              <a:t>контракту</a:t>
            </a:r>
            <a:r>
              <a:rPr lang="ru-RU" sz="2100" smtClean="0">
                <a:latin typeface="Times New Roman" panose="02020603050405020304" pitchFamily="18" charset="0"/>
                <a:cs typeface="Times New Roman" panose="02020603050405020304" pitchFamily="18" charset="0"/>
              </a:rPr>
              <a:t>…</a:t>
            </a:r>
          </a:p>
          <a:p>
            <a:pPr algn="just"/>
            <a:r>
              <a:rPr lang="uk-UA" sz="2100">
                <a:latin typeface="Times New Roman" panose="02020603050405020304" pitchFamily="18" charset="0"/>
                <a:cs typeface="Times New Roman" panose="02020603050405020304" pitchFamily="18" charset="0"/>
              </a:rPr>
              <a:t>інших документів, які встановлюють або засвідчують бажання встановити цивільно-правові відносини; документів, що засвідчують участь відрядженої особи в переговорах, конференціях або симпозіумах, інших заходах, які проводяться за тематикою, що збігається з господарською діяльністю роботодавця/сторони, що </a:t>
            </a:r>
            <a:r>
              <a:rPr lang="uk-UA" sz="2100" smtClean="0">
                <a:latin typeface="Times New Roman" panose="02020603050405020304" pitchFamily="18" charset="0"/>
                <a:cs typeface="Times New Roman" panose="02020603050405020304" pitchFamily="18" charset="0"/>
              </a:rPr>
              <a:t>відряджає.</a:t>
            </a:r>
            <a:endParaRPr lang="ru-RU" sz="21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939698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260648"/>
            <a:ext cx="8712968" cy="4939814"/>
          </a:xfrm>
          <a:prstGeom prst="rect">
            <a:avLst/>
          </a:prstGeom>
        </p:spPr>
        <p:txBody>
          <a:bodyPr wrap="square">
            <a:spAutoFit/>
          </a:bodyPr>
          <a:lstStyle/>
          <a:p>
            <a:pPr algn="just"/>
            <a:r>
              <a:rPr lang="uk-UA" sz="2100" b="1">
                <a:latin typeface="Times New Roman" panose="02020603050405020304" pitchFamily="18" charset="0"/>
                <a:cs typeface="Times New Roman" panose="02020603050405020304" pitchFamily="18" charset="0"/>
              </a:rPr>
              <a:t>Не є доходом платника податку </a:t>
            </a:r>
            <a:r>
              <a:rPr lang="uk-UA" sz="2100">
                <a:latin typeface="Times New Roman" panose="02020603050405020304" pitchFamily="18" charset="0"/>
                <a:cs typeface="Times New Roman" panose="02020603050405020304" pitchFamily="18" charset="0"/>
              </a:rPr>
              <a:t>- фізичної особи, яка перебуває у трудових відносинах із своїм роботодавцем або є членом керівних органів підприємств, установ, організацій, сума відшкодованих йому у встановленому законодавством порядку витрат на відрядження в межах фактичних витрат, а саме: на проїзд (у тому числі перевезення багажу, бронювання транспортних квитків) як до місця відрядження і назад, так і за місцем відрядження (у тому числі на орендованому транспорті), оплату вартості проживання у готелях (мотелях), а також включених до таких рахунків витрат на харчування чи побутові послуги (прання, чищення, лагодження та прасування одягу, взуття чи білизни), на найм інших жилих приміщень, оплату телефонних розмов, оформлення закордонних паспортів, дозволів на в’їзд (віз), обов’язкове страхування, інші документально оформлені витрати, пов’язані з правилами в’їзду та перебування у місці відрядження, в тому числі будь-які збори і податки, що підлягають сплаті у зв’язку із здійсненням таких витрат.</a:t>
            </a:r>
          </a:p>
        </p:txBody>
      </p:sp>
    </p:spTree>
    <p:extLst>
      <p:ext uri="{BB962C8B-B14F-4D97-AF65-F5344CB8AC3E}">
        <p14:creationId xmlns:p14="http://schemas.microsoft.com/office/powerpoint/2010/main" val="410515944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260648"/>
            <a:ext cx="8568952" cy="4616648"/>
          </a:xfrm>
          <a:prstGeom prst="rect">
            <a:avLst/>
          </a:prstGeom>
        </p:spPr>
        <p:txBody>
          <a:bodyPr wrap="square">
            <a:spAutoFit/>
          </a:bodyPr>
          <a:lstStyle/>
          <a:p>
            <a:pPr algn="just"/>
            <a:r>
              <a:rPr lang="ru-RU" sz="2100" u="sng">
                <a:latin typeface="Times New Roman" panose="02020603050405020304" pitchFamily="18" charset="0"/>
                <a:cs typeface="Times New Roman" panose="02020603050405020304" pitchFamily="18" charset="0"/>
              </a:rPr>
              <a:t>До оподатковуваного доходу не включаються витрати на відрядження</a:t>
            </a:r>
            <a:r>
              <a:rPr lang="ru-RU" sz="2100">
                <a:latin typeface="Times New Roman" panose="02020603050405020304" pitchFamily="18" charset="0"/>
                <a:cs typeface="Times New Roman" panose="02020603050405020304" pitchFamily="18" charset="0"/>
              </a:rPr>
              <a:t>, не підтверджені документально, на харчування та фінансування інших власних потреб фізичної особи (добові витрати), понесені у зв’язку з таким </a:t>
            </a:r>
            <a:r>
              <a:rPr lang="ru-RU" sz="2100" smtClean="0">
                <a:latin typeface="Times New Roman" panose="02020603050405020304" pitchFamily="18" charset="0"/>
                <a:cs typeface="Times New Roman" panose="02020603050405020304" pitchFamily="18" charset="0"/>
              </a:rPr>
              <a:t>відрядженням.</a:t>
            </a:r>
            <a:endParaRPr lang="uk-UA" sz="2100" b="1" smtClean="0">
              <a:latin typeface="Times New Roman" panose="02020603050405020304" pitchFamily="18" charset="0"/>
              <a:cs typeface="Times New Roman" panose="02020603050405020304" pitchFamily="18" charset="0"/>
            </a:endParaRPr>
          </a:p>
          <a:p>
            <a:pPr algn="just"/>
            <a:endParaRPr lang="uk-UA" sz="2100" b="1">
              <a:latin typeface="Times New Roman" panose="02020603050405020304" pitchFamily="18" charset="0"/>
              <a:cs typeface="Times New Roman" panose="02020603050405020304" pitchFamily="18" charset="0"/>
            </a:endParaRPr>
          </a:p>
          <a:p>
            <a:pPr algn="just"/>
            <a:r>
              <a:rPr lang="uk-UA" sz="2100" b="1" smtClean="0">
                <a:latin typeface="Times New Roman" panose="02020603050405020304" pitchFamily="18" charset="0"/>
                <a:cs typeface="Times New Roman" panose="02020603050405020304" pitchFamily="18" charset="0"/>
              </a:rPr>
              <a:t>Фактична </a:t>
            </a:r>
            <a:r>
              <a:rPr lang="uk-UA" sz="2100" b="1">
                <a:latin typeface="Times New Roman" panose="02020603050405020304" pitchFamily="18" charset="0"/>
                <a:cs typeface="Times New Roman" panose="02020603050405020304" pitchFamily="18" charset="0"/>
              </a:rPr>
              <a:t>кількість днів перебування у відрядженні </a:t>
            </a:r>
            <a:r>
              <a:rPr lang="uk-UA" sz="2100">
                <a:latin typeface="Times New Roman" panose="02020603050405020304" pitchFamily="18" charset="0"/>
                <a:cs typeface="Times New Roman" panose="02020603050405020304" pitchFamily="18" charset="0"/>
              </a:rPr>
              <a:t>визначається згідно з наказом про відрядження за наявності одного чи декількох документальних доказів перебування особи у відрядженні (відміток прикордонних служб про перетин кордону, проїзних документів, рахунків на проживання та/або будь-яких інших документів, що підтверджують фактичне перебування особи у відрядженні).</a:t>
            </a:r>
          </a:p>
          <a:p>
            <a:pPr algn="just"/>
            <a:endParaRPr lang="uk-UA" sz="2100">
              <a:latin typeface="Times New Roman" panose="02020603050405020304" pitchFamily="18" charset="0"/>
              <a:cs typeface="Times New Roman" panose="02020603050405020304" pitchFamily="18" charset="0"/>
            </a:endParaRPr>
          </a:p>
          <a:p>
            <a:pPr algn="just"/>
            <a:r>
              <a:rPr lang="uk-UA" sz="2100" b="1">
                <a:latin typeface="Times New Roman" panose="02020603050405020304" pitchFamily="18" charset="0"/>
                <a:cs typeface="Times New Roman" panose="02020603050405020304" pitchFamily="18" charset="0"/>
              </a:rPr>
              <a:t>За відсутності зазначених відповідних підтвердних документів сума добових включається до оподатковуваного доходу платника податку.</a:t>
            </a:r>
          </a:p>
        </p:txBody>
      </p:sp>
    </p:spTree>
    <p:extLst>
      <p:ext uri="{BB962C8B-B14F-4D97-AF65-F5344CB8AC3E}">
        <p14:creationId xmlns:p14="http://schemas.microsoft.com/office/powerpoint/2010/main" val="209186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260648"/>
            <a:ext cx="8784976" cy="3000821"/>
          </a:xfrm>
          <a:prstGeom prst="rect">
            <a:avLst/>
          </a:prstGeom>
        </p:spPr>
        <p:txBody>
          <a:bodyPr wrap="square">
            <a:spAutoFit/>
          </a:bodyPr>
          <a:lstStyle/>
          <a:p>
            <a:pPr algn="just"/>
            <a:r>
              <a:rPr lang="uk-UA" sz="2100" b="1">
                <a:latin typeface="Times New Roman" panose="02020603050405020304" pitchFamily="18" charset="0"/>
                <a:cs typeface="Times New Roman" panose="02020603050405020304" pitchFamily="18" charset="0"/>
              </a:rPr>
              <a:t>Невідмовна оренда </a:t>
            </a:r>
            <a:r>
              <a:rPr lang="uk-UA" sz="2100">
                <a:latin typeface="Times New Roman" panose="02020603050405020304" pitchFamily="18" charset="0"/>
                <a:cs typeface="Times New Roman" panose="02020603050405020304" pitchFamily="18" charset="0"/>
              </a:rPr>
              <a:t>- договір оренди, на початок строку якого орендарем сплачено таку суму орендної плати, яка дає змогу орендодавцю бути впевненим у продовженні строку оренди, або який може бути розірвано лише:</a:t>
            </a:r>
          </a:p>
          <a:p>
            <a:pPr marL="342900" indent="-34290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з дозволу орендодавця;</a:t>
            </a:r>
          </a:p>
          <a:p>
            <a:pPr marL="342900" indent="-34290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якщо відбулася певна непередбачена подія;</a:t>
            </a:r>
          </a:p>
          <a:p>
            <a:pPr marL="342900" indent="-34290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у разі укладення орендарем нового договору оренди цього самого активу або замість нього іншого аналогічного за призначенням активу з тим самим орендодавцем.</a:t>
            </a:r>
          </a:p>
        </p:txBody>
      </p:sp>
    </p:spTree>
    <p:extLst>
      <p:ext uri="{BB962C8B-B14F-4D97-AF65-F5344CB8AC3E}">
        <p14:creationId xmlns:p14="http://schemas.microsoft.com/office/powerpoint/2010/main" val="136849711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404664"/>
            <a:ext cx="8568952" cy="4293483"/>
          </a:xfrm>
          <a:prstGeom prst="rect">
            <a:avLst/>
          </a:prstGeom>
        </p:spPr>
        <p:txBody>
          <a:bodyPr wrap="square">
            <a:spAutoFit/>
          </a:bodyPr>
          <a:lstStyle/>
          <a:p>
            <a:pPr algn="just"/>
            <a:r>
              <a:rPr lang="uk-UA" sz="2100">
                <a:latin typeface="Times New Roman" panose="02020603050405020304" pitchFamily="18" charset="0"/>
                <a:cs typeface="Times New Roman" panose="02020603050405020304" pitchFamily="18" charset="0"/>
              </a:rPr>
              <a:t>Сума добових визначається в разі відрядження:</a:t>
            </a:r>
          </a:p>
          <a:p>
            <a:pPr algn="just"/>
            <a:endParaRPr lang="uk-UA" sz="210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100" smtClean="0">
                <a:latin typeface="Times New Roman" panose="02020603050405020304" pitchFamily="18" charset="0"/>
                <a:cs typeface="Times New Roman" panose="02020603050405020304" pitchFamily="18" charset="0"/>
              </a:rPr>
              <a:t>у </a:t>
            </a:r>
            <a:r>
              <a:rPr lang="uk-UA" sz="2100">
                <a:latin typeface="Times New Roman" panose="02020603050405020304" pitchFamily="18" charset="0"/>
                <a:cs typeface="Times New Roman" panose="02020603050405020304" pitchFamily="18" charset="0"/>
              </a:rPr>
              <a:t>межах України та країн, в’їзд громадян України на територію яких не потребує наявності візи (дозволу на в’їзд), - згідно з наказом про відрядження та відповідними первинними документами</a:t>
            </a:r>
            <a:r>
              <a:rPr lang="uk-UA" sz="2100" smtClean="0">
                <a:latin typeface="Times New Roman" panose="02020603050405020304" pitchFamily="18" charset="0"/>
                <a:cs typeface="Times New Roman" panose="02020603050405020304" pitchFamily="18" charset="0"/>
              </a:rPr>
              <a:t>;</a:t>
            </a:r>
          </a:p>
          <a:p>
            <a:pPr algn="just"/>
            <a:endParaRPr lang="uk-UA" sz="210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до країн, в’їзд громадян України на територію яких здійснюється за наявності візи (дозволу на в’їзд), - згідно з наказом про відрядження за наявності документальних доказів перебування особи у відрядженні (відміток прикордонних служб про перетин кордону, проїзних документів, рахунків на проживання та/або будь-яких інших документів, що підтверджують фактичне перебування особи у відрядженні).</a:t>
            </a:r>
          </a:p>
        </p:txBody>
      </p:sp>
    </p:spTree>
    <p:extLst>
      <p:ext uri="{BB962C8B-B14F-4D97-AF65-F5344CB8AC3E}">
        <p14:creationId xmlns:p14="http://schemas.microsoft.com/office/powerpoint/2010/main" val="112374736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260648"/>
            <a:ext cx="8712968" cy="3323987"/>
          </a:xfrm>
          <a:prstGeom prst="rect">
            <a:avLst/>
          </a:prstGeom>
        </p:spPr>
        <p:txBody>
          <a:bodyPr wrap="square">
            <a:spAutoFit/>
          </a:bodyPr>
          <a:lstStyle/>
          <a:p>
            <a:pPr algn="just"/>
            <a:r>
              <a:rPr lang="uk-UA" sz="2100" b="1">
                <a:latin typeface="Times New Roman" panose="02020603050405020304" pitchFamily="18" charset="0"/>
                <a:cs typeface="Times New Roman" panose="02020603050405020304" pitchFamily="18" charset="0"/>
              </a:rPr>
              <a:t>До оподатковуваного доходу не включаються </a:t>
            </a:r>
            <a:r>
              <a:rPr lang="uk-UA" sz="2100">
                <a:latin typeface="Times New Roman" panose="02020603050405020304" pitchFamily="18" charset="0"/>
                <a:cs typeface="Times New Roman" panose="02020603050405020304" pitchFamily="18" charset="0"/>
              </a:rPr>
              <a:t>також витрати на відрядження, не підтверджені документально, на харчування та фінансування інших власних потреб фізичної особи (</a:t>
            </a:r>
            <a:r>
              <a:rPr lang="uk-UA" sz="2100" b="1">
                <a:latin typeface="Times New Roman" panose="02020603050405020304" pitchFamily="18" charset="0"/>
                <a:cs typeface="Times New Roman" panose="02020603050405020304" pitchFamily="18" charset="0"/>
              </a:rPr>
              <a:t>добові витрати</a:t>
            </a:r>
            <a:r>
              <a:rPr lang="uk-UA" sz="2100">
                <a:latin typeface="Times New Roman" panose="02020603050405020304" pitchFamily="18" charset="0"/>
                <a:cs typeface="Times New Roman" panose="02020603050405020304" pitchFamily="18" charset="0"/>
              </a:rPr>
              <a:t>), понесені у зв’язку з таким відрядженням у межах території України, </a:t>
            </a:r>
            <a:r>
              <a:rPr lang="uk-UA" sz="2100" i="1">
                <a:latin typeface="Times New Roman" panose="02020603050405020304" pitchFamily="18" charset="0"/>
                <a:cs typeface="Times New Roman" panose="02020603050405020304" pitchFamily="18" charset="0"/>
              </a:rPr>
              <a:t>але не більш як 0,1 розміру мінімальної заробітної плати, встановленої законом на 1 січня податкового (звітного) року, в розрахунку за кожен календарний день такого відрядження, а для відряджень за кордон - не вище 80 євро за кожен календарний день такого відрядження за офіційним обмінним курсом гривні до євро, установленим Національним банком України, в розрахунку за кожен такий день</a:t>
            </a:r>
            <a:r>
              <a:rPr lang="uk-UA" sz="210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5706614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251520" y="620688"/>
            <a:ext cx="8712968" cy="3647152"/>
          </a:xfrm>
          <a:prstGeom prst="rect">
            <a:avLst/>
          </a:prstGeom>
        </p:spPr>
        <p:txBody>
          <a:bodyPr wrap="square">
            <a:spAutoFit/>
          </a:bodyPr>
          <a:lstStyle/>
          <a:p>
            <a:pPr algn="just"/>
            <a:r>
              <a:rPr lang="uk-UA" sz="2100" b="1">
                <a:latin typeface="Times New Roman" panose="02020603050405020304" pitchFamily="18" charset="0"/>
                <a:cs typeface="Times New Roman" panose="02020603050405020304" pitchFamily="18" charset="0"/>
              </a:rPr>
              <a:t>До підтвердних документів належать:</a:t>
            </a:r>
          </a:p>
          <a:p>
            <a:pPr marL="285750" indent="-28575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транспортні квитки або транспортні рахунки та багажні квитанції (</a:t>
            </a:r>
            <a:r>
              <a:rPr lang="uk-UA" sz="2100" i="1">
                <a:solidFill>
                  <a:srgbClr val="C00000"/>
                </a:solidFill>
                <a:latin typeface="Times New Roman" panose="02020603050405020304" pitchFamily="18" charset="0"/>
                <a:cs typeface="Times New Roman" panose="02020603050405020304" pitchFamily="18" charset="0"/>
              </a:rPr>
              <a:t>у тому числі електронні квитки</a:t>
            </a:r>
            <a:r>
              <a:rPr lang="uk-UA" sz="2100">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документи, отримані від осіб, які надають послуги з розміщення та проживання фізичної особи, страхові поліси;</a:t>
            </a:r>
          </a:p>
          <a:p>
            <a:pPr marL="285750" indent="-285750" algn="just">
              <a:buFont typeface="Arial" panose="020B0604020202020204" pitchFamily="34" charset="0"/>
              <a:buChar char="•"/>
            </a:pPr>
            <a:r>
              <a:rPr lang="uk-UA" sz="2100" b="1">
                <a:solidFill>
                  <a:srgbClr val="C00000"/>
                </a:solidFill>
                <a:latin typeface="Times New Roman" panose="02020603050405020304" pitchFamily="18" charset="0"/>
                <a:cs typeface="Times New Roman" panose="02020603050405020304" pitchFamily="18" charset="0"/>
              </a:rPr>
              <a:t>документи (виписки та/або відомості з рахунку), що містять визначену законом інформацію про виконані платіжні операції за рахунком, до якого емітовані платіжні інструменти;</a:t>
            </a:r>
          </a:p>
          <a:p>
            <a:pPr marL="285750" indent="-285750" algn="just">
              <a:buFont typeface="Arial" panose="020B0604020202020204" pitchFamily="34" charset="0"/>
              <a:buChar char="•"/>
            </a:pPr>
            <a:r>
              <a:rPr lang="uk-UA" sz="2100" b="1">
                <a:solidFill>
                  <a:srgbClr val="C00000"/>
                </a:solidFill>
                <a:latin typeface="Times New Roman" panose="02020603050405020304" pitchFamily="18" charset="0"/>
                <a:cs typeface="Times New Roman" panose="02020603050405020304" pitchFamily="18" charset="0"/>
              </a:rPr>
              <a:t>документи, що підтверджують виконання операції з використанням платіжних інструментів;</a:t>
            </a:r>
          </a:p>
          <a:p>
            <a:pPr marL="285750" indent="-28575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інші документи, що засвідчують вартість витрат.</a:t>
            </a:r>
          </a:p>
        </p:txBody>
      </p:sp>
    </p:spTree>
    <p:extLst>
      <p:ext uri="{BB962C8B-B14F-4D97-AF65-F5344CB8AC3E}">
        <p14:creationId xmlns:p14="http://schemas.microsoft.com/office/powerpoint/2010/main" val="221777553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620688"/>
            <a:ext cx="8712968" cy="3323987"/>
          </a:xfrm>
          <a:prstGeom prst="rect">
            <a:avLst/>
          </a:prstGeom>
        </p:spPr>
        <p:txBody>
          <a:bodyPr wrap="square">
            <a:spAutoFit/>
          </a:bodyPr>
          <a:lstStyle/>
          <a:p>
            <a:pPr algn="ctr"/>
            <a:r>
              <a:rPr lang="uk-UA" sz="2100" b="1">
                <a:latin typeface="Times New Roman" panose="02020603050405020304" pitchFamily="18" charset="0"/>
                <a:cs typeface="Times New Roman" panose="02020603050405020304" pitchFamily="18" charset="0"/>
              </a:rPr>
              <a:t>Документальне підтвердження</a:t>
            </a:r>
          </a:p>
          <a:p>
            <a:pPr algn="ctr"/>
            <a:endParaRPr lang="uk-UA" sz="2100" b="1" smtClean="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170.9.2</a:t>
            </a:r>
            <a:r>
              <a:rPr lang="uk-UA" sz="2100">
                <a:latin typeface="Times New Roman" panose="02020603050405020304" pitchFamily="18" charset="0"/>
                <a:cs typeface="Times New Roman" panose="02020603050405020304" pitchFamily="18" charset="0"/>
              </a:rPr>
              <a:t>. У разі якщо під час відрядження чи виконання окремих цивільно-правових дій платник податку для проведення розрахунків </a:t>
            </a:r>
            <a:r>
              <a:rPr lang="uk-UA" sz="2100" b="1">
                <a:latin typeface="Times New Roman" panose="02020603050405020304" pitchFamily="18" charset="0"/>
                <a:cs typeface="Times New Roman" panose="02020603050405020304" pitchFamily="18" charset="0"/>
              </a:rPr>
              <a:t>застосував платіжний інструмент, включаючи корпоративний (бізнесовий) платіжний інструмент або особистий платіжний інструмент, чи його реквізити</a:t>
            </a:r>
            <a:r>
              <a:rPr lang="uk-UA" sz="2100">
                <a:latin typeface="Times New Roman" panose="02020603050405020304" pitchFamily="18" charset="0"/>
                <a:cs typeface="Times New Roman" panose="02020603050405020304" pitchFamily="18" charset="0"/>
              </a:rPr>
              <a:t>, вартість витрат </a:t>
            </a:r>
            <a:r>
              <a:rPr lang="uk-UA" sz="2100" b="1">
                <a:latin typeface="Times New Roman" panose="02020603050405020304" pitchFamily="18" charset="0"/>
                <a:cs typeface="Times New Roman" panose="02020603050405020304" pitchFamily="18" charset="0"/>
              </a:rPr>
              <a:t>засвідчується документом (випискою та/або відомостями з рахунку) в електронній або паперовій формі, що містить визначену законом інформацію про виконані платіжні операції за рахунком</a:t>
            </a:r>
            <a:r>
              <a:rPr lang="uk-UA" sz="2100">
                <a:latin typeface="Times New Roman" panose="02020603050405020304" pitchFamily="18" charset="0"/>
                <a:cs typeface="Times New Roman" panose="02020603050405020304" pitchFamily="18" charset="0"/>
              </a:rPr>
              <a:t>, до якого емітований такий платіжний інструмент.</a:t>
            </a:r>
          </a:p>
        </p:txBody>
      </p:sp>
    </p:spTree>
    <p:extLst>
      <p:ext uri="{BB962C8B-B14F-4D97-AF65-F5344CB8AC3E}">
        <p14:creationId xmlns:p14="http://schemas.microsoft.com/office/powerpoint/2010/main" val="27232500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260648"/>
            <a:ext cx="8784976" cy="5586145"/>
          </a:xfrm>
          <a:prstGeom prst="rect">
            <a:avLst/>
          </a:prstGeom>
        </p:spPr>
        <p:txBody>
          <a:bodyPr wrap="square">
            <a:spAutoFit/>
          </a:bodyPr>
          <a:lstStyle/>
          <a:p>
            <a:pPr algn="ctr"/>
            <a:r>
              <a:rPr lang="uk-UA" sz="2100" b="1" smtClean="0">
                <a:latin typeface="Times New Roman" panose="02020603050405020304" pitchFamily="18" charset="0"/>
                <a:cs typeface="Times New Roman" panose="02020603050405020304" pitchFamily="18" charset="0"/>
              </a:rPr>
              <a:t>Терміни подання  підтверджуючих документів та повернення надміру </a:t>
            </a:r>
            <a:r>
              <a:rPr lang="uk-UA" sz="2100" b="1">
                <a:latin typeface="Times New Roman" panose="02020603050405020304" pitchFamily="18" charset="0"/>
                <a:cs typeface="Times New Roman" panose="02020603050405020304" pitchFamily="18" charset="0"/>
              </a:rPr>
              <a:t>витрачених коштів</a:t>
            </a:r>
            <a:endParaRPr lang="uk-UA" sz="2100" b="1" smtClean="0">
              <a:latin typeface="Times New Roman" panose="02020603050405020304" pitchFamily="18" charset="0"/>
              <a:cs typeface="Times New Roman" panose="02020603050405020304" pitchFamily="18" charset="0"/>
            </a:endParaRPr>
          </a:p>
          <a:p>
            <a:pPr algn="just"/>
            <a:endParaRPr lang="uk-UA" sz="210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170.9.3</a:t>
            </a:r>
            <a:r>
              <a:rPr lang="uk-UA" sz="2100">
                <a:latin typeface="Times New Roman" panose="02020603050405020304" pitchFamily="18" charset="0"/>
                <a:cs typeface="Times New Roman" panose="02020603050405020304" pitchFamily="18" charset="0"/>
              </a:rPr>
              <a:t>. </a:t>
            </a:r>
            <a:r>
              <a:rPr lang="uk-UA" sz="2100" b="1">
                <a:latin typeface="Times New Roman" panose="02020603050405020304" pitchFamily="18" charset="0"/>
                <a:cs typeface="Times New Roman" panose="02020603050405020304" pitchFamily="18" charset="0"/>
              </a:rPr>
              <a:t>Документальне підтвердження суми фактичних витрат </a:t>
            </a:r>
            <a:r>
              <a:rPr lang="uk-UA" sz="2100">
                <a:latin typeface="Times New Roman" panose="02020603050405020304" pitchFamily="18" charset="0"/>
                <a:cs typeface="Times New Roman" panose="02020603050405020304" pitchFamily="18" charset="0"/>
              </a:rPr>
              <a:t>на відрядження або виконання окремих цивільно-правових дій шляхом надання підтвердних документів, що засвідчують суму таких витрат, </a:t>
            </a:r>
            <a:r>
              <a:rPr lang="uk-UA" sz="2100" b="1" u="sng">
                <a:latin typeface="Times New Roman" panose="02020603050405020304" pitchFamily="18" charset="0"/>
                <a:cs typeface="Times New Roman" panose="02020603050405020304" pitchFamily="18" charset="0"/>
              </a:rPr>
              <a:t>у разі здійснення безготівкових розрахунків з використанням платіжних інструментів</a:t>
            </a:r>
            <a:r>
              <a:rPr lang="uk-UA" sz="2100" b="1">
                <a:latin typeface="Times New Roman" panose="02020603050405020304" pitchFamily="18" charset="0"/>
                <a:cs typeface="Times New Roman" panose="02020603050405020304" pitchFamily="18" charset="0"/>
              </a:rPr>
              <a:t>, включаючи корпоративні (бізнесові) платіжні інструменти або особисті платіжні інструменти, чи їх реквізити</a:t>
            </a:r>
            <a:r>
              <a:rPr lang="uk-UA" sz="2100">
                <a:latin typeface="Times New Roman" panose="02020603050405020304" pitchFamily="18" charset="0"/>
                <a:cs typeface="Times New Roman" panose="02020603050405020304" pitchFamily="18" charset="0"/>
              </a:rPr>
              <a:t>, </a:t>
            </a:r>
            <a:r>
              <a:rPr lang="uk-UA" sz="2100" b="1" u="sng">
                <a:latin typeface="Times New Roman" panose="02020603050405020304" pitchFamily="18" charset="0"/>
                <a:cs typeface="Times New Roman" panose="02020603050405020304" pitchFamily="18" charset="0"/>
              </a:rPr>
              <a:t>та повернення особі, яка видала кошти/електронні гроші під звіт, суми надміру витрачених коштів/електронних грошей</a:t>
            </a:r>
            <a:r>
              <a:rPr lang="uk-UA" sz="2100">
                <a:latin typeface="Times New Roman" panose="02020603050405020304" pitchFamily="18" charset="0"/>
                <a:cs typeface="Times New Roman" panose="02020603050405020304" pitchFamily="18" charset="0"/>
              </a:rPr>
              <a:t>, розмір яких розрахований згідно з підпунктом 170.9.1 цього пункту, </a:t>
            </a:r>
            <a:r>
              <a:rPr lang="uk-UA" sz="2100" b="1">
                <a:latin typeface="Times New Roman" panose="02020603050405020304" pitchFamily="18" charset="0"/>
                <a:cs typeface="Times New Roman" panose="02020603050405020304" pitchFamily="18" charset="0"/>
              </a:rPr>
              <a:t>здійснюється платником податку до закінчення місяця, наступного за місяцем, у якому платник податку:</a:t>
            </a:r>
          </a:p>
          <a:p>
            <a:pPr algn="just"/>
            <a:r>
              <a:rPr lang="uk-UA" sz="2100" b="1">
                <a:latin typeface="Times New Roman" panose="02020603050405020304" pitchFamily="18" charset="0"/>
                <a:cs typeface="Times New Roman" panose="02020603050405020304" pitchFamily="18" charset="0"/>
              </a:rPr>
              <a:t>а) завершує таке відрядження;</a:t>
            </a:r>
          </a:p>
          <a:p>
            <a:pPr algn="just"/>
            <a:r>
              <a:rPr lang="uk-UA" sz="2100" b="1">
                <a:latin typeface="Times New Roman" panose="02020603050405020304" pitchFamily="18" charset="0"/>
                <a:cs typeface="Times New Roman" panose="02020603050405020304" pitchFamily="18" charset="0"/>
              </a:rPr>
              <a:t>б) завершує виконання окремої цивільно-правової дії за дорученням та за рахунок особи, яка видала кошти/електронні гроші під звіт.</a:t>
            </a:r>
          </a:p>
        </p:txBody>
      </p:sp>
    </p:spTree>
    <p:extLst>
      <p:ext uri="{BB962C8B-B14F-4D97-AF65-F5344CB8AC3E}">
        <p14:creationId xmlns:p14="http://schemas.microsoft.com/office/powerpoint/2010/main" val="42487243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260648"/>
            <a:ext cx="8712968" cy="6047809"/>
          </a:xfrm>
          <a:prstGeom prst="rect">
            <a:avLst/>
          </a:prstGeom>
        </p:spPr>
        <p:txBody>
          <a:bodyPr wrap="square">
            <a:spAutoFit/>
          </a:bodyPr>
          <a:lstStyle/>
          <a:p>
            <a:pPr algn="just"/>
            <a:r>
              <a:rPr lang="uk-UA" sz="2100" i="1">
                <a:latin typeface="Times New Roman" panose="02020603050405020304" pitchFamily="18" charset="0"/>
                <a:cs typeface="Times New Roman" panose="02020603050405020304" pitchFamily="18" charset="0"/>
              </a:rPr>
              <a:t>Наприклад, працівник повернувся з відрядження </a:t>
            </a:r>
            <a:r>
              <a:rPr lang="uk-UA" sz="2100" i="1" smtClean="0">
                <a:latin typeface="Times New Roman" panose="02020603050405020304" pitchFamily="18" charset="0"/>
                <a:cs typeface="Times New Roman" panose="02020603050405020304" pitchFamily="18" charset="0"/>
              </a:rPr>
              <a:t>12 </a:t>
            </a:r>
            <a:r>
              <a:rPr lang="uk-UA" sz="2100" i="1">
                <a:latin typeface="Times New Roman" panose="02020603050405020304" pitchFamily="18" charset="0"/>
                <a:cs typeface="Times New Roman" panose="02020603050405020304" pitchFamily="18" charset="0"/>
              </a:rPr>
              <a:t>квітня 2023 року. У цьому випадку документи, що підтверджують його безготівкові розрахунки з використанням платіжних інструментів або їх реквізитів, він має подати до 31 травня.</a:t>
            </a:r>
            <a:endParaRPr lang="uk-UA" sz="2100" b="1" i="1" smtClean="0">
              <a:latin typeface="Times New Roman" panose="02020603050405020304" pitchFamily="18" charset="0"/>
              <a:cs typeface="Times New Roman" panose="02020603050405020304" pitchFamily="18" charset="0"/>
            </a:endParaRPr>
          </a:p>
          <a:p>
            <a:pPr algn="just"/>
            <a:endParaRPr lang="uk-UA" sz="2100" b="1">
              <a:latin typeface="Times New Roman" panose="02020603050405020304" pitchFamily="18" charset="0"/>
              <a:cs typeface="Times New Roman" panose="02020603050405020304" pitchFamily="18" charset="0"/>
            </a:endParaRPr>
          </a:p>
          <a:p>
            <a:pPr algn="just"/>
            <a:r>
              <a:rPr lang="uk-UA" sz="2100" b="1" smtClean="0">
                <a:latin typeface="Times New Roman" panose="02020603050405020304" pitchFamily="18" charset="0"/>
                <a:cs typeface="Times New Roman" panose="02020603050405020304" pitchFamily="18" charset="0"/>
              </a:rPr>
              <a:t>У </a:t>
            </a:r>
            <a:r>
              <a:rPr lang="uk-UA" sz="2100" b="1">
                <a:latin typeface="Times New Roman" panose="02020603050405020304" pitchFamily="18" charset="0"/>
                <a:cs typeface="Times New Roman" panose="02020603050405020304" pitchFamily="18" charset="0"/>
              </a:rPr>
              <a:t>разі якщо під час відрядження чи виконання окремих цивільно-правових дій платник податку </a:t>
            </a:r>
            <a:r>
              <a:rPr lang="uk-UA" sz="2100" b="1" i="1">
                <a:latin typeface="Times New Roman" panose="02020603050405020304" pitchFamily="18" charset="0"/>
                <a:cs typeface="Times New Roman" panose="02020603050405020304" pitchFamily="18" charset="0"/>
              </a:rPr>
              <a:t>застосував для проведення розрахунків платіжний інструмент</a:t>
            </a:r>
            <a:r>
              <a:rPr lang="uk-UA" sz="2100" b="1">
                <a:latin typeface="Times New Roman" panose="02020603050405020304" pitchFamily="18" charset="0"/>
                <a:cs typeface="Times New Roman" panose="02020603050405020304" pitchFamily="18" charset="0"/>
              </a:rPr>
              <a:t>, включаючи корпоративний (бізнесовий) платіжний інструмент або </a:t>
            </a:r>
            <a:r>
              <a:rPr lang="uk-UA" sz="2100" b="1" u="sng">
                <a:latin typeface="Times New Roman" panose="02020603050405020304" pitchFamily="18" charset="0"/>
                <a:cs typeface="Times New Roman" panose="02020603050405020304" pitchFamily="18" charset="0"/>
              </a:rPr>
              <a:t>особистий</a:t>
            </a:r>
            <a:r>
              <a:rPr lang="uk-UA" sz="2100" b="1">
                <a:latin typeface="Times New Roman" panose="02020603050405020304" pitchFamily="18" charset="0"/>
                <a:cs typeface="Times New Roman" panose="02020603050405020304" pitchFamily="18" charset="0"/>
              </a:rPr>
              <a:t> платіжний інструмент, чи його реквізити </a:t>
            </a:r>
            <a:r>
              <a:rPr lang="uk-UA" sz="2100">
                <a:latin typeface="Times New Roman" panose="02020603050405020304" pitchFamily="18" charset="0"/>
                <a:cs typeface="Times New Roman" panose="02020603050405020304" pitchFamily="18" charset="0"/>
              </a:rPr>
              <a:t>та </a:t>
            </a:r>
            <a:r>
              <a:rPr lang="uk-UA" sz="2100" b="1">
                <a:latin typeface="Times New Roman" panose="02020603050405020304" pitchFamily="18" charset="0"/>
                <a:cs typeface="Times New Roman" panose="02020603050405020304" pitchFamily="18" charset="0"/>
              </a:rPr>
              <a:t>списання коштів/електронних грошей за понесеними витратами здійснюється надавачем платіжних послуг пізніше дати, коли платник податку завершує таке відрядження або завершує виконання окремої цивільно-правової дії, строки, установлені цим підпунктом, продовжуються на один календарний місяць</a:t>
            </a:r>
            <a:r>
              <a:rPr lang="uk-UA" sz="2100" b="1" smtClean="0">
                <a:latin typeface="Times New Roman" panose="02020603050405020304" pitchFamily="18" charset="0"/>
                <a:cs typeface="Times New Roman" panose="02020603050405020304" pitchFamily="18" charset="0"/>
              </a:rPr>
              <a:t>.</a:t>
            </a:r>
          </a:p>
          <a:p>
            <a:pPr algn="just"/>
            <a:endParaRPr lang="uk-UA" sz="2100" b="1">
              <a:latin typeface="Times New Roman" panose="02020603050405020304" pitchFamily="18" charset="0"/>
              <a:cs typeface="Times New Roman" panose="02020603050405020304" pitchFamily="18" charset="0"/>
            </a:endParaRPr>
          </a:p>
          <a:p>
            <a:pPr algn="just"/>
            <a:r>
              <a:rPr lang="ru-RU" sz="2100" i="1">
                <a:latin typeface="Times New Roman" panose="02020603050405020304" pitchFamily="18" charset="0"/>
                <a:cs typeface="Times New Roman" panose="02020603050405020304" pitchFamily="18" charset="0"/>
              </a:rPr>
              <a:t>У новій редакції п. 170.9 ПКУ немає строків: </a:t>
            </a:r>
            <a:endParaRPr lang="ru-RU" sz="2100" i="1" smtClean="0">
              <a:latin typeface="Times New Roman" panose="02020603050405020304" pitchFamily="18" charset="0"/>
              <a:cs typeface="Times New Roman" panose="02020603050405020304" pitchFamily="18" charset="0"/>
            </a:endParaRPr>
          </a:p>
          <a:p>
            <a:pPr algn="just"/>
            <a:r>
              <a:rPr lang="ru-RU" sz="2100" i="1" smtClean="0">
                <a:latin typeface="Times New Roman" panose="02020603050405020304" pitchFamily="18" charset="0"/>
                <a:cs typeface="Times New Roman" panose="02020603050405020304" pitchFamily="18" charset="0"/>
              </a:rPr>
              <a:t>• </a:t>
            </a:r>
            <a:r>
              <a:rPr lang="ru-RU" sz="2100" i="1">
                <a:latin typeface="Times New Roman" panose="02020603050405020304" pitchFamily="18" charset="0"/>
                <a:cs typeface="Times New Roman" panose="02020603050405020304" pitchFamily="18" charset="0"/>
              </a:rPr>
              <a:t>подання документів, що підтверджують готівкові витрати; </a:t>
            </a:r>
            <a:endParaRPr lang="ru-RU" sz="2100" i="1" smtClean="0">
              <a:latin typeface="Times New Roman" panose="02020603050405020304" pitchFamily="18" charset="0"/>
              <a:cs typeface="Times New Roman" panose="02020603050405020304" pitchFamily="18" charset="0"/>
            </a:endParaRPr>
          </a:p>
          <a:p>
            <a:pPr algn="just"/>
            <a:r>
              <a:rPr lang="ru-RU" sz="2100" i="1" smtClean="0">
                <a:latin typeface="Times New Roman" panose="02020603050405020304" pitchFamily="18" charset="0"/>
                <a:cs typeface="Times New Roman" panose="02020603050405020304" pitchFamily="18" charset="0"/>
              </a:rPr>
              <a:t>• </a:t>
            </a:r>
            <a:r>
              <a:rPr lang="ru-RU" sz="2100" i="1">
                <a:latin typeface="Times New Roman" panose="02020603050405020304" pitchFamily="18" charset="0"/>
                <a:cs typeface="Times New Roman" panose="02020603050405020304" pitchFamily="18" charset="0"/>
              </a:rPr>
              <a:t>повернення невикористаних готівкових </a:t>
            </a:r>
            <a:r>
              <a:rPr lang="ru-RU" sz="2100" i="1" smtClean="0">
                <a:latin typeface="Times New Roman" panose="02020603050405020304" pitchFamily="18" charset="0"/>
                <a:cs typeface="Times New Roman" panose="02020603050405020304" pitchFamily="18" charset="0"/>
              </a:rPr>
              <a:t>коштів.</a:t>
            </a:r>
            <a:endParaRPr lang="uk-UA" sz="2100" b="1"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687409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260648"/>
            <a:ext cx="8640960" cy="5386090"/>
          </a:xfrm>
          <a:prstGeom prst="rect">
            <a:avLst/>
          </a:prstGeom>
        </p:spPr>
        <p:txBody>
          <a:bodyPr wrap="square">
            <a:spAutoFit/>
          </a:bodyPr>
          <a:lstStyle/>
          <a:p>
            <a:pPr algn="just"/>
            <a:r>
              <a:rPr lang="uk-UA" i="1">
                <a:latin typeface="Times New Roman" panose="02020603050405020304" pitchFamily="18" charset="0"/>
                <a:cs typeface="Times New Roman" panose="02020603050405020304" pitchFamily="18" charset="0"/>
              </a:rPr>
              <a:t>Готівка видається під звіт: </a:t>
            </a:r>
            <a:endParaRPr lang="uk-UA" i="1" smtClean="0">
              <a:latin typeface="Times New Roman" panose="02020603050405020304" pitchFamily="18" charset="0"/>
              <a:cs typeface="Times New Roman" panose="02020603050405020304" pitchFamily="18" charset="0"/>
            </a:endParaRPr>
          </a:p>
          <a:p>
            <a:pPr algn="just"/>
            <a:endParaRPr lang="uk-UA" i="1" smtClean="0">
              <a:latin typeface="Times New Roman" panose="02020603050405020304" pitchFamily="18" charset="0"/>
              <a:cs typeface="Times New Roman" panose="02020603050405020304" pitchFamily="18" charset="0"/>
            </a:endParaRPr>
          </a:p>
          <a:p>
            <a:pPr algn="just"/>
            <a:r>
              <a:rPr lang="uk-UA" i="1" smtClean="0">
                <a:latin typeface="Times New Roman" panose="02020603050405020304" pitchFamily="18" charset="0"/>
                <a:cs typeface="Times New Roman" panose="02020603050405020304" pitchFamily="18" charset="0"/>
              </a:rPr>
              <a:t>1</a:t>
            </a:r>
            <a:r>
              <a:rPr lang="uk-UA" i="1">
                <a:latin typeface="Times New Roman" panose="02020603050405020304" pitchFamily="18" charset="0"/>
                <a:cs typeface="Times New Roman" panose="02020603050405020304" pitchFamily="18" charset="0"/>
              </a:rPr>
              <a:t>) на закупівлю сільськогосподарської продукції та заготівлю вторинної сировини на строк не більше 10 робочих днів; </a:t>
            </a:r>
            <a:endParaRPr lang="uk-UA" i="1" smtClean="0">
              <a:latin typeface="Times New Roman" panose="02020603050405020304" pitchFamily="18" charset="0"/>
              <a:cs typeface="Times New Roman" panose="02020603050405020304" pitchFamily="18" charset="0"/>
            </a:endParaRPr>
          </a:p>
          <a:p>
            <a:pPr algn="just"/>
            <a:r>
              <a:rPr lang="uk-UA" i="1" smtClean="0">
                <a:latin typeface="Times New Roman" panose="02020603050405020304" pitchFamily="18" charset="0"/>
                <a:cs typeface="Times New Roman" panose="02020603050405020304" pitchFamily="18" charset="0"/>
              </a:rPr>
              <a:t>2</a:t>
            </a:r>
            <a:r>
              <a:rPr lang="uk-UA" i="1">
                <a:latin typeface="Times New Roman" panose="02020603050405020304" pitchFamily="18" charset="0"/>
                <a:cs typeface="Times New Roman" panose="02020603050405020304" pitchFamily="18" charset="0"/>
              </a:rPr>
              <a:t>) на закупівлю брухту чорних металів і брухту кольорових металів </a:t>
            </a:r>
            <a:r>
              <a:rPr lang="uk-UA" i="1" smtClean="0">
                <a:latin typeface="Times New Roman" panose="02020603050405020304" pitchFamily="18" charset="0"/>
                <a:cs typeface="Times New Roman" panose="02020603050405020304" pitchFamily="18" charset="0"/>
              </a:rPr>
              <a:t>- </a:t>
            </a:r>
            <a:r>
              <a:rPr lang="uk-UA" i="1">
                <a:latin typeface="Times New Roman" panose="02020603050405020304" pitchFamily="18" charset="0"/>
                <a:cs typeface="Times New Roman" panose="02020603050405020304" pitchFamily="18" charset="0"/>
              </a:rPr>
              <a:t>на строк не більше 30 робочих днів від дня видачі готівки під звіт; </a:t>
            </a:r>
            <a:endParaRPr lang="uk-UA" i="1" smtClean="0">
              <a:latin typeface="Times New Roman" panose="02020603050405020304" pitchFamily="18" charset="0"/>
              <a:cs typeface="Times New Roman" panose="02020603050405020304" pitchFamily="18" charset="0"/>
            </a:endParaRPr>
          </a:p>
          <a:p>
            <a:pPr algn="just"/>
            <a:r>
              <a:rPr lang="uk-UA" i="1" smtClean="0">
                <a:latin typeface="Times New Roman" panose="02020603050405020304" pitchFamily="18" charset="0"/>
                <a:cs typeface="Times New Roman" panose="02020603050405020304" pitchFamily="18" charset="0"/>
              </a:rPr>
              <a:t>3</a:t>
            </a:r>
            <a:r>
              <a:rPr lang="uk-UA" i="1">
                <a:latin typeface="Times New Roman" panose="02020603050405020304" pitchFamily="18" charset="0"/>
                <a:cs typeface="Times New Roman" panose="02020603050405020304" pitchFamily="18" charset="0"/>
              </a:rPr>
              <a:t>) на всі інші виробничі (господарські) потреби </a:t>
            </a:r>
            <a:r>
              <a:rPr lang="uk-UA" i="1" smtClean="0">
                <a:latin typeface="Times New Roman" panose="02020603050405020304" pitchFamily="18" charset="0"/>
                <a:cs typeface="Times New Roman" panose="02020603050405020304" pitchFamily="18" charset="0"/>
              </a:rPr>
              <a:t>- </a:t>
            </a:r>
            <a:r>
              <a:rPr lang="uk-UA" i="1">
                <a:latin typeface="Times New Roman" panose="02020603050405020304" pitchFamily="18" charset="0"/>
                <a:cs typeface="Times New Roman" panose="02020603050405020304" pitchFamily="18" charset="0"/>
              </a:rPr>
              <a:t>на строк не більше двох робочих днів, уключаючи день отримання готівки під </a:t>
            </a:r>
            <a:r>
              <a:rPr lang="uk-UA" i="1" smtClean="0">
                <a:latin typeface="Times New Roman" panose="02020603050405020304" pitchFamily="18" charset="0"/>
                <a:cs typeface="Times New Roman" panose="02020603050405020304" pitchFamily="18" charset="0"/>
              </a:rPr>
              <a:t>звіт.</a:t>
            </a:r>
          </a:p>
          <a:p>
            <a:pPr algn="just"/>
            <a:endParaRPr lang="uk-UA" i="1">
              <a:latin typeface="Times New Roman" panose="02020603050405020304" pitchFamily="18" charset="0"/>
              <a:cs typeface="Times New Roman" panose="02020603050405020304" pitchFamily="18" charset="0"/>
            </a:endParaRPr>
          </a:p>
          <a:p>
            <a:pPr algn="just"/>
            <a:r>
              <a:rPr lang="ru-RU" i="1">
                <a:latin typeface="Times New Roman" panose="02020603050405020304" pitchFamily="18" charset="0"/>
                <a:cs typeface="Times New Roman" panose="02020603050405020304" pitchFamily="18" charset="0"/>
              </a:rPr>
              <a:t>Положення про ведення касових операцій у національній валюті в Україні, затверджене постановою Правління НБУ від 29.12.2017 № </a:t>
            </a:r>
            <a:r>
              <a:rPr lang="ru-RU" i="1" smtClean="0">
                <a:latin typeface="Times New Roman" panose="02020603050405020304" pitchFamily="18" charset="0"/>
                <a:cs typeface="Times New Roman" panose="02020603050405020304" pitchFamily="18" charset="0"/>
              </a:rPr>
              <a:t>148.</a:t>
            </a:r>
          </a:p>
          <a:p>
            <a:pPr algn="just"/>
            <a:endParaRPr lang="ru-RU" sz="2000" i="1">
              <a:latin typeface="Times New Roman" panose="02020603050405020304" pitchFamily="18" charset="0"/>
              <a:cs typeface="Times New Roman" panose="02020603050405020304" pitchFamily="18" charset="0"/>
            </a:endParaRPr>
          </a:p>
          <a:p>
            <a:pPr algn="just"/>
            <a:r>
              <a:rPr lang="uk-UA" sz="2100" b="1" i="1">
                <a:latin typeface="Times New Roman" panose="02020603050405020304" pitchFamily="18" charset="0"/>
                <a:cs typeface="Times New Roman" panose="02020603050405020304" pitchFamily="18" charset="0"/>
              </a:rPr>
              <a:t>170.9.1. Податковим агентом платника податку під час оподаткування суми, виданої платнику податку під звіт та не повернутої ним протягом встановленого підпунктом 170.9.3 цього пункту строку, є особа, що видала таку суму, а саме:</a:t>
            </a:r>
          </a:p>
          <a:p>
            <a:pPr algn="just"/>
            <a:r>
              <a:rPr lang="uk-UA" sz="2100" b="1" i="1">
                <a:latin typeface="Times New Roman" panose="02020603050405020304" pitchFamily="18" charset="0"/>
                <a:cs typeface="Times New Roman" panose="02020603050405020304" pitchFamily="18" charset="0"/>
              </a:rPr>
              <a:t>а) на відрядження - у сумі, що перевищує суму витрат платника податку на таке відрядження, розрахованій згідно з цим підпунктом</a:t>
            </a:r>
            <a:r>
              <a:rPr lang="uk-UA" sz="2100" b="1" i="1" smtClean="0">
                <a:latin typeface="Times New Roman" panose="02020603050405020304" pitchFamily="18" charset="0"/>
                <a:cs typeface="Times New Roman" panose="02020603050405020304" pitchFamily="18" charset="0"/>
              </a:rPr>
              <a:t>.</a:t>
            </a:r>
            <a:endParaRPr lang="uk-UA" sz="2100" b="1"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54182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260648"/>
            <a:ext cx="8640960" cy="1061829"/>
          </a:xfrm>
          <a:prstGeom prst="rect">
            <a:avLst/>
          </a:prstGeom>
        </p:spPr>
        <p:txBody>
          <a:bodyPr wrap="square">
            <a:spAutoFit/>
          </a:bodyPr>
          <a:lstStyle/>
          <a:p>
            <a:pPr algn="just"/>
            <a:r>
              <a:rPr lang="uk-UA" sz="2100" b="1">
                <a:latin typeface="Times New Roman" panose="02020603050405020304" pitchFamily="18" charset="0"/>
                <a:cs typeface="Times New Roman" panose="02020603050405020304" pitchFamily="18" charset="0"/>
              </a:rPr>
              <a:t>б</a:t>
            </a:r>
            <a:r>
              <a:rPr lang="uk-UA" sz="2100" b="1" i="1">
                <a:latin typeface="Times New Roman" panose="02020603050405020304" pitchFamily="18" charset="0"/>
                <a:cs typeface="Times New Roman" panose="02020603050405020304" pitchFamily="18" charset="0"/>
              </a:rPr>
              <a:t>) під звіт для виконання окремих цивільно-правових дій від імені та за рахунок особи, що їх видала, - у сумі, що перевищує суму фактичних витрат платника податку на виконання таких дій.</a:t>
            </a:r>
          </a:p>
        </p:txBody>
      </p:sp>
    </p:spTree>
    <p:extLst>
      <p:ext uri="{BB962C8B-B14F-4D97-AF65-F5344CB8AC3E}">
        <p14:creationId xmlns:p14="http://schemas.microsoft.com/office/powerpoint/2010/main" val="246370328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332656"/>
            <a:ext cx="8712968" cy="5955476"/>
          </a:xfrm>
          <a:prstGeom prst="rect">
            <a:avLst/>
          </a:prstGeom>
        </p:spPr>
        <p:txBody>
          <a:bodyPr wrap="square">
            <a:spAutoFit/>
          </a:bodyPr>
          <a:lstStyle/>
          <a:p>
            <a:pPr algn="ctr"/>
            <a:r>
              <a:rPr lang="uk-UA" sz="2100" b="1" smtClean="0">
                <a:latin typeface="Times New Roman" panose="02020603050405020304" pitchFamily="18" charset="0"/>
                <a:cs typeface="Times New Roman" panose="02020603050405020304" pitchFamily="18" charset="0"/>
              </a:rPr>
              <a:t>Подання звіту про витрачені кошти</a:t>
            </a:r>
          </a:p>
          <a:p>
            <a:pPr algn="just"/>
            <a:endParaRPr lang="uk-UA" sz="2100" b="1">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170.9.4. </a:t>
            </a:r>
            <a:r>
              <a:rPr lang="uk-UA" sz="2100">
                <a:solidFill>
                  <a:srgbClr val="FF0000"/>
                </a:solidFill>
                <a:latin typeface="Times New Roman" panose="02020603050405020304" pitchFamily="18" charset="0"/>
                <a:cs typeface="Times New Roman" panose="02020603050405020304" pitchFamily="18" charset="0"/>
              </a:rPr>
              <a:t>Звіт про використання коштів/електронних грошей, виданих на відрядження або під звіт</a:t>
            </a:r>
            <a:r>
              <a:rPr lang="uk-UA" sz="2100">
                <a:latin typeface="Times New Roman" panose="02020603050405020304" pitchFamily="18" charset="0"/>
                <a:cs typeface="Times New Roman" panose="02020603050405020304" pitchFamily="18" charset="0"/>
              </a:rPr>
              <a:t>, складається та подається </a:t>
            </a:r>
            <a:r>
              <a:rPr lang="uk-UA" sz="2100" smtClean="0">
                <a:latin typeface="Times New Roman" panose="02020603050405020304" pitchFamily="18" charset="0"/>
                <a:cs typeface="Times New Roman" panose="02020603050405020304" pitchFamily="18" charset="0"/>
              </a:rPr>
              <a:t>  </a:t>
            </a:r>
            <a:r>
              <a:rPr lang="uk-UA" sz="2100">
                <a:latin typeface="Times New Roman" panose="02020603050405020304" pitchFamily="18" charset="0"/>
                <a:cs typeface="Times New Roman" panose="02020603050405020304" pitchFamily="18" charset="0"/>
              </a:rPr>
              <a:t>платником податку (у паперовій або </a:t>
            </a:r>
            <a:r>
              <a:rPr lang="uk-UA" sz="2100" b="1">
                <a:latin typeface="Times New Roman" panose="02020603050405020304" pitchFamily="18" charset="0"/>
                <a:cs typeface="Times New Roman" panose="02020603050405020304" pitchFamily="18" charset="0"/>
              </a:rPr>
              <a:t>електронній формі </a:t>
            </a:r>
            <a:r>
              <a:rPr lang="uk-UA" sz="2100">
                <a:latin typeface="Times New Roman" panose="02020603050405020304" pitchFamily="18" charset="0"/>
                <a:cs typeface="Times New Roman" panose="02020603050405020304" pitchFamily="18" charset="0"/>
              </a:rPr>
              <a:t>(</a:t>
            </a:r>
            <a:r>
              <a:rPr lang="uk-UA" sz="2100" i="1">
                <a:latin typeface="Times New Roman" panose="02020603050405020304" pitchFamily="18" charset="0"/>
                <a:cs typeface="Times New Roman" panose="02020603050405020304" pitchFamily="18" charset="0"/>
              </a:rPr>
              <a:t>з дотриманням вимог законів України "Про електронні документи та електронний документообіг" та "Про електронні довірчі послуги</a:t>
            </a:r>
            <a:r>
              <a:rPr lang="uk-UA" sz="2100" i="1" smtClean="0">
                <a:latin typeface="Times New Roman" panose="02020603050405020304" pitchFamily="18" charset="0"/>
                <a:cs typeface="Times New Roman" panose="02020603050405020304" pitchFamily="18" charset="0"/>
              </a:rPr>
              <a:t>"</a:t>
            </a:r>
            <a:r>
              <a:rPr lang="uk-UA" sz="2100" smtClean="0">
                <a:latin typeface="Times New Roman" panose="02020603050405020304" pitchFamily="18" charset="0"/>
                <a:cs typeface="Times New Roman" panose="02020603050405020304" pitchFamily="18" charset="0"/>
              </a:rPr>
              <a:t>) </a:t>
            </a:r>
            <a:r>
              <a:rPr lang="uk-UA" sz="2000" b="1" u="sng">
                <a:latin typeface="Times New Roman" panose="02020603050405020304" pitchFamily="18" charset="0"/>
                <a:cs typeface="Times New Roman" panose="02020603050405020304" pitchFamily="18" charset="0"/>
              </a:rPr>
              <a:t>у строки, визначені підпунктом 170.9.3 цього пункту</a:t>
            </a:r>
            <a:r>
              <a:rPr lang="uk-UA" sz="2100" b="1" smtClean="0">
                <a:latin typeface="Times New Roman" panose="02020603050405020304" pitchFamily="18" charset="0"/>
                <a:cs typeface="Times New Roman" panose="02020603050405020304" pitchFamily="18" charset="0"/>
              </a:rPr>
              <a:t> </a:t>
            </a:r>
            <a:r>
              <a:rPr lang="uk-UA" sz="2100" b="1">
                <a:latin typeface="Times New Roman" panose="02020603050405020304" pitchFamily="18" charset="0"/>
                <a:cs typeface="Times New Roman" panose="02020603050405020304" pitchFamily="18" charset="0"/>
              </a:rPr>
              <a:t>за формою, встановленою центральним органом виконавчої влади, що забезпечує формування та реалізує державну фінансову політику</a:t>
            </a:r>
            <a:r>
              <a:rPr lang="uk-UA" sz="2100">
                <a:latin typeface="Times New Roman" panose="02020603050405020304" pitchFamily="18" charset="0"/>
                <a:cs typeface="Times New Roman" panose="02020603050405020304" pitchFamily="18" charset="0"/>
              </a:rPr>
              <a:t>, у разі</a:t>
            </a:r>
            <a:r>
              <a:rPr lang="uk-UA" sz="2100" smtClean="0">
                <a:latin typeface="Times New Roman" panose="02020603050405020304" pitchFamily="18" charset="0"/>
                <a:cs typeface="Times New Roman" panose="02020603050405020304" pitchFamily="18" charset="0"/>
              </a:rPr>
              <a:t>:</a:t>
            </a:r>
          </a:p>
          <a:p>
            <a:pPr algn="just"/>
            <a:endParaRPr lang="uk-UA" sz="2100">
              <a:latin typeface="Times New Roman" panose="02020603050405020304" pitchFamily="18" charset="0"/>
              <a:cs typeface="Times New Roman" panose="02020603050405020304" pitchFamily="18" charset="0"/>
            </a:endParaRPr>
          </a:p>
          <a:p>
            <a:pPr algn="just"/>
            <a:r>
              <a:rPr lang="uk-UA" sz="2100" b="1">
                <a:latin typeface="Times New Roman" panose="02020603050405020304" pitchFamily="18" charset="0"/>
                <a:cs typeface="Times New Roman" panose="02020603050405020304" pitchFamily="18" charset="0"/>
              </a:rPr>
              <a:t>а) наявності оподатковуваного доходу, визначеного відповідно до підпункту 170.9.1 цього пункту, з метою розрахунку суми податку</a:t>
            </a:r>
            <a:r>
              <a:rPr lang="uk-UA" sz="2100" b="1" smtClean="0">
                <a:latin typeface="Times New Roman" panose="02020603050405020304" pitchFamily="18" charset="0"/>
                <a:cs typeface="Times New Roman" panose="02020603050405020304" pitchFamily="18" charset="0"/>
              </a:rPr>
              <a:t>;</a:t>
            </a:r>
          </a:p>
          <a:p>
            <a:pPr algn="just"/>
            <a:endParaRPr lang="uk-UA" sz="2100" b="1">
              <a:latin typeface="Times New Roman" panose="02020603050405020304" pitchFamily="18" charset="0"/>
              <a:cs typeface="Times New Roman" panose="02020603050405020304" pitchFamily="18" charset="0"/>
            </a:endParaRPr>
          </a:p>
          <a:p>
            <a:pPr algn="just"/>
            <a:r>
              <a:rPr lang="uk-UA" sz="2100" b="1">
                <a:latin typeface="Times New Roman" panose="02020603050405020304" pitchFamily="18" charset="0"/>
                <a:cs typeface="Times New Roman" panose="02020603050405020304" pitchFamily="18" charset="0"/>
              </a:rPr>
              <a:t>б) використання платником податку </a:t>
            </a:r>
            <a:r>
              <a:rPr lang="uk-UA" sz="2100" b="1" u="sng">
                <a:latin typeface="Times New Roman" panose="02020603050405020304" pitchFamily="18" charset="0"/>
                <a:cs typeface="Times New Roman" panose="02020603050405020304" pitchFamily="18" charset="0"/>
              </a:rPr>
              <a:t>готівки</a:t>
            </a:r>
            <a:r>
              <a:rPr lang="uk-UA" sz="2100" b="1">
                <a:latin typeface="Times New Roman" panose="02020603050405020304" pitchFamily="18" charset="0"/>
                <a:cs typeface="Times New Roman" panose="02020603050405020304" pitchFamily="18" charset="0"/>
              </a:rPr>
              <a:t> понад суму добових витрат (</a:t>
            </a:r>
            <a:r>
              <a:rPr lang="uk-UA" sz="2100" b="1" u="sng">
                <a:latin typeface="Times New Roman" panose="02020603050405020304" pitchFamily="18" charset="0"/>
                <a:cs typeface="Times New Roman" panose="02020603050405020304" pitchFamily="18" charset="0"/>
              </a:rPr>
              <a:t>включаючи отриману із застосуванням </a:t>
            </a:r>
            <a:r>
              <a:rPr lang="uk-UA" sz="2100" b="1" u="sng" smtClean="0">
                <a:latin typeface="Times New Roman" panose="02020603050405020304" pitchFamily="18" charset="0"/>
                <a:cs typeface="Times New Roman" panose="02020603050405020304" pitchFamily="18" charset="0"/>
              </a:rPr>
              <a:t>платіжних  інструментів</a:t>
            </a:r>
            <a:r>
              <a:rPr lang="uk-UA" sz="2100" b="1" smtClean="0">
                <a:latin typeface="Times New Roman" panose="02020603050405020304" pitchFamily="18" charset="0"/>
                <a:cs typeface="Times New Roman" panose="02020603050405020304" pitchFamily="18" charset="0"/>
              </a:rPr>
              <a:t>).</a:t>
            </a:r>
            <a:br>
              <a:rPr lang="uk-UA" sz="2100" b="1" smtClean="0">
                <a:latin typeface="Times New Roman" panose="02020603050405020304" pitchFamily="18" charset="0"/>
                <a:cs typeface="Times New Roman" panose="02020603050405020304" pitchFamily="18" charset="0"/>
              </a:rPr>
            </a:br>
            <a:r>
              <a:rPr lang="uk-UA" sz="2400" smtClean="0"/>
              <a:t> </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008343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548681"/>
            <a:ext cx="8784976" cy="2554545"/>
          </a:xfrm>
          <a:prstGeom prst="rect">
            <a:avLst/>
          </a:prstGeom>
        </p:spPr>
        <p:txBody>
          <a:bodyPr wrap="square">
            <a:spAutoFit/>
          </a:bodyPr>
          <a:lstStyle/>
          <a:p>
            <a:pPr algn="just"/>
            <a:r>
              <a:rPr lang="uk-UA" sz="2000" u="sng">
                <a:latin typeface="Times New Roman" panose="02020603050405020304" pitchFamily="18" charset="0"/>
                <a:cs typeface="Times New Roman" panose="02020603050405020304" pitchFamily="18" charset="0"/>
              </a:rPr>
              <a:t>У разі якщо під час відрядження або виконання окремих цивільно-правових дій платник податку застосував платіжні інструм</a:t>
            </a:r>
            <a:r>
              <a:rPr lang="uk-UA" sz="2000">
                <a:latin typeface="Times New Roman" panose="02020603050405020304" pitchFamily="18" charset="0"/>
                <a:cs typeface="Times New Roman" panose="02020603050405020304" pitchFamily="18" charset="0"/>
              </a:rPr>
              <a:t>енти, включаючи корпоративні (бізнесові) платіжні інструменти або особисті платіжні інструменти, чи їх реквізити, для проведення розрахунків у безготівковій формі </a:t>
            </a:r>
            <a:r>
              <a:rPr lang="uk-UA" sz="2000" u="sng">
                <a:latin typeface="Times New Roman" panose="02020603050405020304" pitchFamily="18" charset="0"/>
                <a:cs typeface="Times New Roman" panose="02020603050405020304" pitchFamily="18" charset="0"/>
              </a:rPr>
              <a:t>та/або для отримання готівки в межах суми добових витрат та за відсутності оподатковуваного доходу</a:t>
            </a:r>
            <a:r>
              <a:rPr lang="uk-UA" sz="2000">
                <a:latin typeface="Times New Roman" panose="02020603050405020304" pitchFamily="18" charset="0"/>
                <a:cs typeface="Times New Roman" panose="02020603050405020304" pitchFamily="18" charset="0"/>
              </a:rPr>
              <a:t>, </a:t>
            </a:r>
            <a:r>
              <a:rPr lang="uk-UA" sz="2000" b="1">
                <a:latin typeface="Times New Roman" panose="02020603050405020304" pitchFamily="18" charset="0"/>
                <a:cs typeface="Times New Roman" panose="02020603050405020304" pitchFamily="18" charset="0"/>
              </a:rPr>
              <a:t>звіт про використання коштів/електронних грошей, виданих на відрядження або під звіт, не складається і не </a:t>
            </a:r>
            <a:r>
              <a:rPr lang="uk-UA" sz="2000" b="1" smtClean="0">
                <a:latin typeface="Times New Roman" panose="02020603050405020304" pitchFamily="18" charset="0"/>
                <a:cs typeface="Times New Roman" panose="02020603050405020304" pitchFamily="18" charset="0"/>
              </a:rPr>
              <a:t>подається</a:t>
            </a:r>
            <a:r>
              <a:rPr lang="uk-UA" sz="2000" b="1" smtClean="0">
                <a:latin typeface="Times New Roman" panose="02020603050405020304" pitchFamily="18" charset="0"/>
                <a:cs typeface="Times New Roman" panose="02020603050405020304" pitchFamily="18" charset="0"/>
              </a:rPr>
              <a:t>.</a:t>
            </a:r>
            <a:endParaRPr lang="uk-UA" sz="2000" b="1"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9333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260648"/>
            <a:ext cx="8712968" cy="5909310"/>
          </a:xfrm>
          <a:prstGeom prst="rect">
            <a:avLst/>
          </a:prstGeom>
        </p:spPr>
        <p:txBody>
          <a:bodyPr wrap="square">
            <a:spAutoFit/>
          </a:bodyPr>
          <a:lstStyle/>
          <a:p>
            <a:pPr algn="just"/>
            <a:r>
              <a:rPr lang="uk-UA" sz="2100" b="1">
                <a:latin typeface="Times New Roman" panose="02020603050405020304" pitchFamily="18" charset="0"/>
                <a:cs typeface="Times New Roman" panose="02020603050405020304" pitchFamily="18" charset="0"/>
              </a:rPr>
              <a:t>Фінансова оренда </a:t>
            </a:r>
            <a:r>
              <a:rPr lang="uk-UA" sz="2100">
                <a:latin typeface="Times New Roman" panose="02020603050405020304" pitchFamily="18" charset="0"/>
                <a:cs typeface="Times New Roman" panose="02020603050405020304" pitchFamily="18" charset="0"/>
              </a:rPr>
              <a:t>- оренда, що </a:t>
            </a:r>
            <a:r>
              <a:rPr lang="uk-UA" sz="2100" b="1">
                <a:latin typeface="Times New Roman" panose="02020603050405020304" pitchFamily="18" charset="0"/>
                <a:cs typeface="Times New Roman" panose="02020603050405020304" pitchFamily="18" charset="0"/>
              </a:rPr>
              <a:t>передбачає передачу орендарю всіх ризиків та вигод</a:t>
            </a:r>
            <a:r>
              <a:rPr lang="uk-UA" sz="2100">
                <a:latin typeface="Times New Roman" panose="02020603050405020304" pitchFamily="18" charset="0"/>
                <a:cs typeface="Times New Roman" panose="02020603050405020304" pitchFamily="18" charset="0"/>
              </a:rPr>
              <a:t>, пов’язаних з правом користування та володіння активом. </a:t>
            </a:r>
            <a:r>
              <a:rPr lang="uk-UA" sz="2100" u="sng">
                <a:latin typeface="Times New Roman" panose="02020603050405020304" pitchFamily="18" charset="0"/>
                <a:cs typeface="Times New Roman" panose="02020603050405020304" pitchFamily="18" charset="0"/>
              </a:rPr>
              <a:t>Право власності на об’єкт фінансової оренди після закінчення строку оренди може передаватися або не передаватися</a:t>
            </a:r>
            <a:r>
              <a:rPr lang="uk-UA" sz="2100">
                <a:latin typeface="Times New Roman" panose="02020603050405020304" pitchFamily="18" charset="0"/>
                <a:cs typeface="Times New Roman" panose="02020603050405020304" pitchFamily="18" charset="0"/>
              </a:rPr>
              <a:t>. Оренда вважається фінансовою </a:t>
            </a:r>
            <a:r>
              <a:rPr lang="uk-UA" sz="2100" b="1">
                <a:latin typeface="Times New Roman" panose="02020603050405020304" pitchFamily="18" charset="0"/>
                <a:cs typeface="Times New Roman" panose="02020603050405020304" pitchFamily="18" charset="0"/>
              </a:rPr>
              <a:t>за наявності хоча б однієї з наведених нижче ознак</a:t>
            </a:r>
            <a:r>
              <a:rPr lang="uk-UA" sz="210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орендар набуває права власності на орендований актив після закінчення строку оренди;</a:t>
            </a:r>
          </a:p>
          <a:p>
            <a:pPr marL="342900" indent="-34290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орендар має можливість та намір придбати об’єкт оренди за ціною, нижчою за його справедливу вартість на дату придбання;</a:t>
            </a:r>
          </a:p>
          <a:p>
            <a:pPr marL="342900" indent="-34290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строк оренди становить більшу частину строку корисного використання (експлуатації) об’єкта оренди, навіть якщо право власності не передаватиметься;</a:t>
            </a:r>
          </a:p>
          <a:p>
            <a:pPr marL="342900" indent="-34290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теперішня вартість мінімальних орендних платежів з початку строку оренди дорівнює або перевищує справедливу вартість об’єкта оренди;</a:t>
            </a:r>
          </a:p>
          <a:p>
            <a:pPr marL="342900" indent="-34290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орендований актив має особливий характер, що дає змогу лише орендареві використовувати його без витрат на його модернізацію, модифікацію, дообладнання.</a:t>
            </a:r>
          </a:p>
          <a:p>
            <a:pPr algn="just"/>
            <a:r>
              <a:rPr lang="uk-UA" sz="2100" b="1">
                <a:latin typeface="Times New Roman" panose="02020603050405020304" pitchFamily="18" charset="0"/>
                <a:cs typeface="Times New Roman" panose="02020603050405020304" pitchFamily="18" charset="0"/>
              </a:rPr>
              <a:t>Оренда, яка не є фінансовою, вважається операційною.</a:t>
            </a:r>
          </a:p>
        </p:txBody>
      </p:sp>
    </p:spTree>
    <p:extLst>
      <p:ext uri="{BB962C8B-B14F-4D97-AF65-F5344CB8AC3E}">
        <p14:creationId xmlns:p14="http://schemas.microsoft.com/office/powerpoint/2010/main" val="3924593294"/>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935045" y="3244334"/>
            <a:ext cx="3273910" cy="461665"/>
          </a:xfrm>
          <a:prstGeom prst="rect">
            <a:avLst/>
          </a:prstGeom>
        </p:spPr>
        <p:txBody>
          <a:bodyPr wrap="none">
            <a:spAutoFit/>
          </a:bodyPr>
          <a:lstStyle/>
          <a:p>
            <a:pPr algn="ctr"/>
            <a:r>
              <a:rPr lang="uk-UA" sz="2400" b="1" i="1">
                <a:solidFill>
                  <a:srgbClr val="C00000"/>
                </a:solidFill>
                <a:latin typeface="Times New Roman" panose="02020603050405020304" pitchFamily="18" charset="0"/>
                <a:cs typeface="Times New Roman" panose="02020603050405020304" pitchFamily="18" charset="0"/>
              </a:rPr>
              <a:t>Запровадження е-ТТН</a:t>
            </a:r>
          </a:p>
        </p:txBody>
      </p:sp>
    </p:spTree>
    <p:extLst>
      <p:ext uri="{BB962C8B-B14F-4D97-AF65-F5344CB8AC3E}">
        <p14:creationId xmlns:p14="http://schemas.microsoft.com/office/powerpoint/2010/main" val="78243006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403648" y="1844824"/>
            <a:ext cx="6464187" cy="3046988"/>
          </a:xfrm>
          <a:prstGeom prst="rect">
            <a:avLst/>
          </a:prstGeom>
        </p:spPr>
        <p:txBody>
          <a:bodyPr wrap="square">
            <a:spAutoFit/>
          </a:bodyPr>
          <a:lstStyle/>
          <a:p>
            <a:endParaRPr lang="uk-UA" sz="2400" b="1" i="1">
              <a:latin typeface="Times New Roman" panose="02020603050405020304" pitchFamily="18" charset="0"/>
              <a:cs typeface="Times New Roman" panose="02020603050405020304" pitchFamily="18" charset="0"/>
            </a:endParaRPr>
          </a:p>
          <a:p>
            <a:pPr algn="ctr"/>
            <a:r>
              <a:rPr lang="ru-RU" sz="2400" b="1">
                <a:latin typeface="Times New Roman" panose="02020603050405020304" pitchFamily="18" charset="0"/>
                <a:cs typeface="Times New Roman" panose="02020603050405020304" pitchFamily="18" charset="0"/>
              </a:rPr>
              <a:t>Електронна товарно-транспортна накладна (е-ТТН) стане обовʼязковою з 1 серпня 2023 </a:t>
            </a:r>
            <a:r>
              <a:rPr lang="ru-RU" sz="2400" b="1" smtClean="0">
                <a:latin typeface="Times New Roman" panose="02020603050405020304" pitchFamily="18" charset="0"/>
                <a:cs typeface="Times New Roman" panose="02020603050405020304" pitchFamily="18" charset="0"/>
              </a:rPr>
              <a:t>року?</a:t>
            </a:r>
          </a:p>
          <a:p>
            <a:endParaRPr lang="uk-UA" sz="2400">
              <a:latin typeface="Times New Roman" panose="02020603050405020304" pitchFamily="18" charset="0"/>
              <a:cs typeface="Times New Roman" panose="02020603050405020304" pitchFamily="18" charset="0"/>
            </a:endParaRPr>
          </a:p>
          <a:p>
            <a:pPr algn="ctr"/>
            <a:r>
              <a:rPr lang="uk-UA" sz="2400" b="1" i="1" smtClean="0">
                <a:latin typeface="Times New Roman" panose="02020603050405020304" pitchFamily="18" charset="0"/>
                <a:cs typeface="Times New Roman" panose="02020603050405020304" pitchFamily="18" charset="0"/>
              </a:rPr>
              <a:t> </a:t>
            </a:r>
            <a:r>
              <a:rPr lang="ru-RU" sz="2400" i="1" smtClean="0">
                <a:latin typeface="Times New Roman" panose="02020603050405020304" pitchFamily="18" charset="0"/>
                <a:cs typeface="Times New Roman" panose="02020603050405020304" pitchFamily="18" charset="0"/>
              </a:rPr>
              <a:t>Проєкт </a:t>
            </a:r>
          </a:p>
          <a:p>
            <a:pPr algn="ctr"/>
            <a:r>
              <a:rPr lang="ru-RU" sz="2400" i="1" smtClean="0">
                <a:latin typeface="Times New Roman" panose="02020603050405020304" pitchFamily="18" charset="0"/>
                <a:cs typeface="Times New Roman" panose="02020603050405020304" pitchFamily="18" charset="0"/>
              </a:rPr>
              <a:t>змін до Закону </a:t>
            </a:r>
            <a:r>
              <a:rPr lang="ru-RU" sz="2400" i="1">
                <a:latin typeface="Times New Roman" panose="02020603050405020304" pitchFamily="18" charset="0"/>
                <a:cs typeface="Times New Roman" panose="02020603050405020304" pitchFamily="18" charset="0"/>
              </a:rPr>
              <a:t>України «Про </a:t>
            </a:r>
            <a:r>
              <a:rPr lang="ru-RU" sz="2400" i="1" smtClean="0">
                <a:latin typeface="Times New Roman" panose="02020603050405020304" pitchFamily="18" charset="0"/>
                <a:cs typeface="Times New Roman" panose="02020603050405020304" pitchFamily="18" charset="0"/>
              </a:rPr>
              <a:t>автомобільний транспорт»  № 6534</a:t>
            </a:r>
            <a:endParaRPr lang="uk-UA" sz="24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421439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692696"/>
            <a:ext cx="8712968" cy="5262979"/>
          </a:xfrm>
          <a:prstGeom prst="rect">
            <a:avLst/>
          </a:prstGeom>
        </p:spPr>
        <p:txBody>
          <a:bodyPr wrap="square">
            <a:spAutoFit/>
          </a:bodyPr>
          <a:lstStyle/>
          <a:p>
            <a:pPr algn="just"/>
            <a:r>
              <a:rPr lang="uk-UA" sz="2100" b="1">
                <a:latin typeface="Times New Roman" panose="02020603050405020304" pitchFamily="18" charset="0"/>
                <a:cs typeface="Times New Roman" panose="02020603050405020304" pitchFamily="18" charset="0"/>
              </a:rPr>
              <a:t>Реєстр товарно-транспортних накладних </a:t>
            </a:r>
            <a:r>
              <a:rPr lang="uk-UA" sz="2100">
                <a:latin typeface="Times New Roman" panose="02020603050405020304" pitchFamily="18" charset="0"/>
                <a:cs typeface="Times New Roman" panose="02020603050405020304" pitchFamily="18" charset="0"/>
              </a:rPr>
              <a:t>– </a:t>
            </a:r>
            <a:r>
              <a:rPr lang="uk-UA" sz="2100" b="1">
                <a:latin typeface="Times New Roman" panose="02020603050405020304" pitchFamily="18" charset="0"/>
                <a:cs typeface="Times New Roman" panose="02020603050405020304" pitchFamily="18" charset="0"/>
              </a:rPr>
              <a:t>це спеціалізована електронна база даних, що містить інформацію про реєстрацію товарно-транспортних накладних в електронній формі та використовується з метою здійснення державного контролю за перевезеннями вантажів транспортними засобами територією України</a:t>
            </a:r>
            <a:r>
              <a:rPr lang="uk-UA" sz="2100" i="1">
                <a:latin typeface="Times New Roman" panose="02020603050405020304" pitchFamily="18" charset="0"/>
                <a:cs typeface="Times New Roman" panose="02020603050405020304" pitchFamily="18" charset="0"/>
              </a:rPr>
              <a:t>.</a:t>
            </a:r>
          </a:p>
          <a:p>
            <a:pPr algn="just"/>
            <a:endParaRPr lang="uk-UA" sz="2100" b="1" smtClean="0">
              <a:latin typeface="Times New Roman" panose="02020603050405020304" pitchFamily="18" charset="0"/>
              <a:cs typeface="Times New Roman" panose="02020603050405020304" pitchFamily="18" charset="0"/>
            </a:endParaRPr>
          </a:p>
          <a:p>
            <a:pPr algn="just"/>
            <a:r>
              <a:rPr lang="uk-UA" sz="2100" b="1" smtClean="0">
                <a:latin typeface="Times New Roman" panose="02020603050405020304" pitchFamily="18" charset="0"/>
                <a:cs typeface="Times New Roman" panose="02020603050405020304" pitchFamily="18" charset="0"/>
              </a:rPr>
              <a:t>Товарно-транспортна </a:t>
            </a:r>
            <a:r>
              <a:rPr lang="uk-UA" sz="2100" b="1">
                <a:latin typeface="Times New Roman" panose="02020603050405020304" pitchFamily="18" charset="0"/>
                <a:cs typeface="Times New Roman" panose="02020603050405020304" pitchFamily="18" charset="0"/>
              </a:rPr>
              <a:t>накладна в електронній ф</a:t>
            </a:r>
            <a:r>
              <a:rPr lang="uk-UA" sz="2100">
                <a:latin typeface="Times New Roman" panose="02020603050405020304" pitchFamily="18" charset="0"/>
                <a:cs typeface="Times New Roman" panose="02020603050405020304" pitchFamily="18" charset="0"/>
              </a:rPr>
              <a:t>ормі – </a:t>
            </a:r>
            <a:r>
              <a:rPr lang="uk-UA" sz="2100" i="1">
                <a:latin typeface="Times New Roman" panose="02020603050405020304" pitchFamily="18" charset="0"/>
                <a:cs typeface="Times New Roman" panose="02020603050405020304" pitchFamily="18" charset="0"/>
              </a:rPr>
              <a:t>єдиний  електронний документ, що надає право учасникам вантажних перевезень здійснювати внутрішні вантажні перевезення  (крім випадків, визначених цим Законом), призначений для обліку товарно-матеріальних цінностей на шляху їх переміщення, розрахунків за перевезення вантажу, обліку виконаної роботи, що може використовуватися для списання товарно-матеріальних цінностей, оприбуткування, складського, оперативного та бухгалтерського обліку, і містить обов’язкові реквізити, передбачені цим Законом</a:t>
            </a:r>
            <a:r>
              <a:rPr lang="uk-UA" sz="2100" i="1"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0461957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836712"/>
            <a:ext cx="8640960" cy="3323987"/>
          </a:xfrm>
          <a:prstGeom prst="rect">
            <a:avLst/>
          </a:prstGeom>
        </p:spPr>
        <p:txBody>
          <a:bodyPr wrap="square">
            <a:spAutoFit/>
          </a:bodyPr>
          <a:lstStyle/>
          <a:p>
            <a:pPr algn="just"/>
            <a:r>
              <a:rPr lang="uk-UA" sz="2100" b="1">
                <a:solidFill>
                  <a:srgbClr val="C00000"/>
                </a:solidFill>
                <a:latin typeface="Times New Roman" panose="02020603050405020304" pitchFamily="18" charset="0"/>
                <a:cs typeface="Times New Roman" panose="02020603050405020304" pitchFamily="18" charset="0"/>
                <a:hlinkClick r:id="rId2"/>
              </a:rPr>
              <a:t>Електронна форма ТТН буде обов’язковою до використання чи добровільною разом з паперовою формою</a:t>
            </a:r>
            <a:r>
              <a:rPr lang="uk-UA" sz="2100" b="1" smtClean="0">
                <a:solidFill>
                  <a:srgbClr val="C00000"/>
                </a:solidFill>
                <a:latin typeface="Times New Roman" panose="02020603050405020304" pitchFamily="18" charset="0"/>
                <a:cs typeface="Times New Roman" panose="02020603050405020304" pitchFamily="18" charset="0"/>
                <a:hlinkClick r:id="rId2"/>
              </a:rPr>
              <a:t>?</a:t>
            </a:r>
            <a:endParaRPr lang="uk-UA" sz="2100" b="1" smtClean="0">
              <a:solidFill>
                <a:srgbClr val="C00000"/>
              </a:solidFill>
              <a:latin typeface="Times New Roman" panose="02020603050405020304" pitchFamily="18" charset="0"/>
              <a:cs typeface="Times New Roman" panose="02020603050405020304" pitchFamily="18" charset="0"/>
            </a:endParaRPr>
          </a:p>
          <a:p>
            <a:pPr algn="just"/>
            <a:endParaRPr lang="uk-UA" sz="2100" b="1">
              <a:solidFill>
                <a:srgbClr val="C00000"/>
              </a:solidFill>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На час тестової експлуатації Системи використання е-ТТН є добровільним. Поки що, навіть за умови використання електронних форм ТТН всіма трьома учасниками вантажоперевезення, бізнес все одно повинен мати одну паперову копію з усіма підписами. Саме її вимагають для перевірки інспектори Державної служби з безпеки на транспорті.</a:t>
            </a:r>
          </a:p>
          <a:p>
            <a:pPr algn="just"/>
            <a:r>
              <a:rPr lang="uk-UA" sz="2100">
                <a:latin typeface="Times New Roman" panose="02020603050405020304" pitchFamily="18" charset="0"/>
                <a:cs typeface="Times New Roman" panose="02020603050405020304" pitchFamily="18" charset="0"/>
              </a:rPr>
              <a:t>Після того, як використання е-ТТН стане обов’язковим, її не потрібно буде дублювати в паперовій формі.</a:t>
            </a:r>
          </a:p>
        </p:txBody>
      </p:sp>
    </p:spTree>
    <p:extLst>
      <p:ext uri="{BB962C8B-B14F-4D97-AF65-F5344CB8AC3E}">
        <p14:creationId xmlns:p14="http://schemas.microsoft.com/office/powerpoint/2010/main" val="240412288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23528" y="404664"/>
            <a:ext cx="8568952" cy="3647152"/>
          </a:xfrm>
          <a:prstGeom prst="rect">
            <a:avLst/>
          </a:prstGeom>
        </p:spPr>
        <p:txBody>
          <a:bodyPr wrap="square">
            <a:spAutoFit/>
          </a:bodyPr>
          <a:lstStyle/>
          <a:p>
            <a:pPr algn="just"/>
            <a:r>
              <a:rPr lang="uk-UA" sz="2100" b="1">
                <a:solidFill>
                  <a:srgbClr val="C00000"/>
                </a:solidFill>
                <a:latin typeface="Times New Roman" panose="02020603050405020304" pitchFamily="18" charset="0"/>
                <a:cs typeface="Times New Roman" panose="02020603050405020304" pitchFamily="18" charset="0"/>
                <a:hlinkClick r:id="rId2"/>
              </a:rPr>
              <a:t>Як буде здійснюватись контроль за наявністю ТТН у водіїв на виконання ст. 48 Закону про автомобільний транспорт</a:t>
            </a:r>
            <a:r>
              <a:rPr lang="uk-UA" sz="2100" b="1" smtClean="0">
                <a:solidFill>
                  <a:srgbClr val="C00000"/>
                </a:solidFill>
                <a:latin typeface="Times New Roman" panose="02020603050405020304" pitchFamily="18" charset="0"/>
                <a:cs typeface="Times New Roman" panose="02020603050405020304" pitchFamily="18" charset="0"/>
                <a:hlinkClick r:id="rId2"/>
              </a:rPr>
              <a:t>?</a:t>
            </a:r>
            <a:endParaRPr lang="uk-UA" sz="2100" b="1" smtClean="0">
              <a:solidFill>
                <a:srgbClr val="C00000"/>
              </a:solidFill>
              <a:latin typeface="Times New Roman" panose="02020603050405020304" pitchFamily="18" charset="0"/>
              <a:cs typeface="Times New Roman" panose="02020603050405020304" pitchFamily="18" charset="0"/>
            </a:endParaRPr>
          </a:p>
          <a:p>
            <a:pPr algn="just"/>
            <a:endParaRPr lang="uk-UA" sz="2100" b="1">
              <a:solidFill>
                <a:srgbClr val="C00000"/>
              </a:solidFill>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На даний момент навіть використовуючи е-ТТН перевізник зобов’язаний мати один примірник ТТН в паперовому вигляді, оскільки ДСБТ (Державна служба України з безпеки на транспорті) ще не обладнана технічно для того, щоб здійснювати перевірку електронної товарно-транспортної накладної. </a:t>
            </a:r>
          </a:p>
          <a:p>
            <a:pPr algn="just"/>
            <a:r>
              <a:rPr lang="uk-UA" sz="2100">
                <a:latin typeface="Times New Roman" panose="02020603050405020304" pitchFamily="18" charset="0"/>
                <a:cs typeface="Times New Roman" panose="02020603050405020304" pitchFamily="18" charset="0"/>
              </a:rPr>
              <a:t>Після того, як використання е-ТТН стане обов’язковим, перевірка буде здійснюватися завдяки спеціальному механізму, передбаченому Системою е-ТТН</a:t>
            </a:r>
            <a:r>
              <a:rPr lang="uk-UA" sz="2100" smtClean="0">
                <a:latin typeface="Times New Roman" panose="02020603050405020304" pitchFamily="18" charset="0"/>
                <a:cs typeface="Times New Roman" panose="02020603050405020304" pitchFamily="18" charset="0"/>
              </a:rPr>
              <a:t>.</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686964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23528" y="260649"/>
            <a:ext cx="8568952" cy="3970318"/>
          </a:xfrm>
          <a:prstGeom prst="rect">
            <a:avLst/>
          </a:prstGeom>
        </p:spPr>
        <p:txBody>
          <a:bodyPr wrap="square">
            <a:spAutoFit/>
          </a:bodyPr>
          <a:lstStyle/>
          <a:p>
            <a:pPr algn="just"/>
            <a:r>
              <a:rPr lang="uk-UA" sz="2100" b="1">
                <a:solidFill>
                  <a:srgbClr val="C00000"/>
                </a:solidFill>
                <a:latin typeface="Times New Roman" panose="02020603050405020304" pitchFamily="18" charset="0"/>
                <a:cs typeface="Times New Roman" panose="02020603050405020304" pitchFamily="18" charset="0"/>
                <a:hlinkClick r:id="rId2"/>
              </a:rPr>
              <a:t>Чи потрібні будуть КЕП для всіх учасників вантажних перевезень</a:t>
            </a:r>
            <a:r>
              <a:rPr lang="uk-UA" sz="2100" b="1" smtClean="0">
                <a:solidFill>
                  <a:srgbClr val="C00000"/>
                </a:solidFill>
                <a:latin typeface="Times New Roman" panose="02020603050405020304" pitchFamily="18" charset="0"/>
                <a:cs typeface="Times New Roman" panose="02020603050405020304" pitchFamily="18" charset="0"/>
                <a:hlinkClick r:id="rId2"/>
              </a:rPr>
              <a:t>?</a:t>
            </a:r>
            <a:endParaRPr lang="uk-UA" sz="2100" b="1" smtClean="0">
              <a:solidFill>
                <a:srgbClr val="C00000"/>
              </a:solidFill>
              <a:latin typeface="Times New Roman" panose="02020603050405020304" pitchFamily="18" charset="0"/>
              <a:cs typeface="Times New Roman" panose="02020603050405020304" pitchFamily="18" charset="0"/>
            </a:endParaRPr>
          </a:p>
          <a:p>
            <a:pPr algn="just"/>
            <a:endParaRPr lang="uk-UA" sz="2100" b="1">
              <a:solidFill>
                <a:srgbClr val="C00000"/>
              </a:solidFill>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Кваліфіковані електронні підписи (КЕП) необхідні будуть від усіх учасників процесу перевезення: для вантажовідправника, перевізника та вантажоодержувача, тобто від їх уповноважених представників.</a:t>
            </a:r>
          </a:p>
          <a:p>
            <a:pPr algn="just"/>
            <a:r>
              <a:rPr lang="uk-UA" sz="2100">
                <a:latin typeface="Times New Roman" panose="02020603050405020304" pitchFamily="18" charset="0"/>
                <a:cs typeface="Times New Roman" panose="02020603050405020304" pitchFamily="18" charset="0"/>
              </a:rPr>
              <a:t>Тобто, КЕП повинні бути в осіб-представників учасників е-ТТН, що відповідальні за здійснення господарських операцій на кожному етапі перевезення.</a:t>
            </a:r>
          </a:p>
          <a:p>
            <a:pPr algn="just"/>
            <a:r>
              <a:rPr lang="uk-UA" sz="2100">
                <a:latin typeface="Times New Roman" panose="02020603050405020304" pitchFamily="18" charset="0"/>
                <a:cs typeface="Times New Roman" panose="02020603050405020304" pitchFamily="18" charset="0"/>
              </a:rPr>
              <a:t>Щонайменше має бути один підпис (КЕП) від учасника, але є можливість накласти КЕП двом і більше представникам учасника. Наприклад, від імені вантажовідправника документ можуть підписати комірник, бухгалтер та директор.</a:t>
            </a:r>
          </a:p>
        </p:txBody>
      </p:sp>
    </p:spTree>
    <p:extLst>
      <p:ext uri="{BB962C8B-B14F-4D97-AF65-F5344CB8AC3E}">
        <p14:creationId xmlns:p14="http://schemas.microsoft.com/office/powerpoint/2010/main" val="108036427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260647"/>
            <a:ext cx="8712968" cy="4939814"/>
          </a:xfrm>
          <a:prstGeom prst="rect">
            <a:avLst/>
          </a:prstGeom>
        </p:spPr>
        <p:txBody>
          <a:bodyPr wrap="square">
            <a:spAutoFit/>
          </a:bodyPr>
          <a:lstStyle/>
          <a:p>
            <a:pPr algn="just"/>
            <a:r>
              <a:rPr lang="uk-UA" sz="2100" b="1" u="sng">
                <a:solidFill>
                  <a:srgbClr val="C00000"/>
                </a:solidFill>
                <a:latin typeface="Times New Roman" panose="02020603050405020304" pitchFamily="18" charset="0"/>
                <a:cs typeface="Times New Roman" panose="02020603050405020304" pitchFamily="18" charset="0"/>
                <a:hlinkClick r:id="rId2"/>
              </a:rPr>
              <a:t>Як виглядає схема створення і використання е-ТТН</a:t>
            </a:r>
            <a:r>
              <a:rPr lang="uk-UA" sz="2100" b="1" u="sng" smtClean="0">
                <a:solidFill>
                  <a:srgbClr val="C00000"/>
                </a:solidFill>
                <a:latin typeface="Times New Roman" panose="02020603050405020304" pitchFamily="18" charset="0"/>
                <a:cs typeface="Times New Roman" panose="02020603050405020304" pitchFamily="18" charset="0"/>
                <a:hlinkClick r:id="rId2"/>
              </a:rPr>
              <a:t>?</a:t>
            </a:r>
            <a:endParaRPr lang="uk-UA" sz="2100" b="1" u="sng" smtClean="0">
              <a:solidFill>
                <a:srgbClr val="C00000"/>
              </a:solidFill>
              <a:latin typeface="Times New Roman" panose="02020603050405020304" pitchFamily="18" charset="0"/>
              <a:cs typeface="Times New Roman" panose="02020603050405020304" pitchFamily="18" charset="0"/>
            </a:endParaRPr>
          </a:p>
          <a:p>
            <a:pPr algn="just"/>
            <a:endParaRPr lang="uk-UA" sz="2100" b="1">
              <a:solidFill>
                <a:srgbClr val="C00000"/>
              </a:solidFill>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Після завантаження вантажу вантажовідправник оформлює е-ТТН за допомогою свого гаджета (мобільного телефона, комп’ютера, планшета), прикріплює супровідні документи на вантаж та підписує е-ТТН за допомогою кваліфікованого електронного підпису (КЕП). Одразу після цього е-ТТН автоматично реєструється в реєстрі товарно-транспортних накладних Міністерства розвитку громад, територій та інфраструктури України і стає доступною для всіх учасників процесу перевезення.</a:t>
            </a:r>
          </a:p>
          <a:p>
            <a:pPr algn="just"/>
            <a:r>
              <a:rPr lang="uk-UA" sz="2100">
                <a:latin typeface="Times New Roman" panose="02020603050405020304" pitchFamily="18" charset="0"/>
                <a:cs typeface="Times New Roman" panose="02020603050405020304" pitchFamily="18" charset="0"/>
              </a:rPr>
              <a:t>Перевізник отримує е-ТТН, перевіряє вантаж і підписує е-ТТН за допомогою КЕП. Від цього статус е-ТТН у ЦБД змінюється і вантаж може вирушати до пункту призначення.</a:t>
            </a:r>
          </a:p>
          <a:p>
            <a:pPr algn="just"/>
            <a:r>
              <a:rPr lang="uk-UA" sz="2100">
                <a:latin typeface="Times New Roman" panose="02020603050405020304" pitchFamily="18" charset="0"/>
                <a:cs typeface="Times New Roman" panose="02020603050405020304" pitchFamily="18" charset="0"/>
              </a:rPr>
              <a:t>Вантажоодержувач перевіряє за е-ТТН стан вантажу, приймає вантаж та підписує е-ТТН за допомогою КЕП. Таким чином, статус е-ТТН у ЦБД оновлюється, а життєвий цикл е-ТТН завершується.</a:t>
            </a:r>
          </a:p>
        </p:txBody>
      </p:sp>
    </p:spTree>
    <p:extLst>
      <p:ext uri="{BB962C8B-B14F-4D97-AF65-F5344CB8AC3E}">
        <p14:creationId xmlns:p14="http://schemas.microsoft.com/office/powerpoint/2010/main" val="426962360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188640"/>
            <a:ext cx="8712968" cy="3323987"/>
          </a:xfrm>
          <a:prstGeom prst="rect">
            <a:avLst/>
          </a:prstGeom>
        </p:spPr>
        <p:txBody>
          <a:bodyPr wrap="square">
            <a:spAutoFit/>
          </a:bodyPr>
          <a:lstStyle/>
          <a:p>
            <a:pPr algn="just"/>
            <a:r>
              <a:rPr lang="uk-UA" sz="2100" b="1" smtClean="0">
                <a:solidFill>
                  <a:srgbClr val="C00000"/>
                </a:solidFill>
                <a:latin typeface="Times New Roman" panose="02020603050405020304" pitchFamily="18" charset="0"/>
                <a:cs typeface="Times New Roman" panose="02020603050405020304" pitchFamily="18" charset="0"/>
              </a:rPr>
              <a:t> </a:t>
            </a:r>
            <a:r>
              <a:rPr lang="uk-UA" sz="2100" b="1" smtClean="0">
                <a:solidFill>
                  <a:srgbClr val="C00000"/>
                </a:solidFill>
                <a:latin typeface="Times New Roman" panose="02020603050405020304" pitchFamily="18" charset="0"/>
                <a:cs typeface="Times New Roman" panose="02020603050405020304" pitchFamily="18" charset="0"/>
                <a:hlinkClick r:id="rId2"/>
              </a:rPr>
              <a:t>Що </a:t>
            </a:r>
            <a:r>
              <a:rPr lang="uk-UA" sz="2100" b="1">
                <a:solidFill>
                  <a:srgbClr val="C00000"/>
                </a:solidFill>
                <a:latin typeface="Times New Roman" panose="02020603050405020304" pitchFamily="18" charset="0"/>
                <a:cs typeface="Times New Roman" panose="02020603050405020304" pitchFamily="18" charset="0"/>
                <a:hlinkClick r:id="rId2"/>
              </a:rPr>
              <a:t>робити, коли е-ТТН неможливо підписати через відсутність електрики чи інтернету</a:t>
            </a:r>
            <a:r>
              <a:rPr lang="uk-UA" sz="2100" b="1" smtClean="0">
                <a:solidFill>
                  <a:srgbClr val="C00000"/>
                </a:solidFill>
                <a:latin typeface="Times New Roman" panose="02020603050405020304" pitchFamily="18" charset="0"/>
                <a:cs typeface="Times New Roman" panose="02020603050405020304" pitchFamily="18" charset="0"/>
                <a:hlinkClick r:id="rId2"/>
              </a:rPr>
              <a:t>?</a:t>
            </a:r>
            <a:endParaRPr lang="uk-UA" sz="2100" b="1" smtClean="0">
              <a:solidFill>
                <a:srgbClr val="C00000"/>
              </a:solidFill>
              <a:latin typeface="Times New Roman" panose="02020603050405020304" pitchFamily="18" charset="0"/>
              <a:cs typeface="Times New Roman" panose="02020603050405020304" pitchFamily="18" charset="0"/>
            </a:endParaRPr>
          </a:p>
          <a:p>
            <a:pPr algn="just"/>
            <a:endParaRPr lang="uk-UA" sz="2100" b="1">
              <a:solidFill>
                <a:srgbClr val="C00000"/>
              </a:solidFill>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Для таких випадків планується реалізація опції відкладеного підпису, коли документ можна буде підписати через певний час, коли відновиться зв’язок та інтернет-покриття.</a:t>
            </a:r>
          </a:p>
          <a:p>
            <a:pPr algn="just"/>
            <a:r>
              <a:rPr lang="uk-UA" sz="2100">
                <a:latin typeface="Times New Roman" panose="02020603050405020304" pitchFamily="18" charset="0"/>
                <a:cs typeface="Times New Roman" panose="02020603050405020304" pitchFamily="18" charset="0"/>
              </a:rPr>
              <a:t>Система е-ТТН розміщена на серверах таким чином, що навіть перебій в електропостачанні в кількох з високою ймовірністю ніяк не вплине на роботу самої системи, тобто доступ до системи буде зберігатися фактично за будь-яких умов.</a:t>
            </a:r>
          </a:p>
        </p:txBody>
      </p:sp>
    </p:spTree>
    <p:extLst>
      <p:ext uri="{BB962C8B-B14F-4D97-AF65-F5344CB8AC3E}">
        <p14:creationId xmlns:p14="http://schemas.microsoft.com/office/powerpoint/2010/main" val="403412804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404664"/>
            <a:ext cx="8712968" cy="4616648"/>
          </a:xfrm>
          <a:prstGeom prst="rect">
            <a:avLst/>
          </a:prstGeom>
        </p:spPr>
        <p:txBody>
          <a:bodyPr wrap="square">
            <a:spAutoFit/>
          </a:bodyPr>
          <a:lstStyle/>
          <a:p>
            <a:pPr algn="just"/>
            <a:r>
              <a:rPr lang="uk-UA" sz="2100" b="1">
                <a:latin typeface="Times New Roman" panose="02020603050405020304" pitchFamily="18" charset="0"/>
                <a:cs typeface="Times New Roman" panose="02020603050405020304" pitchFamily="18" charset="0"/>
              </a:rPr>
              <a:t>Внутрішні вантажні перевезення можуть здійснюватися без оформлення е-ТТН у разі</a:t>
            </a:r>
            <a:r>
              <a:rPr lang="uk-UA" sz="2100" b="1" smtClean="0">
                <a:latin typeface="Times New Roman" panose="02020603050405020304" pitchFamily="18" charset="0"/>
                <a:cs typeface="Times New Roman" panose="02020603050405020304" pitchFamily="18" charset="0"/>
              </a:rPr>
              <a:t>:</a:t>
            </a:r>
          </a:p>
          <a:p>
            <a:pPr algn="just"/>
            <a:r>
              <a:rPr lang="uk-UA" sz="2100" b="1" smtClean="0">
                <a:latin typeface="Times New Roman" panose="02020603050405020304" pitchFamily="18" charset="0"/>
                <a:cs typeface="Times New Roman" panose="02020603050405020304" pitchFamily="18" charset="0"/>
              </a:rPr>
              <a:t> </a:t>
            </a:r>
          </a:p>
          <a:p>
            <a:pPr algn="just"/>
            <a:r>
              <a:rPr lang="uk-UA" sz="2100" smtClean="0">
                <a:latin typeface="Times New Roman" panose="02020603050405020304" pitchFamily="18" charset="0"/>
                <a:cs typeface="Times New Roman" panose="02020603050405020304" pitchFamily="18" charset="0"/>
              </a:rPr>
              <a:t>1</a:t>
            </a:r>
            <a:r>
              <a:rPr lang="uk-UA" sz="2100">
                <a:latin typeface="Times New Roman" panose="02020603050405020304" pitchFamily="18" charset="0"/>
                <a:cs typeface="Times New Roman" panose="02020603050405020304" pitchFamily="18" charset="0"/>
              </a:rPr>
              <a:t>) </a:t>
            </a:r>
            <a:r>
              <a:rPr lang="uk-UA" sz="2100" b="1" i="1">
                <a:latin typeface="Times New Roman" panose="02020603050405020304" pitchFamily="18" charset="0"/>
                <a:cs typeface="Times New Roman" panose="02020603050405020304" pitchFamily="18" charset="0"/>
              </a:rPr>
              <a:t>здійснення суб’єктами господарювання технологічних перевезень вантажів в межах одного виробничого об'єкта без виїзду на автомобільні дороги загального користування; </a:t>
            </a:r>
            <a:endParaRPr lang="uk-UA" sz="2100" b="1" i="1" smtClean="0">
              <a:latin typeface="Times New Roman" panose="02020603050405020304" pitchFamily="18" charset="0"/>
              <a:cs typeface="Times New Roman" panose="02020603050405020304" pitchFamily="18" charset="0"/>
            </a:endParaRPr>
          </a:p>
          <a:p>
            <a:pPr algn="just"/>
            <a:r>
              <a:rPr lang="uk-UA" sz="2100" b="1" i="1" smtClean="0">
                <a:latin typeface="Times New Roman" panose="02020603050405020304" pitchFamily="18" charset="0"/>
                <a:cs typeface="Times New Roman" panose="02020603050405020304" pitchFamily="18" charset="0"/>
              </a:rPr>
              <a:t>2</a:t>
            </a:r>
            <a:r>
              <a:rPr lang="uk-UA" sz="2100" b="1" i="1">
                <a:latin typeface="Times New Roman" panose="02020603050405020304" pitchFamily="18" charset="0"/>
                <a:cs typeface="Times New Roman" panose="02020603050405020304" pitchFamily="18" charset="0"/>
              </a:rPr>
              <a:t>) перевезення суб’єктами господарювання вантажів між належними їм виробничими, торговими або складськими приміщеннями, з використанням власних вантажних автомобілів, без залучення автомобільного перевізника</a:t>
            </a:r>
            <a:r>
              <a:rPr lang="uk-UA" sz="2100" b="1" i="1" smtClean="0">
                <a:latin typeface="Times New Roman" panose="02020603050405020304" pitchFamily="18" charset="0"/>
                <a:cs typeface="Times New Roman" panose="02020603050405020304" pitchFamily="18" charset="0"/>
              </a:rPr>
              <a:t>;</a:t>
            </a:r>
          </a:p>
          <a:p>
            <a:pPr algn="just"/>
            <a:r>
              <a:rPr lang="ru-RU" sz="2100" b="1" i="1">
                <a:latin typeface="Times New Roman" panose="02020603050405020304" pitchFamily="18" charset="0"/>
                <a:cs typeface="Times New Roman" panose="02020603050405020304" pitchFamily="18" charset="0"/>
              </a:rPr>
              <a:t>3) перевезення вантажу на адресу споживача, якому вантаж підлягає передачі на умовах доставки за наявності між таким споживачем і продавцем договору та/або розрахункового документу, передбачених Законом України «Про захист прав споживачів»; </a:t>
            </a:r>
            <a:endParaRPr lang="ru-RU" sz="2100" b="1" i="1"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134264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908720"/>
            <a:ext cx="8712968" cy="3000821"/>
          </a:xfrm>
          <a:prstGeom prst="rect">
            <a:avLst/>
          </a:prstGeom>
        </p:spPr>
        <p:txBody>
          <a:bodyPr wrap="square">
            <a:spAutoFit/>
          </a:bodyPr>
          <a:lstStyle/>
          <a:p>
            <a:pPr algn="just"/>
            <a:r>
              <a:rPr lang="ru-RU" sz="2100" b="1" i="1">
                <a:latin typeface="Times New Roman" panose="02020603050405020304" pitchFamily="18" charset="0"/>
                <a:cs typeface="Times New Roman" panose="02020603050405020304" pitchFamily="18" charset="0"/>
              </a:rPr>
              <a:t>4) перевезення вантажів фізичними особами з одночасним дотриманням таких умов: </a:t>
            </a:r>
            <a:endParaRPr lang="ru-RU" sz="2100" b="1" i="1" smtClean="0">
              <a:latin typeface="Times New Roman" panose="02020603050405020304" pitchFamily="18" charset="0"/>
              <a:cs typeface="Times New Roman" panose="02020603050405020304" pitchFamily="18" charset="0"/>
            </a:endParaRPr>
          </a:p>
          <a:p>
            <a:pPr algn="just"/>
            <a:r>
              <a:rPr lang="ru-RU" sz="2100" b="1" i="1" smtClean="0">
                <a:latin typeface="Times New Roman" panose="02020603050405020304" pitchFamily="18" charset="0"/>
                <a:cs typeface="Times New Roman" panose="02020603050405020304" pitchFamily="18" charset="0"/>
              </a:rPr>
              <a:t>• </a:t>
            </a:r>
            <a:r>
              <a:rPr lang="ru-RU" sz="2100" b="1" i="1">
                <a:latin typeface="Times New Roman" panose="02020603050405020304" pitchFamily="18" charset="0"/>
                <a:cs typeface="Times New Roman" panose="02020603050405020304" pitchFamily="18" charset="0"/>
              </a:rPr>
              <a:t>перевезення здійснюється вантажним автомобілем, що належить на праві власності фізичній особі; </a:t>
            </a:r>
            <a:endParaRPr lang="ru-RU" sz="2100" b="1" i="1" smtClean="0">
              <a:latin typeface="Times New Roman" panose="02020603050405020304" pitchFamily="18" charset="0"/>
              <a:cs typeface="Times New Roman" panose="02020603050405020304" pitchFamily="18" charset="0"/>
            </a:endParaRPr>
          </a:p>
          <a:p>
            <a:pPr algn="just"/>
            <a:r>
              <a:rPr lang="ru-RU" sz="2100" b="1" i="1" smtClean="0">
                <a:latin typeface="Times New Roman" panose="02020603050405020304" pitchFamily="18" charset="0"/>
                <a:cs typeface="Times New Roman" panose="02020603050405020304" pitchFamily="18" charset="0"/>
              </a:rPr>
              <a:t>• </a:t>
            </a:r>
            <a:r>
              <a:rPr lang="ru-RU" sz="2100" b="1" i="1">
                <a:latin typeface="Times New Roman" panose="02020603050405020304" pitchFamily="18" charset="0"/>
                <a:cs typeface="Times New Roman" panose="02020603050405020304" pitchFamily="18" charset="0"/>
              </a:rPr>
              <a:t>перевезення вантажу здійснюється фізичними особами з метою його використання для особистих побутових потреб; </a:t>
            </a:r>
            <a:endParaRPr lang="ru-RU" sz="2100" b="1" i="1" smtClean="0">
              <a:latin typeface="Times New Roman" panose="02020603050405020304" pitchFamily="18" charset="0"/>
              <a:cs typeface="Times New Roman" panose="02020603050405020304" pitchFamily="18" charset="0"/>
            </a:endParaRPr>
          </a:p>
          <a:p>
            <a:pPr algn="just"/>
            <a:r>
              <a:rPr lang="ru-RU" sz="2100" b="1" i="1" smtClean="0">
                <a:latin typeface="Times New Roman" panose="02020603050405020304" pitchFamily="18" charset="0"/>
                <a:cs typeface="Times New Roman" panose="02020603050405020304" pitchFamily="18" charset="0"/>
              </a:rPr>
              <a:t>• </a:t>
            </a:r>
            <a:r>
              <a:rPr lang="ru-RU" sz="2100" b="1" i="1">
                <a:latin typeface="Times New Roman" panose="02020603050405020304" pitchFamily="18" charset="0"/>
                <a:cs typeface="Times New Roman" panose="02020603050405020304" pitchFamily="18" charset="0"/>
              </a:rPr>
              <a:t>вантаж становлять речі, які за своїми якісними та кількісними характеристиками призначені для задоволення господарсько-побутових потреб фізичної особи; </a:t>
            </a:r>
            <a:endParaRPr lang="uk-UA" sz="2100" b="1"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6535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404664"/>
            <a:ext cx="8568952" cy="2677656"/>
          </a:xfrm>
          <a:prstGeom prst="rect">
            <a:avLst/>
          </a:prstGeom>
        </p:spPr>
        <p:txBody>
          <a:bodyPr wrap="square">
            <a:spAutoFit/>
          </a:bodyPr>
          <a:lstStyle/>
          <a:p>
            <a:pPr algn="ctr"/>
            <a:r>
              <a:rPr lang="ru-RU" sz="2100" b="1" smtClean="0">
                <a:latin typeface="Times New Roman" panose="02020603050405020304" pitchFamily="18" charset="0"/>
                <a:cs typeface="Times New Roman" panose="02020603050405020304" pitchFamily="18" charset="0"/>
              </a:rPr>
              <a:t>Виключено такі ознаки фінансової оренди:</a:t>
            </a:r>
          </a:p>
          <a:p>
            <a:pPr algn="just"/>
            <a:endParaRPr lang="ru-RU" sz="210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ru-RU" sz="2100" b="1" i="1" smtClean="0">
                <a:solidFill>
                  <a:srgbClr val="FF0000"/>
                </a:solidFill>
                <a:latin typeface="Times New Roman" panose="02020603050405020304" pitchFamily="18" charset="0"/>
                <a:cs typeface="Times New Roman" panose="02020603050405020304" pitchFamily="18" charset="0"/>
              </a:rPr>
              <a:t>орендар </a:t>
            </a:r>
            <a:r>
              <a:rPr lang="ru-RU" sz="2100" b="1" i="1">
                <a:solidFill>
                  <a:srgbClr val="FF0000"/>
                </a:solidFill>
                <a:latin typeface="Times New Roman" panose="02020603050405020304" pitchFamily="18" charset="0"/>
                <a:cs typeface="Times New Roman" panose="02020603050405020304" pitchFamily="18" charset="0"/>
              </a:rPr>
              <a:t>може подовжити оренду активу за плату, значно нижчу за ринкову орендну плату; </a:t>
            </a:r>
            <a:endParaRPr lang="ru-RU" sz="2100" b="1" i="1" smtClean="0">
              <a:solidFill>
                <a:srgbClr val="FF0000"/>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ru-RU" sz="2100" b="1" i="1" smtClean="0">
                <a:solidFill>
                  <a:srgbClr val="FF0000"/>
                </a:solidFill>
                <a:latin typeface="Times New Roman" panose="02020603050405020304" pitchFamily="18" charset="0"/>
                <a:cs typeface="Times New Roman" panose="02020603050405020304" pitchFamily="18" charset="0"/>
              </a:rPr>
              <a:t>оренда </a:t>
            </a:r>
            <a:r>
              <a:rPr lang="ru-RU" sz="2100" b="1" i="1">
                <a:solidFill>
                  <a:srgbClr val="FF0000"/>
                </a:solidFill>
                <a:latin typeface="Times New Roman" panose="02020603050405020304" pitchFamily="18" charset="0"/>
                <a:cs typeface="Times New Roman" panose="02020603050405020304" pitchFamily="18" charset="0"/>
              </a:rPr>
              <a:t>може бути припинена орендарем, який відшкодовує орендодавцю його втрати від припинення оренди; </a:t>
            </a:r>
            <a:endParaRPr lang="ru-RU" sz="2100" b="1" i="1" smtClean="0">
              <a:solidFill>
                <a:srgbClr val="FF0000"/>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ru-RU" sz="2100" b="1" i="1" smtClean="0">
                <a:solidFill>
                  <a:srgbClr val="FF0000"/>
                </a:solidFill>
                <a:latin typeface="Times New Roman" panose="02020603050405020304" pitchFamily="18" charset="0"/>
                <a:cs typeface="Times New Roman" panose="02020603050405020304" pitchFamily="18" charset="0"/>
              </a:rPr>
              <a:t>доходи </a:t>
            </a:r>
            <a:r>
              <a:rPr lang="ru-RU" sz="2100" b="1" i="1">
                <a:solidFill>
                  <a:srgbClr val="FF0000"/>
                </a:solidFill>
                <a:latin typeface="Times New Roman" panose="02020603050405020304" pitchFamily="18" charset="0"/>
                <a:cs typeface="Times New Roman" panose="02020603050405020304" pitchFamily="18" charset="0"/>
              </a:rPr>
              <a:t>або втрати від змін справедливої вартості об'єкта оренди на кінець терміну оренди належать </a:t>
            </a:r>
            <a:r>
              <a:rPr lang="ru-RU" sz="2100" b="1" i="1" smtClean="0">
                <a:solidFill>
                  <a:srgbClr val="FF0000"/>
                </a:solidFill>
                <a:latin typeface="Times New Roman" panose="02020603050405020304" pitchFamily="18" charset="0"/>
                <a:cs typeface="Times New Roman" panose="02020603050405020304" pitchFamily="18" charset="0"/>
              </a:rPr>
              <a:t>орендарю.</a:t>
            </a:r>
            <a:endParaRPr lang="uk-UA" sz="2100" b="1" i="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117907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836712"/>
            <a:ext cx="8712968" cy="2677656"/>
          </a:xfrm>
          <a:prstGeom prst="rect">
            <a:avLst/>
          </a:prstGeom>
        </p:spPr>
        <p:txBody>
          <a:bodyPr wrap="square">
            <a:spAutoFit/>
          </a:bodyPr>
          <a:lstStyle/>
          <a:p>
            <a:pPr algn="just"/>
            <a:r>
              <a:rPr lang="uk-UA" sz="2100">
                <a:latin typeface="Times New Roman" panose="02020603050405020304" pitchFamily="18" charset="0"/>
                <a:cs typeface="Times New Roman" panose="02020603050405020304" pitchFamily="18" charset="0"/>
              </a:rPr>
              <a:t>Перевезення </a:t>
            </a:r>
            <a:r>
              <a:rPr lang="uk-UA" sz="2100" b="1">
                <a:latin typeface="Times New Roman" panose="02020603050405020304" pitchFamily="18" charset="0"/>
                <a:cs typeface="Times New Roman" panose="02020603050405020304" pitchFamily="18" charset="0"/>
              </a:rPr>
              <a:t>суб’єктами господарювання</a:t>
            </a:r>
            <a:r>
              <a:rPr lang="uk-UA" sz="2100">
                <a:latin typeface="Times New Roman" panose="02020603050405020304" pitchFamily="18" charset="0"/>
                <a:cs typeface="Times New Roman" panose="02020603050405020304" pitchFamily="18" charset="0"/>
              </a:rPr>
              <a:t> вантажів між належними їм виробничими, торговими або складськими приміщеннями </a:t>
            </a:r>
            <a:r>
              <a:rPr lang="uk-UA" sz="2100" b="1">
                <a:latin typeface="Times New Roman" panose="02020603050405020304" pitchFamily="18" charset="0"/>
                <a:cs typeface="Times New Roman" panose="02020603050405020304" pitchFamily="18" charset="0"/>
              </a:rPr>
              <a:t>за умови виїзду на дороги загального користування</a:t>
            </a:r>
            <a:r>
              <a:rPr lang="uk-UA" sz="2100">
                <a:latin typeface="Times New Roman" panose="02020603050405020304" pitchFamily="18" charset="0"/>
                <a:cs typeface="Times New Roman" panose="02020603050405020304" pitchFamily="18" charset="0"/>
              </a:rPr>
              <a:t>, </a:t>
            </a:r>
            <a:r>
              <a:rPr lang="uk-UA" sz="2100" b="1">
                <a:latin typeface="Times New Roman" panose="02020603050405020304" pitchFamily="18" charset="0"/>
                <a:cs typeface="Times New Roman" panose="02020603050405020304" pitchFamily="18" charset="0"/>
              </a:rPr>
              <a:t>з використанням власних вантажних автомобілів, без залучення автомобільного перевізника </a:t>
            </a:r>
            <a:r>
              <a:rPr lang="uk-UA" sz="2100">
                <a:latin typeface="Times New Roman" panose="02020603050405020304" pitchFamily="18" charset="0"/>
                <a:cs typeface="Times New Roman" panose="02020603050405020304" pitchFamily="18" charset="0"/>
              </a:rPr>
              <a:t>здійснюється на підставі зареєстрованого у Реєстрі е-ТТН </a:t>
            </a:r>
            <a:r>
              <a:rPr lang="uk-UA" sz="2100" b="1">
                <a:latin typeface="Times New Roman" panose="02020603050405020304" pitchFamily="18" charset="0"/>
                <a:cs typeface="Times New Roman" panose="02020603050405020304" pitchFamily="18" charset="0"/>
              </a:rPr>
              <a:t>електронного акту переміщення вантажів, що повинен містити дані про суб’єкта </a:t>
            </a:r>
            <a:r>
              <a:rPr lang="uk-UA" sz="2100" b="1" smtClean="0">
                <a:latin typeface="Times New Roman" panose="02020603050405020304" pitchFamily="18" charset="0"/>
                <a:cs typeface="Times New Roman" panose="02020603050405020304" pitchFamily="18" charset="0"/>
              </a:rPr>
              <a:t>господарювання</a:t>
            </a:r>
            <a:r>
              <a:rPr lang="uk-UA" sz="2100" smtClean="0">
                <a:latin typeface="Times New Roman" panose="02020603050405020304" pitchFamily="18" charset="0"/>
                <a:cs typeface="Times New Roman" panose="02020603050405020304" pitchFamily="18" charset="0"/>
              </a:rPr>
              <a:t>, інформацію   про </a:t>
            </a:r>
            <a:r>
              <a:rPr lang="uk-UA" sz="2100">
                <a:latin typeface="Times New Roman" panose="02020603050405020304" pitchFamily="18" charset="0"/>
                <a:cs typeface="Times New Roman" panose="02020603050405020304" pitchFamily="18" charset="0"/>
              </a:rPr>
              <a:t>вантаж та місце відправлення та </a:t>
            </a:r>
            <a:r>
              <a:rPr lang="uk-UA" sz="2100" smtClean="0">
                <a:latin typeface="Times New Roman" panose="02020603050405020304" pitchFamily="18" charset="0"/>
                <a:cs typeface="Times New Roman" panose="02020603050405020304" pitchFamily="18" charset="0"/>
              </a:rPr>
              <a:t>призначення.</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072551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908721"/>
            <a:ext cx="8640960" cy="3000821"/>
          </a:xfrm>
          <a:prstGeom prst="rect">
            <a:avLst/>
          </a:prstGeom>
        </p:spPr>
        <p:txBody>
          <a:bodyPr wrap="square">
            <a:spAutoFit/>
          </a:bodyPr>
          <a:lstStyle/>
          <a:p>
            <a:pPr algn="just"/>
            <a:r>
              <a:rPr lang="ru-RU" sz="2100" b="1">
                <a:latin typeface="Times New Roman" panose="02020603050405020304" pitchFamily="18" charset="0"/>
                <a:cs typeface="Times New Roman" panose="02020603050405020304" pitchFamily="18" charset="0"/>
              </a:rPr>
              <a:t>Вантажовідправник зобов’язаний: </a:t>
            </a:r>
            <a:endParaRPr lang="ru-RU" sz="2100" b="1" smtClean="0">
              <a:latin typeface="Times New Roman" panose="02020603050405020304" pitchFamily="18" charset="0"/>
              <a:cs typeface="Times New Roman" panose="02020603050405020304" pitchFamily="18" charset="0"/>
            </a:endParaRPr>
          </a:p>
          <a:p>
            <a:pPr algn="just"/>
            <a:endParaRPr lang="ru-RU" sz="2100">
              <a:latin typeface="Times New Roman" panose="02020603050405020304" pitchFamily="18" charset="0"/>
              <a:cs typeface="Times New Roman" panose="02020603050405020304" pitchFamily="18" charset="0"/>
            </a:endParaRPr>
          </a:p>
          <a:p>
            <a:pPr algn="just"/>
            <a:r>
              <a:rPr lang="ru-RU" sz="2100" smtClean="0">
                <a:latin typeface="Times New Roman" panose="02020603050405020304" pitchFamily="18" charset="0"/>
                <a:cs typeface="Times New Roman" panose="02020603050405020304" pitchFamily="18" charset="0"/>
              </a:rPr>
              <a:t>…</a:t>
            </a:r>
          </a:p>
          <a:p>
            <a:pPr algn="just"/>
            <a:r>
              <a:rPr lang="ru-RU" sz="2100" smtClean="0">
                <a:latin typeface="Times New Roman" panose="02020603050405020304" pitchFamily="18" charset="0"/>
                <a:cs typeface="Times New Roman" panose="02020603050405020304" pitchFamily="18" charset="0"/>
              </a:rPr>
              <a:t>відшкодовувати </a:t>
            </a:r>
            <a:r>
              <a:rPr lang="ru-RU" sz="2100">
                <a:latin typeface="Times New Roman" panose="02020603050405020304" pitchFamily="18" charset="0"/>
                <a:cs typeface="Times New Roman" panose="02020603050405020304" pitchFamily="18" charset="0"/>
              </a:rPr>
              <a:t>витрати та збитки, заподіяні внаслідок порушення ним законодавства з питань перевезення вантажів, в тому числі відшкодувати автомобільному перевізнику збитки у розмірі адміністративних, адміністративно-господарських штрафів та встановлених договорами перевезення санкцій, сплачених ним внаслідок внесення вантажовідправником недостовірних відомостей до е-ТТН.</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77808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260648"/>
            <a:ext cx="8712968" cy="3970318"/>
          </a:xfrm>
          <a:prstGeom prst="rect">
            <a:avLst/>
          </a:prstGeom>
        </p:spPr>
        <p:txBody>
          <a:bodyPr wrap="square">
            <a:spAutoFit/>
          </a:bodyPr>
          <a:lstStyle/>
          <a:p>
            <a:pPr algn="ctr"/>
            <a:r>
              <a:rPr lang="uk-UA" sz="2100" b="1" smtClean="0">
                <a:latin typeface="Times New Roman" panose="02020603050405020304" pitchFamily="18" charset="0"/>
                <a:cs typeface="Times New Roman" panose="02020603050405020304" pitchFamily="18" charset="0"/>
              </a:rPr>
              <a:t>Відповідальність за відсутність ТТН у водія</a:t>
            </a:r>
          </a:p>
          <a:p>
            <a:pPr algn="ctr"/>
            <a:r>
              <a:rPr lang="uk-UA" sz="2100" b="1" smtClean="0">
                <a:latin typeface="Times New Roman" panose="02020603050405020304" pitchFamily="18" charset="0"/>
                <a:cs typeface="Times New Roman" panose="02020603050405020304" pitchFamily="18" charset="0"/>
              </a:rPr>
              <a:t>ЗУ "Про автомобільний транспорт"</a:t>
            </a:r>
          </a:p>
          <a:p>
            <a:pPr algn="just"/>
            <a:endParaRPr lang="uk-UA" sz="2100" b="1">
              <a:latin typeface="Times New Roman" panose="02020603050405020304" pitchFamily="18" charset="0"/>
              <a:cs typeface="Times New Roman" panose="02020603050405020304" pitchFamily="18" charset="0"/>
            </a:endParaRPr>
          </a:p>
          <a:p>
            <a:pPr algn="just"/>
            <a:r>
              <a:rPr lang="uk-UA" sz="2100" b="1" smtClean="0">
                <a:latin typeface="Times New Roman" panose="02020603050405020304" pitchFamily="18" charset="0"/>
                <a:cs typeface="Times New Roman" panose="02020603050405020304" pitchFamily="18" charset="0"/>
              </a:rPr>
              <a:t>Стаття </a:t>
            </a:r>
            <a:r>
              <a:rPr lang="uk-UA" sz="2100" b="1">
                <a:latin typeface="Times New Roman" panose="02020603050405020304" pitchFamily="18" charset="0"/>
                <a:cs typeface="Times New Roman" panose="02020603050405020304" pitchFamily="18" charset="0"/>
              </a:rPr>
              <a:t>60. </a:t>
            </a:r>
            <a:r>
              <a:rPr lang="uk-UA" sz="2100">
                <a:latin typeface="Times New Roman" panose="02020603050405020304" pitchFamily="18" charset="0"/>
                <a:cs typeface="Times New Roman" panose="02020603050405020304" pitchFamily="18" charset="0"/>
              </a:rPr>
              <a:t>Відповідальність за порушення законодавства про автомобільний транспорт</a:t>
            </a:r>
          </a:p>
          <a:p>
            <a:pPr algn="just"/>
            <a:r>
              <a:rPr lang="uk-UA" sz="2100">
                <a:latin typeface="Times New Roman" panose="02020603050405020304" pitchFamily="18" charset="0"/>
                <a:cs typeface="Times New Roman" panose="02020603050405020304" pitchFamily="18" charset="0"/>
              </a:rPr>
              <a:t>За порушення законодавства про автомобільний транспорт до автомобільних перевізників застосовуються адміністративно-господарські штрафи за:</a:t>
            </a:r>
          </a:p>
          <a:p>
            <a:pPr algn="just"/>
            <a:r>
              <a:rPr lang="uk-UA" sz="2100" i="1" smtClean="0">
                <a:latin typeface="Times New Roman" panose="02020603050405020304" pitchFamily="18" charset="0"/>
                <a:cs typeface="Times New Roman" panose="02020603050405020304" pitchFamily="18" charset="0"/>
              </a:rPr>
              <a:t>…</a:t>
            </a:r>
            <a:endParaRPr lang="uk-UA" sz="2100">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перевезення пасажирів та вантажів за відсутності на момент проведення перевірки документів, визначених статтями 39 і 48 цього Закону, - штраф у розмірі однієї тисячі неоподатковуваних мінімумів доходів </a:t>
            </a:r>
            <a:r>
              <a:rPr lang="uk-UA" sz="2100" smtClean="0">
                <a:latin typeface="Times New Roman" panose="02020603050405020304" pitchFamily="18" charset="0"/>
                <a:cs typeface="Times New Roman" panose="02020603050405020304" pitchFamily="18" charset="0"/>
              </a:rPr>
              <a:t>громадян</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35967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475656" y="1844824"/>
            <a:ext cx="6408712" cy="1938992"/>
          </a:xfrm>
          <a:prstGeom prst="rect">
            <a:avLst/>
          </a:prstGeom>
        </p:spPr>
        <p:txBody>
          <a:bodyPr wrap="square">
            <a:spAutoFit/>
          </a:bodyPr>
          <a:lstStyle/>
          <a:p>
            <a:pPr algn="ctr"/>
            <a:r>
              <a:rPr lang="ru-RU" sz="2400" b="1" i="1" smtClean="0">
                <a:solidFill>
                  <a:srgbClr val="C00000"/>
                </a:solidFill>
                <a:latin typeface="Times New Roman" panose="02020603050405020304" pitchFamily="18" charset="0"/>
                <a:cs typeface="Times New Roman" panose="02020603050405020304" pitchFamily="18" charset="0"/>
              </a:rPr>
              <a:t>Закон України </a:t>
            </a:r>
            <a:r>
              <a:rPr lang="ru-RU" sz="2400" b="1" i="1">
                <a:solidFill>
                  <a:srgbClr val="C00000"/>
                </a:solidFill>
                <a:latin typeface="Times New Roman" panose="02020603050405020304" pitchFamily="18" charset="0"/>
                <a:cs typeface="Times New Roman" panose="02020603050405020304" pitchFamily="18" charset="0"/>
              </a:rPr>
              <a:t>№ 2970 від </a:t>
            </a:r>
            <a:r>
              <a:rPr lang="ru-RU" sz="2400" b="1" i="1" smtClean="0">
                <a:solidFill>
                  <a:srgbClr val="C00000"/>
                </a:solidFill>
                <a:latin typeface="Times New Roman" panose="02020603050405020304" pitchFamily="18" charset="0"/>
                <a:cs typeface="Times New Roman" panose="02020603050405020304" pitchFamily="18" charset="0"/>
              </a:rPr>
              <a:t>20.03.2023</a:t>
            </a:r>
          </a:p>
          <a:p>
            <a:pPr algn="ctr"/>
            <a:r>
              <a:rPr lang="ru-RU" sz="2400" b="1" i="1" smtClean="0">
                <a:solidFill>
                  <a:srgbClr val="C00000"/>
                </a:solidFill>
                <a:latin typeface="Times New Roman" panose="02020603050405020304" pitchFamily="18" charset="0"/>
                <a:cs typeface="Times New Roman" panose="02020603050405020304" pitchFamily="18" charset="0"/>
              </a:rPr>
              <a:t>Про </a:t>
            </a:r>
            <a:r>
              <a:rPr lang="ru-RU" sz="2400" b="1" i="1">
                <a:solidFill>
                  <a:srgbClr val="C00000"/>
                </a:solidFill>
                <a:latin typeface="Times New Roman" panose="02020603050405020304" pitchFamily="18" charset="0"/>
                <a:cs typeface="Times New Roman" panose="02020603050405020304" pitchFamily="18" charset="0"/>
              </a:rPr>
              <a:t>внесення змін до Податкового кодексу України щодо імплементації міжнародного стандарту автоматичного обміну інформацією про фінансові </a:t>
            </a:r>
            <a:r>
              <a:rPr lang="ru-RU" sz="2400" b="1" i="1" smtClean="0">
                <a:solidFill>
                  <a:srgbClr val="C00000"/>
                </a:solidFill>
                <a:latin typeface="Times New Roman" panose="02020603050405020304" pitchFamily="18" charset="0"/>
                <a:cs typeface="Times New Roman" panose="02020603050405020304" pitchFamily="18" charset="0"/>
              </a:rPr>
              <a:t>рахунки</a:t>
            </a:r>
          </a:p>
        </p:txBody>
      </p:sp>
    </p:spTree>
    <p:extLst>
      <p:ext uri="{BB962C8B-B14F-4D97-AF65-F5344CB8AC3E}">
        <p14:creationId xmlns:p14="http://schemas.microsoft.com/office/powerpoint/2010/main" val="186072456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548680"/>
            <a:ext cx="8640960" cy="3647152"/>
          </a:xfrm>
          <a:prstGeom prst="rect">
            <a:avLst/>
          </a:prstGeom>
        </p:spPr>
        <p:txBody>
          <a:bodyPr wrap="square">
            <a:spAutoFit/>
          </a:bodyPr>
          <a:lstStyle/>
          <a:p>
            <a:pPr algn="just"/>
            <a:r>
              <a:rPr lang="uk-UA" sz="2100" smtClean="0">
                <a:latin typeface="Times New Roman" panose="02020603050405020304" pitchFamily="18" charset="0"/>
                <a:cs typeface="Times New Roman" panose="02020603050405020304" pitchFamily="18" charset="0"/>
              </a:rPr>
              <a:t>14.1.101. </a:t>
            </a:r>
            <a:r>
              <a:rPr lang="uk-UA" sz="2100">
                <a:latin typeface="Times New Roman" panose="02020603050405020304" pitchFamily="18" charset="0"/>
                <a:cs typeface="Times New Roman" panose="02020603050405020304" pitchFamily="18" charset="0"/>
              </a:rPr>
              <a:t>Багатостороння угода </a:t>
            </a:r>
            <a:r>
              <a:rPr lang="en-US" sz="2100">
                <a:latin typeface="Times New Roman" panose="02020603050405020304" pitchFamily="18" charset="0"/>
                <a:cs typeface="Times New Roman" panose="02020603050405020304" pitchFamily="18" charset="0"/>
              </a:rPr>
              <a:t>CRS – </a:t>
            </a:r>
            <a:r>
              <a:rPr lang="uk-UA" sz="2100">
                <a:latin typeface="Times New Roman" panose="02020603050405020304" pitchFamily="18" charset="0"/>
                <a:cs typeface="Times New Roman" panose="02020603050405020304" pitchFamily="18" charset="0"/>
              </a:rPr>
              <a:t>багатостороння угода компетентних органів про автоматичний обмін інформацією про фінансові рахунки (</a:t>
            </a:r>
            <a:r>
              <a:rPr lang="en-US" sz="2100">
                <a:latin typeface="Times New Roman" panose="02020603050405020304" pitchFamily="18" charset="0"/>
                <a:cs typeface="Times New Roman" panose="02020603050405020304" pitchFamily="18" charset="0"/>
              </a:rPr>
              <a:t>Multilateral Competent Authority Agreement on Automatic Exchange of Financial Account Information (MCAA CRS), </a:t>
            </a:r>
            <a:r>
              <a:rPr lang="uk-UA" sz="2100">
                <a:latin typeface="Times New Roman" panose="02020603050405020304" pitchFamily="18" charset="0"/>
                <a:cs typeface="Times New Roman" panose="02020603050405020304" pitchFamily="18" charset="0"/>
              </a:rPr>
              <a:t>укладена відповідно до статті 6 Конвенції про взаємну адміністративну допомогу в податкових </a:t>
            </a:r>
            <a:r>
              <a:rPr lang="uk-UA" sz="2100" smtClean="0">
                <a:latin typeface="Times New Roman" panose="02020603050405020304" pitchFamily="18" charset="0"/>
                <a:cs typeface="Times New Roman" panose="02020603050405020304" pitchFamily="18" charset="0"/>
              </a:rPr>
              <a:t>справах.</a:t>
            </a:r>
          </a:p>
          <a:p>
            <a:pPr algn="just"/>
            <a:endParaRPr lang="uk-UA" sz="2100">
              <a:latin typeface="Times New Roman" panose="02020603050405020304" pitchFamily="18" charset="0"/>
              <a:cs typeface="Times New Roman" panose="02020603050405020304" pitchFamily="18" charset="0"/>
            </a:endParaRPr>
          </a:p>
          <a:p>
            <a:pPr algn="just"/>
            <a:r>
              <a:rPr lang="ru-RU" sz="2100">
                <a:latin typeface="Times New Roman" panose="02020603050405020304" pitchFamily="18" charset="0"/>
                <a:cs typeface="Times New Roman" panose="02020603050405020304" pitchFamily="18" charset="0"/>
              </a:rPr>
              <a:t>Угода FATCA – Угода між Урядом України та Урядом Сполучених Штатів Америки для поліпшення виконання податкових правил і застосування положень Закону США «Про податкові вимоги до іноземних рахунків" (FATCA)»</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000358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260648"/>
            <a:ext cx="8640960" cy="5586145"/>
          </a:xfrm>
          <a:prstGeom prst="rect">
            <a:avLst/>
          </a:prstGeom>
        </p:spPr>
        <p:txBody>
          <a:bodyPr wrap="square">
            <a:spAutoFit/>
          </a:bodyPr>
          <a:lstStyle/>
          <a:p>
            <a:pPr algn="just"/>
            <a:r>
              <a:rPr lang="ru-RU" sz="2100" smtClean="0">
                <a:latin typeface="Times New Roman" panose="02020603050405020304" pitchFamily="18" charset="0"/>
                <a:cs typeface="Times New Roman" panose="02020603050405020304" pitchFamily="18" charset="0"/>
              </a:rPr>
              <a:t>…пункт </a:t>
            </a:r>
            <a:r>
              <a:rPr lang="ru-RU" sz="2100">
                <a:latin typeface="Times New Roman" panose="02020603050405020304" pitchFamily="18" charset="0"/>
                <a:cs typeface="Times New Roman" panose="02020603050405020304" pitchFamily="18" charset="0"/>
              </a:rPr>
              <a:t>44.3 викласти в такій редакції: </a:t>
            </a:r>
            <a:endParaRPr lang="ru-RU" sz="2100" smtClean="0">
              <a:latin typeface="Times New Roman" panose="02020603050405020304" pitchFamily="18" charset="0"/>
              <a:cs typeface="Times New Roman" panose="02020603050405020304" pitchFamily="18" charset="0"/>
            </a:endParaRPr>
          </a:p>
          <a:p>
            <a:pPr algn="just"/>
            <a:endParaRPr lang="ru-RU" sz="2100">
              <a:latin typeface="Times New Roman" panose="02020603050405020304" pitchFamily="18" charset="0"/>
              <a:cs typeface="Times New Roman" panose="02020603050405020304" pitchFamily="18" charset="0"/>
            </a:endParaRPr>
          </a:p>
          <a:p>
            <a:pPr algn="just"/>
            <a:r>
              <a:rPr lang="ru-RU" sz="2100" smtClean="0">
                <a:latin typeface="Times New Roman" panose="02020603050405020304" pitchFamily="18" charset="0"/>
                <a:cs typeface="Times New Roman" panose="02020603050405020304" pitchFamily="18" charset="0"/>
              </a:rPr>
              <a:t>"</a:t>
            </a:r>
            <a:r>
              <a:rPr lang="ru-RU" sz="2100">
                <a:latin typeface="Times New Roman" panose="02020603050405020304" pitchFamily="18" charset="0"/>
                <a:cs typeface="Times New Roman" panose="02020603050405020304" pitchFamily="18" charset="0"/>
              </a:rPr>
              <a:t>44.3. Платники податків зобов’язані забезпечити зберігання документів та інформації, визначених пунктом 44.1 цієї статті, а також документів, пов’язаних із виконанням вимог законодавства, контроль за дотриманням якого покладено на контролюючі органи, протягом визначених законодавством строків, але не менше: </a:t>
            </a:r>
            <a:endParaRPr lang="ru-RU" sz="2100" smtClean="0">
              <a:latin typeface="Times New Roman" panose="02020603050405020304" pitchFamily="18" charset="0"/>
              <a:cs typeface="Times New Roman" panose="02020603050405020304" pitchFamily="18" charset="0"/>
            </a:endParaRPr>
          </a:p>
          <a:p>
            <a:pPr algn="just"/>
            <a:endParaRPr lang="ru-RU" sz="2100">
              <a:latin typeface="Times New Roman" panose="02020603050405020304" pitchFamily="18" charset="0"/>
              <a:cs typeface="Times New Roman" panose="02020603050405020304" pitchFamily="18" charset="0"/>
            </a:endParaRPr>
          </a:p>
          <a:p>
            <a:pPr algn="just"/>
            <a:r>
              <a:rPr lang="ru-RU" sz="2100" b="1" smtClean="0">
                <a:latin typeface="Times New Roman" panose="02020603050405020304" pitchFamily="18" charset="0"/>
                <a:cs typeface="Times New Roman" panose="02020603050405020304" pitchFamily="18" charset="0"/>
              </a:rPr>
              <a:t>2555 </a:t>
            </a:r>
            <a:r>
              <a:rPr lang="ru-RU" sz="2100" b="1">
                <a:latin typeface="Times New Roman" panose="02020603050405020304" pitchFamily="18" charset="0"/>
                <a:cs typeface="Times New Roman" panose="02020603050405020304" pitchFamily="18" charset="0"/>
              </a:rPr>
              <a:t>днів </a:t>
            </a:r>
            <a:r>
              <a:rPr lang="ru-RU" sz="2100">
                <a:latin typeface="Times New Roman" panose="02020603050405020304" pitchFamily="18" charset="0"/>
                <a:cs typeface="Times New Roman" panose="02020603050405020304" pitchFamily="18" charset="0"/>
              </a:rPr>
              <a:t>– для документів та інформації, необхідних для здійснення податкового контролю відповідно до статей 39 і 392 цього Кодексу; </a:t>
            </a:r>
            <a:endParaRPr lang="ru-RU" sz="2100" smtClean="0">
              <a:latin typeface="Times New Roman" panose="02020603050405020304" pitchFamily="18" charset="0"/>
              <a:cs typeface="Times New Roman" panose="02020603050405020304" pitchFamily="18" charset="0"/>
            </a:endParaRPr>
          </a:p>
          <a:p>
            <a:pPr algn="just"/>
            <a:endParaRPr lang="ru-RU" sz="2100">
              <a:latin typeface="Times New Roman" panose="02020603050405020304" pitchFamily="18" charset="0"/>
              <a:cs typeface="Times New Roman" panose="02020603050405020304" pitchFamily="18" charset="0"/>
            </a:endParaRPr>
          </a:p>
          <a:p>
            <a:pPr algn="just"/>
            <a:r>
              <a:rPr lang="ru-RU" sz="2100" b="1" smtClean="0">
                <a:latin typeface="Times New Roman" panose="02020603050405020304" pitchFamily="18" charset="0"/>
                <a:cs typeface="Times New Roman" panose="02020603050405020304" pitchFamily="18" charset="0"/>
              </a:rPr>
              <a:t>1825 </a:t>
            </a:r>
            <a:r>
              <a:rPr lang="ru-RU" sz="2100" b="1">
                <a:latin typeface="Times New Roman" panose="02020603050405020304" pitchFamily="18" charset="0"/>
                <a:cs typeface="Times New Roman" panose="02020603050405020304" pitchFamily="18" charset="0"/>
              </a:rPr>
              <a:t>днів </a:t>
            </a:r>
            <a:r>
              <a:rPr lang="ru-RU" sz="2100">
                <a:latin typeface="Times New Roman" panose="02020603050405020304" pitchFamily="18" charset="0"/>
                <a:cs typeface="Times New Roman" panose="02020603050405020304" pitchFamily="18" charset="0"/>
              </a:rPr>
              <a:t>– для первинних документів, регістрів бухгалтерського обліку, фінансової звітності, інших документів, пов’язаних з обчисленням і сплатою податків і зборів, ведення яких передбачено законодавством, що складаються особами, визначеними пунктом 133.1 статті 133, підпунктом 133.2.2 пункту 133.2 та пунктом 133.4 статті 133 цього Кодексу, </a:t>
            </a:r>
            <a:r>
              <a:rPr lang="ru-RU" sz="2100" b="1">
                <a:latin typeface="Times New Roman" panose="02020603050405020304" pitchFamily="18" charset="0"/>
                <a:cs typeface="Times New Roman" panose="02020603050405020304" pitchFamily="18" charset="0"/>
              </a:rPr>
              <a:t>а також юридичними особами, які обрали спрощену систему оподаткування</a:t>
            </a:r>
            <a:r>
              <a:rPr lang="ru-RU" sz="2100">
                <a:latin typeface="Times New Roman" panose="02020603050405020304" pitchFamily="18" charset="0"/>
                <a:cs typeface="Times New Roman" panose="02020603050405020304" pitchFamily="18" charset="0"/>
              </a:rPr>
              <a:t>,</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943717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188641"/>
            <a:ext cx="8784976" cy="3323987"/>
          </a:xfrm>
          <a:prstGeom prst="rect">
            <a:avLst/>
          </a:prstGeom>
        </p:spPr>
        <p:txBody>
          <a:bodyPr wrap="square">
            <a:spAutoFit/>
          </a:bodyPr>
          <a:lstStyle/>
          <a:p>
            <a:pPr algn="just"/>
            <a:r>
              <a:rPr lang="uk-UA" sz="2100" i="1">
                <a:latin typeface="Times New Roman" panose="02020603050405020304" pitchFamily="18" charset="0"/>
                <a:cs typeface="Times New Roman" panose="02020603050405020304" pitchFamily="18" charset="0"/>
              </a:rPr>
              <a:t>133.1. Платниками податку </a:t>
            </a:r>
            <a:r>
              <a:rPr lang="uk-UA" sz="2100" i="1" smtClean="0">
                <a:latin typeface="Times New Roman" panose="02020603050405020304" pitchFamily="18" charset="0"/>
                <a:cs typeface="Times New Roman" panose="02020603050405020304" pitchFamily="18" charset="0"/>
              </a:rPr>
              <a:t>на прибуток є: …</a:t>
            </a:r>
          </a:p>
          <a:p>
            <a:pPr algn="just"/>
            <a:endParaRPr lang="uk-UA" sz="2100" i="1">
              <a:latin typeface="Times New Roman" panose="02020603050405020304" pitchFamily="18" charset="0"/>
              <a:cs typeface="Times New Roman" panose="02020603050405020304" pitchFamily="18" charset="0"/>
            </a:endParaRPr>
          </a:p>
          <a:p>
            <a:pPr algn="just"/>
            <a:r>
              <a:rPr lang="uk-UA" sz="2100" i="1">
                <a:latin typeface="Times New Roman" panose="02020603050405020304" pitchFamily="18" charset="0"/>
                <a:cs typeface="Times New Roman" panose="02020603050405020304" pitchFamily="18" charset="0"/>
              </a:rPr>
              <a:t>133.2.2. </a:t>
            </a:r>
            <a:r>
              <a:rPr lang="uk-UA" sz="2100" i="1" smtClean="0">
                <a:latin typeface="Times New Roman" panose="02020603050405020304" pitchFamily="18" charset="0"/>
                <a:cs typeface="Times New Roman" panose="02020603050405020304" pitchFamily="18" charset="0"/>
              </a:rPr>
              <a:t>Нерезиденти</a:t>
            </a:r>
            <a:r>
              <a:rPr lang="uk-UA" sz="2100" i="1">
                <a:latin typeface="Times New Roman" panose="02020603050405020304" pitchFamily="18" charset="0"/>
                <a:cs typeface="Times New Roman" panose="02020603050405020304" pitchFamily="18" charset="0"/>
              </a:rPr>
              <a:t>, які здійснюють господарську діяльність на території України через постійне представництво та/або отримують доходи із джерелом походження з України, та інші нерезиденти, на яких покладено обов'язок сплачувати податок у порядку, встановленому цим розділом</a:t>
            </a:r>
            <a:r>
              <a:rPr lang="uk-UA" sz="2100" i="1" smtClean="0">
                <a:latin typeface="Times New Roman" panose="02020603050405020304" pitchFamily="18" charset="0"/>
                <a:cs typeface="Times New Roman" panose="02020603050405020304" pitchFamily="18" charset="0"/>
              </a:rPr>
              <a:t>.</a:t>
            </a:r>
          </a:p>
          <a:p>
            <a:pPr algn="just"/>
            <a:endParaRPr lang="uk-UA" sz="2100" i="1">
              <a:latin typeface="Times New Roman" panose="02020603050405020304" pitchFamily="18" charset="0"/>
              <a:cs typeface="Times New Roman" panose="02020603050405020304" pitchFamily="18" charset="0"/>
            </a:endParaRPr>
          </a:p>
          <a:p>
            <a:pPr algn="just"/>
            <a:r>
              <a:rPr lang="uk-UA" sz="2100" i="1">
                <a:latin typeface="Times New Roman" panose="02020603050405020304" pitchFamily="18" charset="0"/>
                <a:cs typeface="Times New Roman" panose="02020603050405020304" pitchFamily="18" charset="0"/>
              </a:rPr>
              <a:t>133.4. Не є платниками податку неприбуткові підприємства, установи та організації у порядку та на умовах, встановлених цим пунктом</a:t>
            </a:r>
            <a:r>
              <a:rPr lang="uk-UA" sz="2100" i="1" smtClean="0">
                <a:latin typeface="Times New Roman" panose="02020603050405020304" pitchFamily="18" charset="0"/>
                <a:cs typeface="Times New Roman" panose="02020603050405020304" pitchFamily="18" charset="0"/>
              </a:rPr>
              <a:t>.</a:t>
            </a:r>
            <a:endParaRPr lang="uk-UA" sz="21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360445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116632"/>
            <a:ext cx="8784976" cy="6078587"/>
          </a:xfrm>
          <a:prstGeom prst="rect">
            <a:avLst/>
          </a:prstGeom>
        </p:spPr>
        <p:txBody>
          <a:bodyPr wrap="square">
            <a:spAutoFit/>
          </a:bodyPr>
          <a:lstStyle/>
          <a:p>
            <a:pPr algn="just"/>
            <a:r>
              <a:rPr lang="ru-RU" sz="2100" b="1" smtClean="0">
                <a:latin typeface="Times New Roman" panose="02020603050405020304" pitchFamily="18" charset="0"/>
                <a:cs typeface="Times New Roman" panose="02020603050405020304" pitchFamily="18" charset="0"/>
              </a:rPr>
              <a:t>1095</a:t>
            </a:r>
            <a:r>
              <a:rPr lang="ru-RU" sz="2100" smtClean="0">
                <a:latin typeface="Times New Roman" panose="02020603050405020304" pitchFamily="18" charset="0"/>
                <a:cs typeface="Times New Roman" panose="02020603050405020304" pitchFamily="18" charset="0"/>
              </a:rPr>
              <a:t> </a:t>
            </a:r>
            <a:r>
              <a:rPr lang="ru-RU" sz="2100">
                <a:latin typeface="Times New Roman" panose="02020603050405020304" pitchFamily="18" charset="0"/>
                <a:cs typeface="Times New Roman" panose="02020603050405020304" pitchFamily="18" charset="0"/>
              </a:rPr>
              <a:t>днів – для інших документів, на які не поширюються вимоги підпунктів 44.3.1 та 44.3.2 цього пункту; </a:t>
            </a:r>
            <a:endParaRPr lang="ru-RU" sz="2100" smtClean="0">
              <a:latin typeface="Times New Roman" panose="02020603050405020304" pitchFamily="18" charset="0"/>
              <a:cs typeface="Times New Roman" panose="02020603050405020304" pitchFamily="18" charset="0"/>
            </a:endParaRPr>
          </a:p>
          <a:p>
            <a:pPr algn="just"/>
            <a:endParaRPr lang="ru-RU" sz="2100">
              <a:latin typeface="Times New Roman" panose="02020603050405020304" pitchFamily="18" charset="0"/>
              <a:cs typeface="Times New Roman" panose="02020603050405020304" pitchFamily="18" charset="0"/>
            </a:endParaRPr>
          </a:p>
          <a:p>
            <a:pPr algn="just"/>
            <a:r>
              <a:rPr lang="ru-RU" sz="2100" b="1" smtClean="0">
                <a:latin typeface="Times New Roman" panose="02020603050405020304" pitchFamily="18" charset="0"/>
                <a:cs typeface="Times New Roman" panose="02020603050405020304" pitchFamily="18" charset="0"/>
              </a:rPr>
              <a:t>1095 </a:t>
            </a:r>
            <a:r>
              <a:rPr lang="ru-RU" sz="2100" b="1">
                <a:latin typeface="Times New Roman" panose="02020603050405020304" pitchFamily="18" charset="0"/>
                <a:cs typeface="Times New Roman" panose="02020603050405020304" pitchFamily="18" charset="0"/>
              </a:rPr>
              <a:t>днів </a:t>
            </a:r>
            <a:r>
              <a:rPr lang="ru-RU" sz="2100">
                <a:latin typeface="Times New Roman" panose="02020603050405020304" pitchFamily="18" charset="0"/>
                <a:cs typeface="Times New Roman" panose="02020603050405020304" pitchFamily="18" charset="0"/>
              </a:rPr>
              <a:t>– для документів, пов’язаних з виконанням вимог іншого законодавства, контроль за дотриманням якого покладено на контролюючі органи, включаючи дозвільні документи. </a:t>
            </a:r>
            <a:endParaRPr lang="ru-RU" sz="2100" smtClean="0">
              <a:latin typeface="Times New Roman" panose="02020603050405020304" pitchFamily="18" charset="0"/>
              <a:cs typeface="Times New Roman" panose="02020603050405020304" pitchFamily="18" charset="0"/>
            </a:endParaRPr>
          </a:p>
          <a:p>
            <a:pPr algn="just"/>
            <a:endParaRPr lang="ru-RU" sz="2100" smtClean="0">
              <a:latin typeface="Times New Roman" panose="02020603050405020304" pitchFamily="18" charset="0"/>
              <a:cs typeface="Times New Roman" panose="02020603050405020304" pitchFamily="18" charset="0"/>
            </a:endParaRPr>
          </a:p>
          <a:p>
            <a:pPr algn="ctr"/>
            <a:r>
              <a:rPr lang="ru-RU" sz="2100" b="1">
                <a:latin typeface="Times New Roman" panose="02020603050405020304" pitchFamily="18" charset="0"/>
                <a:cs typeface="Times New Roman" panose="02020603050405020304" pitchFamily="18" charset="0"/>
              </a:rPr>
              <a:t> </a:t>
            </a:r>
            <a:r>
              <a:rPr lang="ru-RU" sz="2100" b="1" smtClean="0">
                <a:latin typeface="Times New Roman" panose="02020603050405020304" pitchFamily="18" charset="0"/>
                <a:cs typeface="Times New Roman" panose="02020603050405020304" pitchFamily="18" charset="0"/>
              </a:rPr>
              <a:t>Перехідні правила</a:t>
            </a:r>
          </a:p>
          <a:p>
            <a:pPr algn="ctr"/>
            <a:r>
              <a:rPr lang="ru-RU" sz="2100" b="1" smtClean="0">
                <a:latin typeface="Times New Roman" panose="02020603050405020304" pitchFamily="18" charset="0"/>
                <a:cs typeface="Times New Roman" panose="02020603050405020304" pitchFamily="18" charset="0"/>
              </a:rPr>
              <a:t> </a:t>
            </a:r>
            <a:endParaRPr lang="ru-RU" sz="2100" b="1">
              <a:latin typeface="Times New Roman" panose="02020603050405020304" pitchFamily="18" charset="0"/>
              <a:cs typeface="Times New Roman" panose="02020603050405020304" pitchFamily="18" charset="0"/>
            </a:endParaRPr>
          </a:p>
          <a:p>
            <a:pPr algn="just"/>
            <a:r>
              <a:rPr lang="ru-RU" sz="2000" smtClean="0">
                <a:latin typeface="Times New Roman" panose="02020603050405020304" pitchFamily="18" charset="0"/>
                <a:cs typeface="Times New Roman" panose="02020603050405020304" pitchFamily="18" charset="0"/>
              </a:rPr>
              <a:t>Установити</a:t>
            </a:r>
            <a:r>
              <a:rPr lang="ru-RU" sz="2000">
                <a:latin typeface="Times New Roman" panose="02020603050405020304" pitchFamily="18" charset="0"/>
                <a:cs typeface="Times New Roman" panose="02020603050405020304" pitchFamily="18" charset="0"/>
              </a:rPr>
              <a:t>, що нові вимоги щодо 1825-денного мінімального строку зберігання документів, передбачені пунктом 44.3 статті 44 Податкового кодексу України, застосовуються </a:t>
            </a:r>
            <a:r>
              <a:rPr lang="ru-RU" sz="2000" b="1">
                <a:latin typeface="Times New Roman" panose="02020603050405020304" pitchFamily="18" charset="0"/>
                <a:cs typeface="Times New Roman" panose="02020603050405020304" pitchFamily="18" charset="0"/>
              </a:rPr>
              <a:t>до документів, які розроблено</a:t>
            </a:r>
            <a:r>
              <a:rPr lang="ru-RU" sz="2000">
                <a:latin typeface="Times New Roman" panose="02020603050405020304" pitchFamily="18" charset="0"/>
                <a:cs typeface="Times New Roman" panose="02020603050405020304" pitchFamily="18" charset="0"/>
              </a:rPr>
              <a:t>: </a:t>
            </a:r>
            <a:endParaRPr lang="ru-RU" sz="200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ru-RU" sz="2000" smtClean="0">
                <a:latin typeface="Times New Roman" panose="02020603050405020304" pitchFamily="18" charset="0"/>
                <a:cs typeface="Times New Roman" panose="02020603050405020304" pitchFamily="18" charset="0"/>
              </a:rPr>
              <a:t>до </a:t>
            </a:r>
            <a:r>
              <a:rPr lang="ru-RU" sz="2000">
                <a:latin typeface="Times New Roman" panose="02020603050405020304" pitchFamily="18" charset="0"/>
                <a:cs typeface="Times New Roman" panose="02020603050405020304" pitchFamily="18" charset="0"/>
              </a:rPr>
              <a:t>дня набрання чинності цим Законом, строк зберігання яких не закінчився на день набрання чинності цим Законом; </a:t>
            </a:r>
            <a:endParaRPr lang="ru-RU" sz="200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ru-RU" sz="2000" smtClean="0">
                <a:latin typeface="Times New Roman" panose="02020603050405020304" pitchFamily="18" charset="0"/>
                <a:cs typeface="Times New Roman" panose="02020603050405020304" pitchFamily="18" charset="0"/>
              </a:rPr>
              <a:t>починаючи </a:t>
            </a:r>
            <a:r>
              <a:rPr lang="ru-RU" sz="2000">
                <a:latin typeface="Times New Roman" panose="02020603050405020304" pitchFamily="18" charset="0"/>
                <a:cs typeface="Times New Roman" panose="02020603050405020304" pitchFamily="18" charset="0"/>
              </a:rPr>
              <a:t>з дня набрання чинності цим Законом; </a:t>
            </a:r>
            <a:endParaRPr lang="ru-RU" sz="200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ru-RU" sz="2000" smtClean="0">
                <a:latin typeface="Times New Roman" panose="02020603050405020304" pitchFamily="18" charset="0"/>
                <a:cs typeface="Times New Roman" panose="02020603050405020304" pitchFamily="18" charset="0"/>
              </a:rPr>
              <a:t>особою</a:t>
            </a:r>
            <a:r>
              <a:rPr lang="ru-RU" sz="2000">
                <a:latin typeface="Times New Roman" panose="02020603050405020304" pitchFamily="18" charset="0"/>
                <a:cs typeface="Times New Roman" panose="02020603050405020304" pitchFamily="18" charset="0"/>
              </a:rPr>
              <a:t>, стосовно якої на день набрання чинності цим Законом розпочато, але не завершено процедуру припинення (ліквідації</a:t>
            </a:r>
            <a:r>
              <a:rPr lang="ru-RU" sz="2000" smtClean="0">
                <a:latin typeface="Times New Roman" panose="02020603050405020304" pitchFamily="18" charset="0"/>
                <a:cs typeface="Times New Roman" panose="02020603050405020304" pitchFamily="18" charset="0"/>
              </a:rPr>
              <a:t>);</a:t>
            </a:r>
            <a:r>
              <a:rPr lang="ru-RU" sz="2000">
                <a:latin typeface="Times New Roman" panose="02020603050405020304" pitchFamily="18" charset="0"/>
                <a:cs typeface="Times New Roman" panose="02020603050405020304" pitchFamily="18" charset="0"/>
              </a:rPr>
              <a:t> </a:t>
            </a:r>
            <a:endParaRPr lang="ru-RU" sz="200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ru-RU" sz="2000" smtClean="0">
                <a:latin typeface="Times New Roman" panose="02020603050405020304" pitchFamily="18" charset="0"/>
                <a:cs typeface="Times New Roman" panose="02020603050405020304" pitchFamily="18" charset="0"/>
              </a:rPr>
              <a:t>особою</a:t>
            </a:r>
            <a:r>
              <a:rPr lang="ru-RU" sz="2000">
                <a:latin typeface="Times New Roman" panose="02020603050405020304" pitchFamily="18" charset="0"/>
                <a:cs typeface="Times New Roman" panose="02020603050405020304" pitchFamily="18" charset="0"/>
              </a:rPr>
              <a:t>, стосовно якої прийнято рішення про ліквідацію після набрання чинності цим Законом. </a:t>
            </a:r>
            <a:endParaRPr lang="ru-RU" sz="200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156924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332656"/>
            <a:ext cx="8640960" cy="1708160"/>
          </a:xfrm>
          <a:prstGeom prst="rect">
            <a:avLst/>
          </a:prstGeom>
        </p:spPr>
        <p:txBody>
          <a:bodyPr wrap="square">
            <a:spAutoFit/>
          </a:bodyPr>
          <a:lstStyle/>
          <a:p>
            <a:pPr algn="just"/>
            <a:r>
              <a:rPr lang="uk-UA" sz="2100" i="1">
                <a:latin typeface="Times New Roman" panose="02020603050405020304" pitchFamily="18" charset="0"/>
                <a:cs typeface="Times New Roman" panose="02020603050405020304" pitchFamily="18" charset="0"/>
              </a:rPr>
              <a:t>Перелік  типових документів, що створюються під час діяльності державних органів та органів місцевого самоврядування, інших установ, підприємств та організацій, із зазначенням строків зберігання документів, затверджений наказом Міністерства юстиції України від 12.04.2012  № </a:t>
            </a:r>
            <a:r>
              <a:rPr lang="uk-UA" sz="2100" i="1" smtClean="0">
                <a:latin typeface="Times New Roman" panose="02020603050405020304" pitchFamily="18" charset="0"/>
                <a:cs typeface="Times New Roman" panose="02020603050405020304" pitchFamily="18" charset="0"/>
              </a:rPr>
              <a:t>578/5.</a:t>
            </a:r>
            <a:endParaRPr lang="uk-UA" sz="21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397765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Поставити», чи задати запитання?"/>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3" name="AutoShape 4" descr="Поставити», чи задати запитання?"/>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4" name="AutoShape 6" descr="Поставити», чи задати запитання?"/>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8" descr="Поставити», чи задати запитання?"/>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2058" name="Picture 10" descr="Дитячий табір 2021: актуальні питання та відповіді | Savvy N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052736"/>
            <a:ext cx="5954213" cy="4706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9154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260648"/>
            <a:ext cx="8712967" cy="6232475"/>
          </a:xfrm>
          <a:prstGeom prst="rect">
            <a:avLst/>
          </a:prstGeom>
        </p:spPr>
        <p:txBody>
          <a:bodyPr wrap="square">
            <a:spAutoFit/>
          </a:bodyPr>
          <a:lstStyle/>
          <a:p>
            <a:pPr algn="ctr" fontAlgn="base"/>
            <a:r>
              <a:rPr lang="uk-UA" sz="2100" b="1">
                <a:latin typeface="Times New Roman" panose="02020603050405020304" pitchFamily="18" charset="0"/>
                <a:cs typeface="Times New Roman" panose="02020603050405020304" pitchFamily="18" charset="0"/>
              </a:rPr>
              <a:t>Операційна </a:t>
            </a:r>
            <a:r>
              <a:rPr lang="uk-UA" sz="2100" b="1" smtClean="0">
                <a:latin typeface="Times New Roman" panose="02020603050405020304" pitchFamily="18" charset="0"/>
                <a:cs typeface="Times New Roman" panose="02020603050405020304" pitchFamily="18" charset="0"/>
              </a:rPr>
              <a:t>оренда</a:t>
            </a:r>
          </a:p>
          <a:p>
            <a:pPr fontAlgn="base"/>
            <a:endParaRPr lang="uk-UA" sz="2100" b="1">
              <a:latin typeface="Times New Roman" panose="02020603050405020304" pitchFamily="18" charset="0"/>
              <a:cs typeface="Times New Roman" panose="02020603050405020304" pitchFamily="18" charset="0"/>
            </a:endParaRPr>
          </a:p>
          <a:p>
            <a:pPr fontAlgn="base"/>
            <a:r>
              <a:rPr lang="uk-UA" sz="2100" b="1" smtClean="0">
                <a:latin typeface="Times New Roman" panose="02020603050405020304" pitchFamily="18" charset="0"/>
                <a:cs typeface="Times New Roman" panose="02020603050405020304" pitchFamily="18" charset="0"/>
              </a:rPr>
              <a:t>У орендаря без змін</a:t>
            </a:r>
          </a:p>
          <a:p>
            <a:pPr fontAlgn="base"/>
            <a:endParaRPr lang="uk-UA" sz="2100" b="1">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4. Об’єкт операційної оренди відображається орендарем на позабалансовому рахунку бухгалтерського обліку за вартістю, </a:t>
            </a:r>
            <a:r>
              <a:rPr lang="uk-UA" sz="2100" u="sng" smtClean="0">
                <a:latin typeface="Times New Roman" panose="02020603050405020304" pitchFamily="18" charset="0"/>
                <a:cs typeface="Times New Roman" panose="02020603050405020304" pitchFamily="18" charset="0"/>
              </a:rPr>
              <a:t>вказаною </a:t>
            </a:r>
            <a:r>
              <a:rPr lang="uk-UA" sz="2100" u="sng">
                <a:latin typeface="Times New Roman" panose="02020603050405020304" pitchFamily="18" charset="0"/>
                <a:cs typeface="Times New Roman" panose="02020603050405020304" pitchFamily="18" charset="0"/>
              </a:rPr>
              <a:t>в договорі оренди</a:t>
            </a:r>
            <a:r>
              <a:rPr lang="uk-UA" sz="2100">
                <a:latin typeface="Times New Roman" panose="02020603050405020304" pitchFamily="18" charset="0"/>
                <a:cs typeface="Times New Roman" panose="02020603050405020304" pitchFamily="18" charset="0"/>
              </a:rPr>
              <a:t>.</a:t>
            </a:r>
          </a:p>
          <a:p>
            <a:pPr algn="just"/>
            <a:r>
              <a:rPr lang="uk-UA" sz="2100">
                <a:latin typeface="Times New Roman" panose="02020603050405020304" pitchFamily="18" charset="0"/>
                <a:cs typeface="Times New Roman" panose="02020603050405020304" pitchFamily="18" charset="0"/>
              </a:rPr>
              <a:t>Затрати орендаря на поліпшення об’єкта операційної оренди (модернізація, модифікація, добудова, дообладнання, </a:t>
            </a:r>
            <a:r>
              <a:rPr lang="uk-UA" sz="2100" smtClean="0">
                <a:latin typeface="Times New Roman" panose="02020603050405020304" pitchFamily="18" charset="0"/>
                <a:cs typeface="Times New Roman" panose="02020603050405020304" pitchFamily="18" charset="0"/>
              </a:rPr>
              <a:t>реконструкція), </a:t>
            </a:r>
            <a:r>
              <a:rPr lang="uk-UA" sz="2100">
                <a:latin typeface="Times New Roman" panose="02020603050405020304" pitchFamily="18" charset="0"/>
                <a:cs typeface="Times New Roman" panose="02020603050405020304" pitchFamily="18" charset="0"/>
              </a:rPr>
              <a:t>що призводять до збільшення майбутніх економічних вигод, які первісно очікувалися від його використання, відображаються орендарем як капітальні інвестиції у створення (будівництво) інших необоротних матеріальних активів.</a:t>
            </a:r>
          </a:p>
          <a:p>
            <a:pPr algn="just"/>
            <a:r>
              <a:rPr lang="uk-UA" sz="2100">
                <a:latin typeface="Times New Roman" panose="02020603050405020304" pitchFamily="18" charset="0"/>
                <a:cs typeface="Times New Roman" panose="02020603050405020304" pitchFamily="18" charset="0"/>
              </a:rPr>
              <a:t>5. Належна плата за користування об’єктом операційної оренди визнається витратами </a:t>
            </a:r>
            <a:r>
              <a:rPr lang="uk-UA" sz="2100" smtClean="0">
                <a:latin typeface="Times New Roman" panose="02020603050405020304" pitchFamily="18" charset="0"/>
                <a:cs typeface="Times New Roman" panose="02020603050405020304" pitchFamily="18" charset="0"/>
              </a:rPr>
              <a:t>… на </a:t>
            </a:r>
            <a:r>
              <a:rPr lang="uk-UA" sz="2100">
                <a:latin typeface="Times New Roman" panose="02020603050405020304" pitchFamily="18" charset="0"/>
                <a:cs typeface="Times New Roman" panose="02020603050405020304" pitchFamily="18" charset="0"/>
              </a:rPr>
              <a:t>прямолінійній основі протягом строку оренди або з урахуванням способу одержання економічних вигод, пов’язаних із використанням об’єкта операційної оренди. На суму заохочення орендаря щодо продовження або укладення нового договору оренди зменшуються протягом строку оренди його витрати з орендної плати</a:t>
            </a:r>
            <a:r>
              <a:rPr lang="uk-UA" sz="2100" smtClean="0">
                <a:latin typeface="Times New Roman" panose="02020603050405020304" pitchFamily="18" charset="0"/>
                <a:cs typeface="Times New Roman" panose="02020603050405020304" pitchFamily="18" charset="0"/>
              </a:rPr>
              <a:t>.</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06834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908721"/>
            <a:ext cx="8784976" cy="3785652"/>
          </a:xfrm>
          <a:prstGeom prst="rect">
            <a:avLst/>
          </a:prstGeom>
        </p:spPr>
        <p:txBody>
          <a:bodyPr wrap="square">
            <a:spAutoFit/>
          </a:bodyPr>
          <a:lstStyle/>
          <a:p>
            <a:r>
              <a:rPr lang="uk-UA" sz="2000" b="1" smtClean="0">
                <a:solidFill>
                  <a:srgbClr val="C00000"/>
                </a:solidFill>
                <a:latin typeface="Times New Roman" panose="02020603050405020304" pitchFamily="18" charset="0"/>
                <a:cs typeface="Times New Roman" panose="02020603050405020304" pitchFamily="18" charset="0"/>
              </a:rPr>
              <a:t>ПДВ відшкодування</a:t>
            </a:r>
          </a:p>
          <a:p>
            <a:endParaRPr lang="uk-UA" sz="2000" b="1">
              <a:solidFill>
                <a:srgbClr val="C00000"/>
              </a:solidFill>
              <a:latin typeface="Times New Roman" panose="02020603050405020304" pitchFamily="18" charset="0"/>
              <a:cs typeface="Times New Roman" panose="02020603050405020304" pitchFamily="18" charset="0"/>
            </a:endParaRPr>
          </a:p>
          <a:p>
            <a:pPr algn="just"/>
            <a:r>
              <a:rPr lang="ru-RU" sz="2000" smtClean="0">
                <a:latin typeface="Times New Roman" panose="02020603050405020304" pitchFamily="18" charset="0"/>
                <a:cs typeface="Times New Roman" panose="02020603050405020304" pitchFamily="18" charset="0"/>
              </a:rPr>
              <a:t>Згідно </a:t>
            </a:r>
            <a:r>
              <a:rPr lang="ru-RU" sz="2000">
                <a:latin typeface="Times New Roman" panose="02020603050405020304" pitchFamily="18" charset="0"/>
                <a:cs typeface="Times New Roman" panose="02020603050405020304" pitchFamily="18" charset="0"/>
              </a:rPr>
              <a:t>з п. 200.4 ПКУ в разі від'ємного значення різниці між сумою податкового зобов'язання звітного (податкового) періоду та сумою податкового кредиту такого звітного (податкового) періоду ця сума:</a:t>
            </a:r>
          </a:p>
          <a:p>
            <a:pPr algn="just"/>
            <a:r>
              <a:rPr lang="ru-RU" sz="2000">
                <a:latin typeface="Times New Roman" panose="02020603050405020304" pitchFamily="18" charset="0"/>
                <a:cs typeface="Times New Roman" panose="02020603050405020304" pitchFamily="18" charset="0"/>
              </a:rPr>
              <a:t>а) підлягає врахуванню у зменшення суми податкового боргу з ПДВ, який виник за попередні звітні (податкові) періоди </a:t>
            </a:r>
            <a:r>
              <a:rPr lang="ru-RU" sz="2000" smtClean="0">
                <a:latin typeface="Times New Roman" panose="02020603050405020304" pitchFamily="18" charset="0"/>
                <a:cs typeface="Times New Roman" panose="02020603050405020304" pitchFamily="18" charset="0"/>
              </a:rPr>
              <a:t>  </a:t>
            </a:r>
            <a:endParaRPr lang="ru-RU" sz="2000">
              <a:latin typeface="Times New Roman" panose="02020603050405020304" pitchFamily="18" charset="0"/>
              <a:cs typeface="Times New Roman" panose="02020603050405020304" pitchFamily="18" charset="0"/>
            </a:endParaRPr>
          </a:p>
          <a:p>
            <a:pPr algn="just"/>
            <a:r>
              <a:rPr lang="ru-RU" sz="2000" smtClean="0">
                <a:latin typeface="Times New Roman" panose="02020603050405020304" pitchFamily="18" charset="0"/>
                <a:cs typeface="Times New Roman" panose="02020603050405020304" pitchFamily="18" charset="0"/>
              </a:rPr>
              <a:t>б) підлягає </a:t>
            </a:r>
            <a:r>
              <a:rPr lang="ru-RU" sz="2000">
                <a:latin typeface="Times New Roman" panose="02020603050405020304" pitchFamily="18" charset="0"/>
                <a:cs typeface="Times New Roman" panose="02020603050405020304" pitchFamily="18" charset="0"/>
              </a:rPr>
              <a:t>БВ за заявою платника в сумі податку, фактично сплаченого одержувачем товарів/послуг у попередніх і звітному податкових періодах постачальникам таких товарів/послуг або до Державного бюджету України, у частині, що не перевищує суму, розраховану відповідно до п. 200</a:t>
            </a:r>
            <a:r>
              <a:rPr lang="ru-RU" sz="2000" baseline="30000">
                <a:latin typeface="Times New Roman" panose="02020603050405020304" pitchFamily="18" charset="0"/>
                <a:cs typeface="Times New Roman" panose="02020603050405020304" pitchFamily="18" charset="0"/>
              </a:rPr>
              <a:t>1</a:t>
            </a:r>
            <a:r>
              <a:rPr lang="ru-RU" sz="2000">
                <a:latin typeface="Times New Roman" panose="02020603050405020304" pitchFamily="18" charset="0"/>
                <a:cs typeface="Times New Roman" panose="02020603050405020304" pitchFamily="18" charset="0"/>
              </a:rPr>
              <a:t>.3 ПКУ на момент одержання контролюючим органом податкової </a:t>
            </a:r>
            <a:r>
              <a:rPr lang="ru-RU" sz="2000" smtClean="0">
                <a:latin typeface="Times New Roman" panose="02020603050405020304" pitchFamily="18" charset="0"/>
                <a:cs typeface="Times New Roman" panose="02020603050405020304" pitchFamily="18" charset="0"/>
              </a:rPr>
              <a:t>декларації</a:t>
            </a:r>
            <a:r>
              <a:rPr lang="ru-RU" sz="2000">
                <a:latin typeface="Times New Roman" panose="02020603050405020304" pitchFamily="18" charset="0"/>
                <a:cs typeface="Times New Roman" panose="02020603050405020304" pitchFamily="18" charset="0"/>
              </a:rPr>
              <a:t>.</a:t>
            </a:r>
            <a:endParaRPr lang="uk-UA" sz="2000" b="1">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019772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260648"/>
            <a:ext cx="8712968" cy="5016758"/>
          </a:xfrm>
          <a:prstGeom prst="rect">
            <a:avLst/>
          </a:prstGeom>
        </p:spPr>
        <p:txBody>
          <a:bodyPr wrap="square">
            <a:spAutoFit/>
          </a:bodyPr>
          <a:lstStyle/>
          <a:p>
            <a:pPr algn="just"/>
            <a:r>
              <a:rPr lang="ru-RU" sz="2000">
                <a:latin typeface="Times New Roman" panose="02020603050405020304" pitchFamily="18" charset="0"/>
                <a:cs typeface="Times New Roman" panose="02020603050405020304" pitchFamily="18" charset="0"/>
              </a:rPr>
              <a:t>Водночас не підлягає бюджетному відшкодуванню сума від'ємного значення, до розрахунку якої включено суми податку, сплачені отримувачем товарів/послуг у попередніх та звітному податкових періодах постачальникам товарів/послуг, які використані або будуть використані в операціях із першого постачання житла (об'єктів житлової нерухомості), неподільного житлового об'єкта незавершеного будівництва / майбутнього об'єкта житлової нерухомості. Суми такого від'ємного значення зараховують до складу податкового кредиту наступного звітного (податкового) періоду до її повного погашення податковими </a:t>
            </a:r>
            <a:r>
              <a:rPr lang="ru-RU" sz="2000" smtClean="0">
                <a:latin typeface="Times New Roman" panose="02020603050405020304" pitchFamily="18" charset="0"/>
                <a:cs typeface="Times New Roman" panose="02020603050405020304" pitchFamily="18" charset="0"/>
              </a:rPr>
              <a:t>зобов'язаннями.</a:t>
            </a:r>
          </a:p>
          <a:p>
            <a:pPr algn="just"/>
            <a:endParaRPr lang="ru-RU" sz="2000">
              <a:latin typeface="Times New Roman" panose="02020603050405020304" pitchFamily="18" charset="0"/>
              <a:cs typeface="Times New Roman" panose="02020603050405020304" pitchFamily="18" charset="0"/>
            </a:endParaRPr>
          </a:p>
          <a:p>
            <a:pPr algn="just"/>
            <a:r>
              <a:rPr lang="ru-RU" sz="2000">
                <a:latin typeface="Times New Roman" panose="02020603050405020304" pitchFamily="18" charset="0"/>
                <a:cs typeface="Times New Roman" panose="02020603050405020304" pitchFamily="18" charset="0"/>
              </a:rPr>
              <a:t>Суми податку на додану вартість, включені до складу податкового кредиту при здійсненні операцій з придбання товарів, які у подальшому були знищені (втрачені) внаслідок дії обставин непереборної сили у період дії воєнного стану, не включаються до обрахунку суми бюджетного відшкодування та зараховуються до складу податкового кредиту наступного звітного (податкового) періоду до її повного </a:t>
            </a:r>
            <a:r>
              <a:rPr lang="ru-RU" sz="2000" smtClean="0">
                <a:latin typeface="Times New Roman" panose="02020603050405020304" pitchFamily="18" charset="0"/>
                <a:cs typeface="Times New Roman" panose="02020603050405020304" pitchFamily="18" charset="0"/>
              </a:rPr>
              <a:t>погашення.</a:t>
            </a:r>
            <a:endParaRPr lang="uk-UA" sz="2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732922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260648"/>
            <a:ext cx="8712968" cy="4401205"/>
          </a:xfrm>
          <a:prstGeom prst="rect">
            <a:avLst/>
          </a:prstGeom>
        </p:spPr>
        <p:txBody>
          <a:bodyPr wrap="square">
            <a:spAutoFit/>
          </a:bodyPr>
          <a:lstStyle/>
          <a:p>
            <a:pPr algn="just"/>
            <a:r>
              <a:rPr lang="uk-UA" sz="2000" smtClean="0">
                <a:latin typeface="Times New Roman" panose="02020603050405020304" pitchFamily="18" charset="0"/>
                <a:cs typeface="Times New Roman" panose="02020603050405020304" pitchFamily="18" charset="0"/>
              </a:rPr>
              <a:t>Платники </a:t>
            </a:r>
            <a:r>
              <a:rPr lang="uk-UA" sz="2000">
                <a:latin typeface="Times New Roman" panose="02020603050405020304" pitchFamily="18" charset="0"/>
                <a:cs typeface="Times New Roman" panose="02020603050405020304" pitchFamily="18" charset="0"/>
              </a:rPr>
              <a:t>ПДВ, тимчасово, до припинення або скасування воєнного стану, не мають права на подання уточнюючих розрахунків до податкових декларацій, передбаченого п. 50.1 ст. 50 ПКУ, за звітні (податкові) періоди до лютого 2022 року із показниками на зменшення податкових зобов’язань та/або декларування суми бюджетного відшкодування </a:t>
            </a:r>
            <a:r>
              <a:rPr lang="uk-UA" sz="2000" smtClean="0">
                <a:latin typeface="Times New Roman" panose="02020603050405020304" pitchFamily="18" charset="0"/>
                <a:cs typeface="Times New Roman" panose="02020603050405020304" pitchFamily="18" charset="0"/>
              </a:rPr>
              <a:t>ПДВ.</a:t>
            </a:r>
          </a:p>
          <a:p>
            <a:pPr algn="just"/>
            <a:endParaRPr lang="uk-UA" sz="2000">
              <a:latin typeface="Times New Roman" panose="02020603050405020304" pitchFamily="18" charset="0"/>
              <a:cs typeface="Times New Roman" panose="02020603050405020304" pitchFamily="18" charset="0"/>
            </a:endParaRPr>
          </a:p>
          <a:p>
            <a:pPr algn="just" fontAlgn="base"/>
            <a:r>
              <a:rPr lang="uk-UA" sz="2000">
                <a:latin typeface="Times New Roman" panose="02020603050405020304" pitchFamily="18" charset="0"/>
                <a:cs typeface="Times New Roman" panose="02020603050405020304" pitchFamily="18" charset="0"/>
              </a:rPr>
              <a:t>Платнику, який має намір отримати бюджетне відшкодування ПДВ,   потрібно заповнити у складі податкової декларації з ПДВ заяву на отримання БВ (додаток Д4 “Заяви про повернення суми бюджетного відшкодування та/або суми коштів на рахунку у системі електронного адміністрування податку на додану вартість та/або врахування реєстраційної суми платника податку, що реорганізується, в обрахунку реєстраційної суми правонаступника”).</a:t>
            </a:r>
          </a:p>
          <a:p>
            <a:pPr algn="just" fontAlgn="base"/>
            <a:r>
              <a:rPr lang="uk-UA" sz="2000">
                <a:latin typeface="Times New Roman" panose="02020603050405020304" pitchFamily="18" charset="0"/>
                <a:cs typeface="Times New Roman" panose="02020603050405020304" pitchFamily="18" charset="0"/>
              </a:rPr>
              <a:t>Крім того, платник повинен вказати суму БВ в додатку Д3 “Розрахунок суми бюджетного відшкодування”. </a:t>
            </a:r>
          </a:p>
        </p:txBody>
      </p:sp>
    </p:spTree>
    <p:extLst>
      <p:ext uri="{BB962C8B-B14F-4D97-AF65-F5344CB8AC3E}">
        <p14:creationId xmlns:p14="http://schemas.microsoft.com/office/powerpoint/2010/main" val="94270444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332656"/>
            <a:ext cx="8712968" cy="4031873"/>
          </a:xfrm>
          <a:prstGeom prst="rect">
            <a:avLst/>
          </a:prstGeom>
        </p:spPr>
        <p:txBody>
          <a:bodyPr wrap="square">
            <a:spAutoFit/>
          </a:bodyPr>
          <a:lstStyle/>
          <a:p>
            <a:r>
              <a:rPr lang="uk-UA" sz="2000" b="1">
                <a:solidFill>
                  <a:srgbClr val="C00000"/>
                </a:solidFill>
                <a:latin typeface="Times New Roman" panose="02020603050405020304" pitchFamily="18" charset="0"/>
                <a:cs typeface="Times New Roman" panose="02020603050405020304" pitchFamily="18" charset="0"/>
              </a:rPr>
              <a:t>Товариство придбало автомобіль в серпні 2022 року, чи потрібно було подавати транспортний звіт, оскільки дана модель не підпадає податку</a:t>
            </a:r>
            <a:r>
              <a:rPr lang="uk-UA" sz="2000" b="1" smtClean="0">
                <a:solidFill>
                  <a:srgbClr val="C00000"/>
                </a:solidFill>
                <a:latin typeface="Times New Roman" panose="02020603050405020304" pitchFamily="18" charset="0"/>
                <a:cs typeface="Times New Roman" panose="02020603050405020304" pitchFamily="18" charset="0"/>
              </a:rPr>
              <a:t>!</a:t>
            </a:r>
          </a:p>
          <a:p>
            <a:endParaRPr lang="uk-UA" b="1">
              <a:solidFill>
                <a:srgbClr val="C00000"/>
              </a:solidFill>
              <a:latin typeface="Times New Roman" panose="02020603050405020304" pitchFamily="18" charset="0"/>
              <a:cs typeface="Times New Roman" panose="02020603050405020304" pitchFamily="18" charset="0"/>
            </a:endParaRPr>
          </a:p>
          <a:p>
            <a:r>
              <a:rPr lang="uk-UA" smtClean="0"/>
              <a:t> </a:t>
            </a:r>
            <a:endParaRPr lang="uk-UA" b="1" smtClean="0">
              <a:solidFill>
                <a:srgbClr val="C00000"/>
              </a:solidFill>
              <a:latin typeface="Times New Roman" panose="02020603050405020304" pitchFamily="18" charset="0"/>
              <a:cs typeface="Times New Roman" panose="02020603050405020304" pitchFamily="18" charset="0"/>
            </a:endParaRPr>
          </a:p>
          <a:p>
            <a:pPr algn="just"/>
            <a:r>
              <a:rPr lang="ru-RU" sz="2000" smtClean="0">
                <a:latin typeface="Times New Roman" panose="02020603050405020304" pitchFamily="18" charset="0"/>
                <a:cs typeface="Times New Roman" panose="02020603050405020304" pitchFamily="18" charset="0"/>
              </a:rPr>
              <a:t>Об’єктом </a:t>
            </a:r>
            <a:r>
              <a:rPr lang="ru-RU" sz="2000">
                <a:latin typeface="Times New Roman" panose="02020603050405020304" pitchFamily="18" charset="0"/>
                <a:cs typeface="Times New Roman" panose="02020603050405020304" pitchFamily="18" charset="0"/>
              </a:rPr>
              <a:t>оподаткування є легкові автомобілі, з року випуску яких минуло не більше п'яти років (включно) та середньоринкова вартість яких становить понад 375 розмірів мінімальної заробітної плати, встановленої законом на 1 січня податкового (звітного) </a:t>
            </a:r>
            <a:r>
              <a:rPr lang="ru-RU" sz="2000" smtClean="0">
                <a:latin typeface="Times New Roman" panose="02020603050405020304" pitchFamily="18" charset="0"/>
                <a:cs typeface="Times New Roman" panose="02020603050405020304" pitchFamily="18" charset="0"/>
              </a:rPr>
              <a:t>року</a:t>
            </a:r>
            <a:r>
              <a:rPr lang="ru-RU" sz="2000">
                <a:latin typeface="Times New Roman" panose="02020603050405020304" pitchFamily="18" charset="0"/>
                <a:cs typeface="Times New Roman" panose="02020603050405020304" pitchFamily="18" charset="0"/>
              </a:rPr>
              <a:t>.</a:t>
            </a:r>
          </a:p>
          <a:p>
            <a:pPr algn="just"/>
            <a:r>
              <a:rPr lang="ru-RU" sz="2000" b="1" smtClean="0">
                <a:latin typeface="Times New Roman" panose="02020603050405020304" pitchFamily="18" charset="0"/>
                <a:cs typeface="Times New Roman" panose="02020603050405020304" pitchFamily="18" charset="0"/>
              </a:rPr>
              <a:t> </a:t>
            </a:r>
            <a:endParaRPr lang="ru-RU" sz="2000">
              <a:latin typeface="Times New Roman" panose="02020603050405020304" pitchFamily="18" charset="0"/>
              <a:cs typeface="Times New Roman" panose="02020603050405020304" pitchFamily="18" charset="0"/>
            </a:endParaRPr>
          </a:p>
          <a:p>
            <a:pPr algn="just"/>
            <a:r>
              <a:rPr lang="ru-RU" sz="2000" b="1">
                <a:latin typeface="Times New Roman" panose="02020603050405020304" pitchFamily="18" charset="0"/>
                <a:cs typeface="Times New Roman" panose="02020603050405020304" pitchFamily="18" charset="0"/>
              </a:rPr>
              <a:t>Щодо об'єктів оподаткування</a:t>
            </a:r>
            <a:r>
              <a:rPr lang="ru-RU" sz="2000">
                <a:latin typeface="Times New Roman" panose="02020603050405020304" pitchFamily="18" charset="0"/>
                <a:cs typeface="Times New Roman" panose="02020603050405020304" pitchFamily="18" charset="0"/>
              </a:rPr>
              <a:t>, придбаних протягом року, декларація юридичною особою - платником подається протягом місяця з дня виникнення права власності на такий об'єкт, а податок сплачується починаючи з місяця, в якому виникло право власності на такий об'єкт, зазначив заступник керівника</a:t>
            </a:r>
            <a:r>
              <a:rPr lang="ru-RU" sz="2000" smtClean="0">
                <a:latin typeface="Times New Roman" panose="02020603050405020304" pitchFamily="18" charset="0"/>
                <a:cs typeface="Times New Roman" panose="02020603050405020304" pitchFamily="18" charset="0"/>
              </a:rPr>
              <a:t>.</a:t>
            </a:r>
            <a:endParaRPr lang="ru-RU" sz="2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3108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404664"/>
            <a:ext cx="8640960" cy="5016758"/>
          </a:xfrm>
          <a:prstGeom prst="rect">
            <a:avLst/>
          </a:prstGeom>
        </p:spPr>
        <p:txBody>
          <a:bodyPr wrap="square">
            <a:spAutoFit/>
          </a:bodyPr>
          <a:lstStyle/>
          <a:p>
            <a:r>
              <a:rPr lang="uk-UA" sz="2000" b="1">
                <a:solidFill>
                  <a:srgbClr val="C00000"/>
                </a:solidFill>
                <a:latin typeface="Times New Roman" panose="02020603050405020304" pitchFamily="18" charset="0"/>
                <a:cs typeface="Times New Roman" panose="02020603050405020304" pitchFamily="18" charset="0"/>
              </a:rPr>
              <a:t>В підприємства є авто орендоване.Чи потрібно виписувати ТТН коли забираємо товар самовивозом чи достатньо шляхового листа</a:t>
            </a:r>
            <a:r>
              <a:rPr lang="uk-UA" sz="2000" b="1" smtClean="0">
                <a:solidFill>
                  <a:srgbClr val="C00000"/>
                </a:solidFill>
                <a:latin typeface="Times New Roman" panose="02020603050405020304" pitchFamily="18" charset="0"/>
                <a:cs typeface="Times New Roman" panose="02020603050405020304" pitchFamily="18" charset="0"/>
              </a:rPr>
              <a:t>?</a:t>
            </a:r>
          </a:p>
          <a:p>
            <a:endParaRPr lang="uk-UA" sz="2000" b="1" smtClean="0">
              <a:solidFill>
                <a:srgbClr val="C00000"/>
              </a:solidFill>
              <a:latin typeface="Times New Roman" panose="02020603050405020304" pitchFamily="18" charset="0"/>
              <a:cs typeface="Times New Roman" panose="02020603050405020304" pitchFamily="18" charset="0"/>
            </a:endParaRPr>
          </a:p>
          <a:p>
            <a:endParaRPr lang="uk-UA" sz="2000" b="1">
              <a:solidFill>
                <a:srgbClr val="C00000"/>
              </a:solidFill>
              <a:latin typeface="Times New Roman" panose="02020603050405020304" pitchFamily="18" charset="0"/>
              <a:cs typeface="Times New Roman" panose="02020603050405020304" pitchFamily="18" charset="0"/>
            </a:endParaRPr>
          </a:p>
          <a:p>
            <a:pPr algn="ctr"/>
            <a:r>
              <a:rPr lang="uk-UA" sz="2000" b="1" smtClean="0">
                <a:latin typeface="Times New Roman" panose="02020603050405020304" pitchFamily="18" charset="0"/>
                <a:cs typeface="Times New Roman" panose="02020603050405020304" pitchFamily="18" charset="0"/>
              </a:rPr>
              <a:t>Лист Міністерства інфраструктури України </a:t>
            </a:r>
            <a:r>
              <a:rPr lang="uk-UA" sz="2000" b="1">
                <a:latin typeface="Times New Roman" panose="02020603050405020304" pitchFamily="18" charset="0"/>
                <a:cs typeface="Times New Roman" panose="02020603050405020304" pitchFamily="18" charset="0"/>
              </a:rPr>
              <a:t>28.05.2014 № 5615/25/10-14</a:t>
            </a:r>
            <a:endParaRPr lang="uk-UA" sz="2000" b="1" smtClean="0">
              <a:latin typeface="Times New Roman" panose="02020603050405020304" pitchFamily="18" charset="0"/>
              <a:cs typeface="Times New Roman" panose="02020603050405020304" pitchFamily="18" charset="0"/>
            </a:endParaRPr>
          </a:p>
          <a:p>
            <a:pPr algn="ctr"/>
            <a:r>
              <a:rPr lang="ru-RU" sz="2000">
                <a:latin typeface="Times New Roman" panose="02020603050405020304" pitchFamily="18" charset="0"/>
                <a:cs typeface="Times New Roman" panose="02020603050405020304" pitchFamily="18" charset="0"/>
              </a:rPr>
              <a:t>Щодо оформлення товарно-транспортної накладної у випадку, коли покупець самостійно забирає товар у постачальника</a:t>
            </a:r>
            <a:endParaRPr lang="uk-UA" sz="2000" b="1" smtClean="0">
              <a:latin typeface="Times New Roman" panose="02020603050405020304" pitchFamily="18" charset="0"/>
              <a:cs typeface="Times New Roman" panose="02020603050405020304" pitchFamily="18" charset="0"/>
            </a:endParaRPr>
          </a:p>
          <a:p>
            <a:endParaRPr lang="uk-UA" sz="2000" b="1">
              <a:latin typeface="Times New Roman" panose="02020603050405020304" pitchFamily="18" charset="0"/>
              <a:cs typeface="Times New Roman" panose="02020603050405020304" pitchFamily="18" charset="0"/>
            </a:endParaRPr>
          </a:p>
          <a:p>
            <a:pPr algn="just"/>
            <a:r>
              <a:rPr lang="ru-RU" sz="2000" smtClean="0">
                <a:latin typeface="Times New Roman" panose="02020603050405020304" pitchFamily="18" charset="0"/>
                <a:cs typeface="Times New Roman" panose="02020603050405020304" pitchFamily="18" charset="0"/>
              </a:rPr>
              <a:t>…Отже</a:t>
            </a:r>
            <a:r>
              <a:rPr lang="ru-RU" sz="2000">
                <a:latin typeface="Times New Roman" panose="02020603050405020304" pitchFamily="18" charset="0"/>
                <a:cs typeface="Times New Roman" panose="02020603050405020304" pitchFamily="18" charset="0"/>
              </a:rPr>
              <a:t>, якщо покупець здійснює перевезення власними автомобільними транспортними засобами товару, право власності на який за договором уже перейшло до нього, водію покупця під час здійснення перевезень необхідно мати документи, визначені пунктом 2 </a:t>
            </a:r>
            <a:r>
              <a:rPr lang="ru-RU" sz="2000" smtClean="0">
                <a:latin typeface="Times New Roman" panose="02020603050405020304" pitchFamily="18" charset="0"/>
                <a:cs typeface="Times New Roman" panose="02020603050405020304" pitchFamily="18" charset="0"/>
              </a:rPr>
              <a:t>Переліку документів</a:t>
            </a:r>
            <a:r>
              <a:rPr lang="ru-RU" sz="2000">
                <a:latin typeface="Times New Roman" panose="02020603050405020304" pitchFamily="18" charset="0"/>
                <a:cs typeface="Times New Roman" panose="02020603050405020304" pitchFamily="18" charset="0"/>
              </a:rPr>
              <a:t>, необхідних для здійснення перевезення вантажу автомобільним транспортом у внутрішньому </a:t>
            </a:r>
            <a:r>
              <a:rPr lang="ru-RU" sz="2000" smtClean="0">
                <a:latin typeface="Times New Roman" panose="02020603050405020304" pitchFamily="18" charset="0"/>
                <a:cs typeface="Times New Roman" panose="02020603050405020304" pitchFamily="18" charset="0"/>
              </a:rPr>
              <a:t>сполученні, затвердженого  Постановою КМУ від </a:t>
            </a:r>
            <a:r>
              <a:rPr lang="uk-UA" sz="2000" b="1">
                <a:latin typeface="Times New Roman" panose="02020603050405020304" pitchFamily="18" charset="0"/>
                <a:cs typeface="Times New Roman" panose="02020603050405020304" pitchFamily="18" charset="0"/>
              </a:rPr>
              <a:t>25 лютого 2009 р. </a:t>
            </a:r>
            <a:r>
              <a:rPr lang="en-US" sz="2000" b="1">
                <a:latin typeface="Times New Roman" panose="02020603050405020304" pitchFamily="18" charset="0"/>
                <a:cs typeface="Times New Roman" panose="02020603050405020304" pitchFamily="18" charset="0"/>
              </a:rPr>
              <a:t>N </a:t>
            </a:r>
            <a:r>
              <a:rPr lang="en-US" sz="2000" b="1" smtClean="0">
                <a:latin typeface="Times New Roman" panose="02020603050405020304" pitchFamily="18" charset="0"/>
                <a:cs typeface="Times New Roman" panose="02020603050405020304" pitchFamily="18" charset="0"/>
              </a:rPr>
              <a:t>207</a:t>
            </a:r>
            <a:r>
              <a:rPr lang="uk-UA" sz="2000" b="1" smtClean="0">
                <a:latin typeface="Times New Roman" panose="02020603050405020304" pitchFamily="18" charset="0"/>
                <a:cs typeface="Times New Roman" panose="02020603050405020304" pitchFamily="18" charset="0"/>
              </a:rPr>
              <a:t>.</a:t>
            </a:r>
          </a:p>
          <a:p>
            <a:pPr algn="just"/>
            <a:r>
              <a:rPr lang="uk-UA" sz="2000" b="1" i="1">
                <a:latin typeface="Times New Roman" panose="02020603050405020304" pitchFamily="18" charset="0"/>
                <a:cs typeface="Times New Roman" panose="02020603050405020304" pitchFamily="18" charset="0"/>
              </a:rPr>
              <a:t>Втрата чинності</a:t>
            </a:r>
            <a:r>
              <a:rPr lang="uk-UA" sz="2000" i="1">
                <a:latin typeface="Times New Roman" panose="02020603050405020304" pitchFamily="18" charset="0"/>
                <a:cs typeface="Times New Roman" panose="02020603050405020304" pitchFamily="18" charset="0"/>
              </a:rPr>
              <a:t> </a:t>
            </a:r>
            <a:r>
              <a:rPr lang="uk-UA" sz="2000" i="1" smtClean="0">
                <a:latin typeface="Times New Roman" panose="02020603050405020304" pitchFamily="18" charset="0"/>
                <a:cs typeface="Times New Roman" panose="02020603050405020304" pitchFamily="18" charset="0"/>
              </a:rPr>
              <a:t>постанови № 207 від</a:t>
            </a:r>
            <a:r>
              <a:rPr lang="uk-UA" sz="2000" i="1">
                <a:latin typeface="Times New Roman" panose="02020603050405020304" pitchFamily="18" charset="0"/>
                <a:cs typeface="Times New Roman" panose="02020603050405020304" pitchFamily="18" charset="0"/>
              </a:rPr>
              <a:t> </a:t>
            </a:r>
            <a:r>
              <a:rPr lang="uk-UA" sz="2000" b="1" i="1" smtClean="0">
                <a:latin typeface="Times New Roman" panose="02020603050405020304" pitchFamily="18" charset="0"/>
                <a:cs typeface="Times New Roman" panose="02020603050405020304" pitchFamily="18" charset="0"/>
              </a:rPr>
              <a:t>04.02.2022.</a:t>
            </a:r>
            <a:endParaRPr lang="ru-RU" sz="20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919381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404664"/>
            <a:ext cx="8712968" cy="2246769"/>
          </a:xfrm>
          <a:prstGeom prst="rect">
            <a:avLst/>
          </a:prstGeom>
        </p:spPr>
        <p:txBody>
          <a:bodyPr wrap="square">
            <a:spAutoFit/>
          </a:bodyPr>
          <a:lstStyle/>
          <a:p>
            <a:pPr algn="just"/>
            <a:r>
              <a:rPr lang="uk-UA" sz="2000" b="1">
                <a:solidFill>
                  <a:srgbClr val="C00000"/>
                </a:solidFill>
                <a:latin typeface="Times New Roman" panose="02020603050405020304" pitchFamily="18" charset="0"/>
                <a:cs typeface="Times New Roman" panose="02020603050405020304" pitchFamily="18" charset="0"/>
              </a:rPr>
              <a:t>Чи потрібно нараховувавати умовні податкові зобовязання при переході з ЄП 2% на заг. с-му  на придбані до 01.04.22  а СПИСАНІ на єдиному податку ПММ, канцтовари і нші матеріали для госп.діяльності</a:t>
            </a:r>
            <a:r>
              <a:rPr lang="uk-UA" sz="2000" b="1" smtClean="0">
                <a:solidFill>
                  <a:srgbClr val="C00000"/>
                </a:solidFill>
                <a:latin typeface="Times New Roman" panose="02020603050405020304" pitchFamily="18" charset="0"/>
                <a:cs typeface="Times New Roman" panose="02020603050405020304" pitchFamily="18" charset="0"/>
              </a:rPr>
              <a:t>?</a:t>
            </a:r>
          </a:p>
          <a:p>
            <a:pPr algn="just"/>
            <a:endParaRPr lang="uk-UA" sz="2000" b="1">
              <a:solidFill>
                <a:srgbClr val="C00000"/>
              </a:solidFill>
              <a:latin typeface="Times New Roman" panose="02020603050405020304" pitchFamily="18" charset="0"/>
              <a:cs typeface="Times New Roman" panose="02020603050405020304" pitchFamily="18" charset="0"/>
            </a:endParaRPr>
          </a:p>
          <a:p>
            <a:pPr algn="just"/>
            <a:r>
              <a:rPr lang="uk-UA" sz="2000" i="1" smtClean="0">
                <a:latin typeface="Times New Roman" panose="02020603050405020304" pitchFamily="18" charset="0"/>
                <a:cs typeface="Times New Roman" panose="02020603050405020304" pitchFamily="18" charset="0"/>
              </a:rPr>
              <a:t>…які </a:t>
            </a:r>
            <a:r>
              <a:rPr lang="uk-UA" sz="2000" b="1" i="1">
                <a:latin typeface="Times New Roman" panose="02020603050405020304" pitchFamily="18" charset="0"/>
                <a:cs typeface="Times New Roman" panose="02020603050405020304" pitchFamily="18" charset="0"/>
              </a:rPr>
              <a:t>використані (поставлені, реалізовані</a:t>
            </a:r>
            <a:r>
              <a:rPr lang="uk-UA" sz="2000" b="1" i="1" smtClean="0">
                <a:latin typeface="Times New Roman" panose="02020603050405020304" pitchFamily="18" charset="0"/>
                <a:cs typeface="Times New Roman" panose="02020603050405020304" pitchFamily="18" charset="0"/>
              </a:rPr>
              <a:t>) </a:t>
            </a:r>
            <a:r>
              <a:rPr lang="uk-UA" sz="2000" i="1">
                <a:latin typeface="Times New Roman" panose="02020603050405020304" pitchFamily="18" charset="0"/>
                <a:cs typeface="Times New Roman" panose="02020603050405020304" pitchFamily="18" charset="0"/>
              </a:rPr>
              <a:t>платником єдиного податку третьої групи в період застосування особливостей оподаткування, встановлених цим пунктом, </a:t>
            </a:r>
            <a:r>
              <a:rPr lang="uk-UA" sz="2000" b="1" i="1">
                <a:latin typeface="Times New Roman" panose="02020603050405020304" pitchFamily="18" charset="0"/>
                <a:cs typeface="Times New Roman" panose="02020603050405020304" pitchFamily="18" charset="0"/>
              </a:rPr>
              <a:t>в операціях, що не є об'єктом </a:t>
            </a:r>
            <a:r>
              <a:rPr lang="uk-UA" sz="2000" b="1" i="1" smtClean="0">
                <a:latin typeface="Times New Roman" panose="02020603050405020304" pitchFamily="18" charset="0"/>
                <a:cs typeface="Times New Roman" panose="02020603050405020304" pitchFamily="18" charset="0"/>
              </a:rPr>
              <a:t>оподаткування.</a:t>
            </a:r>
            <a:endParaRPr lang="uk-UA" sz="2000" b="1" smtClean="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732878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Картинка дякую за увагу • Rus-Pic.r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4032" y="806837"/>
            <a:ext cx="6009287" cy="5131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01918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332656"/>
            <a:ext cx="8712968" cy="5770811"/>
          </a:xfrm>
          <a:prstGeom prst="rect">
            <a:avLst/>
          </a:prstGeom>
        </p:spPr>
        <p:txBody>
          <a:bodyPr wrap="square">
            <a:spAutoFit/>
          </a:bodyPr>
          <a:lstStyle/>
          <a:p>
            <a:pPr algn="just"/>
            <a:r>
              <a:rPr lang="uk-UA" sz="2100" b="1">
                <a:latin typeface="Times New Roman" panose="02020603050405020304" pitchFamily="18" charset="0"/>
                <a:cs typeface="Times New Roman" panose="02020603050405020304" pitchFamily="18" charset="0"/>
              </a:rPr>
              <a:t>У </a:t>
            </a:r>
            <a:r>
              <a:rPr lang="uk-UA" sz="2100" b="1" smtClean="0">
                <a:latin typeface="Times New Roman" panose="02020603050405020304" pitchFamily="18" charset="0"/>
                <a:cs typeface="Times New Roman" panose="02020603050405020304" pitchFamily="18" charset="0"/>
              </a:rPr>
              <a:t>орендодавця</a:t>
            </a:r>
          </a:p>
          <a:p>
            <a:pPr algn="just"/>
            <a:endParaRPr lang="uk-UA" sz="2100" b="1">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8. Дохід від операційної оренди (крім доходу від оренди об’єктів інвестиційної нерухомості) визнається іншим операційним доходом відповідного звітного періоду на прямолінійній основі протягом строку оренди або з урахуванням способу одержання економічних вигод, пов’язаних з використанням об’єкта операційної оренди. На суму заохочення орендаря щодо продовження або укладення нового договору оренди орендодавцем зменшуються протягом строку оренди доходи від орендної плати.</a:t>
            </a:r>
          </a:p>
          <a:p>
            <a:pPr algn="just"/>
            <a:r>
              <a:rPr lang="uk-UA" sz="2100" b="1">
                <a:solidFill>
                  <a:srgbClr val="C00000"/>
                </a:solidFill>
                <a:latin typeface="Times New Roman" panose="02020603050405020304" pitchFamily="18" charset="0"/>
                <a:cs typeface="Times New Roman" panose="02020603050405020304" pitchFamily="18" charset="0"/>
              </a:rPr>
              <a:t>9. Орендодавець збільшує балансову вартість орендованого активу на суму понесених ним первісних прямих витрат, що безпосередньо пов’язані з укладенням договору про операційну оренду (</a:t>
            </a:r>
            <a:r>
              <a:rPr lang="uk-UA" sz="2100" b="1" i="1">
                <a:solidFill>
                  <a:srgbClr val="C00000"/>
                </a:solidFill>
                <a:latin typeface="Times New Roman" panose="02020603050405020304" pitchFamily="18" charset="0"/>
                <a:cs typeface="Times New Roman" panose="02020603050405020304" pitchFamily="18" charset="0"/>
              </a:rPr>
              <a:t>витрати, пов’язані з переговорами, юридичні </a:t>
            </a:r>
            <a:r>
              <a:rPr lang="uk-UA" sz="2100" b="1" i="1" smtClean="0">
                <a:solidFill>
                  <a:srgbClr val="C00000"/>
                </a:solidFill>
                <a:latin typeface="Times New Roman" panose="02020603050405020304" pitchFamily="18" charset="0"/>
                <a:cs typeface="Times New Roman" panose="02020603050405020304" pitchFamily="18" charset="0"/>
              </a:rPr>
              <a:t>послуги</a:t>
            </a:r>
            <a:r>
              <a:rPr lang="uk-UA" sz="2100" b="1" smtClean="0">
                <a:solidFill>
                  <a:srgbClr val="C00000"/>
                </a:solidFill>
                <a:latin typeface="Times New Roman" panose="02020603050405020304" pitchFamily="18" charset="0"/>
                <a:cs typeface="Times New Roman" panose="02020603050405020304" pitchFamily="18" charset="0"/>
              </a:rPr>
              <a:t>), </a:t>
            </a:r>
            <a:r>
              <a:rPr lang="uk-UA" sz="2100" b="1" u="sng">
                <a:solidFill>
                  <a:srgbClr val="C00000"/>
                </a:solidFill>
                <a:latin typeface="Times New Roman" panose="02020603050405020304" pitchFamily="18" charset="0"/>
                <a:cs typeface="Times New Roman" panose="02020603050405020304" pitchFamily="18" charset="0"/>
              </a:rPr>
              <a:t>та визнає їх витратами протягом строку оренди на такій самій основі, як і дохід від оренди</a:t>
            </a:r>
            <a:r>
              <a:rPr lang="uk-UA" sz="2100" b="1" u="sng" smtClean="0">
                <a:solidFill>
                  <a:srgbClr val="C00000"/>
                </a:solidFill>
                <a:latin typeface="Times New Roman" panose="02020603050405020304" pitchFamily="18" charset="0"/>
                <a:cs typeface="Times New Roman" panose="02020603050405020304" pitchFamily="18" charset="0"/>
              </a:rPr>
              <a:t>.</a:t>
            </a:r>
          </a:p>
          <a:p>
            <a:pPr algn="just"/>
            <a:r>
              <a:rPr lang="ru-RU" i="1" smtClean="0">
                <a:latin typeface="Times New Roman" panose="02020603050405020304" pitchFamily="18" charset="0"/>
                <a:cs typeface="Times New Roman" panose="02020603050405020304" pitchFamily="18" charset="0"/>
              </a:rPr>
              <a:t>БУЛО!!! </a:t>
            </a:r>
            <a:r>
              <a:rPr lang="ru-RU" i="1">
                <a:latin typeface="Times New Roman" panose="02020603050405020304" pitchFamily="18" charset="0"/>
                <a:cs typeface="Times New Roman" panose="02020603050405020304" pitchFamily="18" charset="0"/>
              </a:rPr>
              <a:t>Витрати орендодавця з укладення угоди про операційну оренду (юридичні послуги, комісійні винагороди) визнаються іншими операційними витратами того звітного періоду, у якому вони мали місце</a:t>
            </a:r>
            <a:r>
              <a:rPr lang="ru-RU" i="1" smtClean="0">
                <a:latin typeface="Times New Roman" panose="02020603050405020304" pitchFamily="18" charset="0"/>
                <a:cs typeface="Times New Roman" panose="02020603050405020304" pitchFamily="18" charset="0"/>
              </a:rPr>
              <a:t>.</a:t>
            </a:r>
            <a:endParaRPr lang="uk-UA"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2305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476672"/>
            <a:ext cx="8712968" cy="1061829"/>
          </a:xfrm>
          <a:prstGeom prst="rect">
            <a:avLst/>
          </a:prstGeom>
        </p:spPr>
        <p:txBody>
          <a:bodyPr wrap="square">
            <a:spAutoFit/>
          </a:bodyPr>
          <a:lstStyle/>
          <a:p>
            <a:pPr algn="just"/>
            <a:r>
              <a:rPr lang="uk-UA" sz="2100" b="1">
                <a:latin typeface="Times New Roman" panose="02020603050405020304" pitchFamily="18" charset="0"/>
                <a:cs typeface="Times New Roman" panose="02020603050405020304" pitchFamily="18" charset="0"/>
              </a:rPr>
              <a:t>Первісні прямі витрати </a:t>
            </a:r>
            <a:r>
              <a:rPr lang="uk-UA" sz="2100">
                <a:latin typeface="Times New Roman" panose="02020603050405020304" pitchFamily="18" charset="0"/>
                <a:cs typeface="Times New Roman" panose="02020603050405020304" pitchFamily="18" charset="0"/>
              </a:rPr>
              <a:t>- додаткові витрати, понесені у зв’язку з укладенням договору оренди, які не були б понесені, якби такого договору оренди не було б </a:t>
            </a:r>
            <a:r>
              <a:rPr lang="uk-UA" sz="2100" smtClean="0">
                <a:latin typeface="Times New Roman" panose="02020603050405020304" pitchFamily="18" charset="0"/>
                <a:cs typeface="Times New Roman" panose="02020603050405020304" pitchFamily="18" charset="0"/>
              </a:rPr>
              <a:t>укладено…</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3490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548680"/>
            <a:ext cx="8640960" cy="3416320"/>
          </a:xfrm>
          <a:prstGeom prst="rect">
            <a:avLst/>
          </a:prstGeom>
        </p:spPr>
        <p:txBody>
          <a:bodyPr wrap="square">
            <a:spAutoFit/>
          </a:bodyPr>
          <a:lstStyle/>
          <a:p>
            <a:r>
              <a:rPr lang="uk-UA" sz="2000" b="1" smtClean="0">
                <a:latin typeface="Times New Roman" panose="02020603050405020304" pitchFamily="18" charset="0"/>
                <a:cs typeface="Times New Roman" panose="02020603050405020304" pitchFamily="18" charset="0"/>
              </a:rPr>
              <a:t>Як приклад в обліку</a:t>
            </a:r>
          </a:p>
          <a:p>
            <a:endParaRPr lang="uk-UA" b="1">
              <a:latin typeface="Times New Roman" panose="02020603050405020304" pitchFamily="18" charset="0"/>
              <a:cs typeface="Times New Roman" panose="02020603050405020304" pitchFamily="18" charset="0"/>
            </a:endParaRPr>
          </a:p>
          <a:p>
            <a:r>
              <a:rPr lang="uk-UA" smtClean="0">
                <a:latin typeface="Times New Roman" panose="02020603050405020304" pitchFamily="18" charset="0"/>
                <a:cs typeface="Times New Roman" panose="02020603050405020304" pitchFamily="18" charset="0"/>
              </a:rPr>
              <a:t>Дт 105/оренда   Кт 105    200 000</a:t>
            </a:r>
            <a:endParaRPr lang="uk-UA" u="sng" smtClean="0">
              <a:latin typeface="Times New Roman" panose="02020603050405020304" pitchFamily="18" charset="0"/>
              <a:cs typeface="Times New Roman" panose="02020603050405020304" pitchFamily="18" charset="0"/>
            </a:endParaRPr>
          </a:p>
          <a:p>
            <a:endParaRPr lang="uk-UA">
              <a:latin typeface="Times New Roman" panose="02020603050405020304" pitchFamily="18" charset="0"/>
              <a:cs typeface="Times New Roman" panose="02020603050405020304" pitchFamily="18" charset="0"/>
            </a:endParaRPr>
          </a:p>
          <a:p>
            <a:r>
              <a:rPr lang="uk-UA" smtClean="0">
                <a:latin typeface="Times New Roman" panose="02020603050405020304" pitchFamily="18" charset="0"/>
                <a:cs typeface="Times New Roman" panose="02020603050405020304" pitchFamily="18" charset="0"/>
              </a:rPr>
              <a:t>Дт 152                Кт 631                   24 000  </a:t>
            </a:r>
            <a:r>
              <a:rPr lang="uk-UA" i="1" smtClean="0">
                <a:latin typeface="Times New Roman" panose="02020603050405020304" pitchFamily="18" charset="0"/>
                <a:cs typeface="Times New Roman" panose="02020603050405020304" pitchFamily="18" charset="0"/>
              </a:rPr>
              <a:t>юрид. послуги з укладення договору оренди</a:t>
            </a:r>
          </a:p>
          <a:p>
            <a:endParaRPr lang="uk-UA" smtClean="0">
              <a:latin typeface="Times New Roman" panose="02020603050405020304" pitchFamily="18" charset="0"/>
              <a:cs typeface="Times New Roman" panose="02020603050405020304" pitchFamily="18" charset="0"/>
            </a:endParaRPr>
          </a:p>
          <a:p>
            <a:r>
              <a:rPr lang="uk-UA" smtClean="0">
                <a:latin typeface="Times New Roman" panose="02020603050405020304" pitchFamily="18" charset="0"/>
                <a:cs typeface="Times New Roman" panose="02020603050405020304" pitchFamily="18" charset="0"/>
              </a:rPr>
              <a:t>Дт 105/ххх         Кт 152     24 000</a:t>
            </a:r>
          </a:p>
          <a:p>
            <a:endParaRPr lang="uk-UA">
              <a:latin typeface="Times New Roman" panose="02020603050405020304" pitchFamily="18" charset="0"/>
              <a:cs typeface="Times New Roman" panose="02020603050405020304" pitchFamily="18" charset="0"/>
            </a:endParaRPr>
          </a:p>
          <a:p>
            <a:r>
              <a:rPr lang="uk-UA" smtClean="0">
                <a:latin typeface="Times New Roman" panose="02020603050405020304" pitchFamily="18" charset="0"/>
                <a:cs typeface="Times New Roman" panose="02020603050405020304" pitchFamily="18" charset="0"/>
              </a:rPr>
              <a:t>Строк оренди 3 роки</a:t>
            </a:r>
          </a:p>
          <a:p>
            <a:endParaRPr lang="uk-UA" smtClean="0">
              <a:latin typeface="Times New Roman" panose="02020603050405020304" pitchFamily="18" charset="0"/>
              <a:cs typeface="Times New Roman" panose="02020603050405020304" pitchFamily="18" charset="0"/>
            </a:endParaRPr>
          </a:p>
          <a:p>
            <a:r>
              <a:rPr lang="uk-UA" smtClean="0">
                <a:latin typeface="Times New Roman" panose="02020603050405020304" pitchFamily="18" charset="0"/>
                <a:cs typeface="Times New Roman" panose="02020603050405020304" pitchFamily="18" charset="0"/>
              </a:rPr>
              <a:t>Дт 949                Кт 105/ххх   8 000 щорічно</a:t>
            </a:r>
          </a:p>
          <a:p>
            <a:endParaRPr lang="uk-UA"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26201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548680"/>
            <a:ext cx="8640960" cy="5586145"/>
          </a:xfrm>
          <a:prstGeom prst="rect">
            <a:avLst/>
          </a:prstGeom>
        </p:spPr>
        <p:txBody>
          <a:bodyPr wrap="square">
            <a:spAutoFit/>
          </a:bodyPr>
          <a:lstStyle/>
          <a:p>
            <a:pPr algn="just"/>
            <a:r>
              <a:rPr lang="uk-UA" sz="2100" b="1" smtClean="0">
                <a:latin typeface="Times New Roman" panose="02020603050405020304" pitchFamily="18" charset="0"/>
                <a:cs typeface="Times New Roman" panose="02020603050405020304" pitchFamily="18" charset="0"/>
              </a:rPr>
              <a:t>Приклад зміни облікової політики</a:t>
            </a:r>
          </a:p>
          <a:p>
            <a:pPr algn="just"/>
            <a:endParaRPr lang="uk-UA" sz="2100" smtClean="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Договір </a:t>
            </a:r>
            <a:r>
              <a:rPr lang="uk-UA" sz="2100">
                <a:latin typeface="Times New Roman" panose="02020603050405020304" pitchFamily="18" charset="0"/>
                <a:cs typeface="Times New Roman" panose="02020603050405020304" pitchFamily="18" charset="0"/>
              </a:rPr>
              <a:t>операційної оренди укладений у </a:t>
            </a:r>
            <a:r>
              <a:rPr lang="uk-UA" sz="2100" smtClean="0">
                <a:latin typeface="Times New Roman" panose="02020603050405020304" pitchFamily="18" charset="0"/>
                <a:cs typeface="Times New Roman" panose="02020603050405020304" pitchFamily="18" charset="0"/>
              </a:rPr>
              <a:t>2021 </a:t>
            </a:r>
            <a:r>
              <a:rPr lang="uk-UA" sz="2100">
                <a:latin typeface="Times New Roman" panose="02020603050405020304" pitchFamily="18" charset="0"/>
                <a:cs typeface="Times New Roman" panose="02020603050405020304" pitchFamily="18" charset="0"/>
              </a:rPr>
              <a:t>році. </a:t>
            </a:r>
            <a:endParaRPr lang="uk-UA" sz="2100" smtClean="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Сума </a:t>
            </a:r>
            <a:r>
              <a:rPr lang="uk-UA" sz="2100">
                <a:latin typeface="Times New Roman" panose="02020603050405020304" pitchFamily="18" charset="0"/>
                <a:cs typeface="Times New Roman" panose="02020603050405020304" pitchFamily="18" charset="0"/>
              </a:rPr>
              <a:t>первісних витрат орендодавця складає </a:t>
            </a:r>
            <a:r>
              <a:rPr lang="uk-UA" sz="2100" smtClean="0">
                <a:latin typeface="Times New Roman" panose="02020603050405020304" pitchFamily="18" charset="0"/>
                <a:cs typeface="Times New Roman" panose="02020603050405020304" pitchFamily="18" charset="0"/>
              </a:rPr>
              <a:t>20000 грн, </a:t>
            </a:r>
            <a:r>
              <a:rPr lang="uk-UA" sz="2100">
                <a:latin typeface="Times New Roman" panose="02020603050405020304" pitchFamily="18" charset="0"/>
                <a:cs typeface="Times New Roman" panose="02020603050405020304" pitchFamily="18" charset="0"/>
              </a:rPr>
              <a:t>термін оренди </a:t>
            </a:r>
            <a:r>
              <a:rPr lang="uk-UA" sz="2100" smtClean="0">
                <a:latin typeface="Times New Roman" panose="02020603050405020304" pitchFamily="18" charset="0"/>
                <a:cs typeface="Times New Roman" panose="02020603050405020304" pitchFamily="18" charset="0"/>
              </a:rPr>
              <a:t>- 4 роки.</a:t>
            </a:r>
          </a:p>
          <a:p>
            <a:pPr algn="just"/>
            <a:r>
              <a:rPr lang="uk-UA" sz="2100" smtClean="0">
                <a:latin typeface="Times New Roman" panose="02020603050405020304" pitchFamily="18" charset="0"/>
                <a:cs typeface="Times New Roman" panose="02020603050405020304" pitchFamily="18" charset="0"/>
              </a:rPr>
              <a:t>При </a:t>
            </a:r>
            <a:r>
              <a:rPr lang="uk-UA" sz="2100">
                <a:latin typeface="Times New Roman" panose="02020603050405020304" pitchFamily="18" charset="0"/>
                <a:cs typeface="Times New Roman" panose="02020603050405020304" pitchFamily="18" charset="0"/>
              </a:rPr>
              <a:t>укладанні договору оренди </a:t>
            </a:r>
            <a:r>
              <a:rPr lang="uk-UA" sz="2100" smtClean="0">
                <a:latin typeface="Times New Roman" panose="02020603050405020304" pitchFamily="18" charset="0"/>
                <a:cs typeface="Times New Roman" panose="02020603050405020304" pitchFamily="18" charset="0"/>
              </a:rPr>
              <a:t>витрати на укладення договору оренди  </a:t>
            </a:r>
            <a:r>
              <a:rPr lang="uk-UA" sz="2100">
                <a:latin typeface="Times New Roman" panose="02020603050405020304" pitchFamily="18" charset="0"/>
                <a:cs typeface="Times New Roman" panose="02020603050405020304" pitchFamily="18" charset="0"/>
              </a:rPr>
              <a:t>були віднесені до витрат </a:t>
            </a:r>
            <a:r>
              <a:rPr lang="uk-UA" sz="2100" smtClean="0">
                <a:latin typeface="Times New Roman" panose="02020603050405020304" pitchFamily="18" charset="0"/>
                <a:cs typeface="Times New Roman" panose="02020603050405020304" pitchFamily="18" charset="0"/>
              </a:rPr>
              <a:t> Дт </a:t>
            </a:r>
            <a:r>
              <a:rPr lang="uk-UA" sz="2100">
                <a:latin typeface="Times New Roman" panose="02020603050405020304" pitchFamily="18" charset="0"/>
                <a:cs typeface="Times New Roman" panose="02020603050405020304" pitchFamily="18" charset="0"/>
              </a:rPr>
              <a:t>949 Кт </a:t>
            </a:r>
            <a:r>
              <a:rPr lang="uk-UA" sz="2100" smtClean="0">
                <a:latin typeface="Times New Roman" panose="02020603050405020304" pitchFamily="18" charset="0"/>
                <a:cs typeface="Times New Roman" panose="02020603050405020304" pitchFamily="18" charset="0"/>
              </a:rPr>
              <a:t>631 - 20000 </a:t>
            </a:r>
            <a:r>
              <a:rPr lang="uk-UA" sz="2100">
                <a:latin typeface="Times New Roman" panose="02020603050405020304" pitchFamily="18" charset="0"/>
                <a:cs typeface="Times New Roman" panose="02020603050405020304" pitchFamily="18" charset="0"/>
              </a:rPr>
              <a:t>грн. </a:t>
            </a:r>
            <a:endParaRPr lang="uk-UA" sz="2100" smtClean="0">
              <a:latin typeface="Times New Roman" panose="02020603050405020304" pitchFamily="18" charset="0"/>
              <a:cs typeface="Times New Roman" panose="02020603050405020304" pitchFamily="18" charset="0"/>
            </a:endParaRPr>
          </a:p>
          <a:p>
            <a:pPr algn="just"/>
            <a:endParaRPr lang="uk-UA" sz="2100" smtClean="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У </a:t>
            </a:r>
            <a:r>
              <a:rPr lang="uk-UA" sz="2100">
                <a:latin typeface="Times New Roman" panose="02020603050405020304" pitchFamily="18" charset="0"/>
                <a:cs typeface="Times New Roman" panose="02020603050405020304" pitchFamily="18" charset="0"/>
              </a:rPr>
              <a:t>2023 році слід </a:t>
            </a:r>
            <a:r>
              <a:rPr lang="uk-UA" sz="2100" smtClean="0">
                <a:latin typeface="Times New Roman" panose="02020603050405020304" pitchFamily="18" charset="0"/>
                <a:cs typeface="Times New Roman" panose="02020603050405020304" pitchFamily="18" charset="0"/>
              </a:rPr>
              <a:t>провести зміну облікової </a:t>
            </a:r>
            <a:r>
              <a:rPr lang="uk-UA" sz="2100">
                <a:latin typeface="Times New Roman" panose="02020603050405020304" pitchFamily="18" charset="0"/>
                <a:cs typeface="Times New Roman" panose="02020603050405020304" pitchFamily="18" charset="0"/>
              </a:rPr>
              <a:t>політики щодо зазначених </a:t>
            </a:r>
            <a:r>
              <a:rPr lang="uk-UA" sz="2100" smtClean="0">
                <a:latin typeface="Times New Roman" panose="02020603050405020304" pitchFamily="18" charset="0"/>
                <a:cs typeface="Times New Roman" panose="02020603050405020304" pitchFamily="18" charset="0"/>
              </a:rPr>
              <a:t>витрат. </a:t>
            </a:r>
          </a:p>
          <a:p>
            <a:pPr marL="342900" indent="-342900" algn="just">
              <a:buFont typeface="Arial" panose="020B0604020202020204" pitchFamily="34" charset="0"/>
              <a:buChar char="•"/>
            </a:pPr>
            <a:r>
              <a:rPr lang="ru-RU" sz="2100" smtClean="0">
                <a:latin typeface="Times New Roman" panose="02020603050405020304" pitchFamily="18" charset="0"/>
                <a:cs typeface="Times New Roman" panose="02020603050405020304" pitchFamily="18" charset="0"/>
              </a:rPr>
              <a:t>Вартість </a:t>
            </a:r>
            <a:r>
              <a:rPr lang="ru-RU" sz="2100">
                <a:latin typeface="Times New Roman" panose="02020603050405020304" pitchFamily="18" charset="0"/>
                <a:cs typeface="Times New Roman" panose="02020603050405020304" pitchFamily="18" charset="0"/>
              </a:rPr>
              <a:t>активу </a:t>
            </a:r>
            <a:r>
              <a:rPr lang="ru-RU" sz="2100" smtClean="0">
                <a:latin typeface="Times New Roman" panose="02020603050405020304" pitchFamily="18" charset="0"/>
                <a:cs typeface="Times New Roman" panose="02020603050405020304" pitchFamily="18" charset="0"/>
              </a:rPr>
              <a:t>збільшується на 20000 грн</a:t>
            </a:r>
            <a:r>
              <a:rPr lang="ru-RU" sz="2100">
                <a:latin typeface="Times New Roman" panose="02020603050405020304" pitchFamily="18" charset="0"/>
                <a:cs typeface="Times New Roman" panose="02020603050405020304" pitchFamily="18" charset="0"/>
              </a:rPr>
              <a:t> </a:t>
            </a:r>
            <a:r>
              <a:rPr lang="ru-RU" sz="2100" smtClean="0">
                <a:latin typeface="Times New Roman" panose="02020603050405020304" pitchFamily="18" charset="0"/>
                <a:cs typeface="Times New Roman" panose="02020603050405020304" pitchFamily="18" charset="0"/>
              </a:rPr>
              <a:t>(Дт 10 Кт 631)</a:t>
            </a:r>
          </a:p>
          <a:p>
            <a:pPr marL="342900" indent="-342900" algn="just">
              <a:buFont typeface="Arial" panose="020B0604020202020204" pitchFamily="34" charset="0"/>
              <a:buChar char="•"/>
            </a:pPr>
            <a:r>
              <a:rPr lang="ru-RU" sz="2100" smtClean="0">
                <a:latin typeface="Times New Roman" panose="02020603050405020304" pitchFamily="18" charset="0"/>
                <a:cs typeface="Times New Roman" panose="02020603050405020304" pitchFamily="18" charset="0"/>
              </a:rPr>
              <a:t>Коригуємо витрати 20000 грн (Дт 631 </a:t>
            </a:r>
            <a:r>
              <a:rPr lang="ru-RU" sz="2100">
                <a:latin typeface="Times New Roman" panose="02020603050405020304" pitchFamily="18" charset="0"/>
                <a:cs typeface="Times New Roman" panose="02020603050405020304" pitchFamily="18" charset="0"/>
              </a:rPr>
              <a:t>Кт 44) </a:t>
            </a:r>
            <a:endParaRPr lang="ru-RU" sz="210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ru-RU" sz="2100" smtClean="0">
                <a:latin typeface="Times New Roman" panose="02020603050405020304" pitchFamily="18" charset="0"/>
                <a:cs typeface="Times New Roman" panose="02020603050405020304" pitchFamily="18" charset="0"/>
              </a:rPr>
              <a:t>Показуємо витрати пропорційно строку оренди  10000 грн (Дт </a:t>
            </a:r>
            <a:r>
              <a:rPr lang="ru-RU" sz="2100">
                <a:latin typeface="Times New Roman" panose="02020603050405020304" pitchFamily="18" charset="0"/>
                <a:cs typeface="Times New Roman" panose="02020603050405020304" pitchFamily="18" charset="0"/>
              </a:rPr>
              <a:t>44 Кт </a:t>
            </a:r>
            <a:r>
              <a:rPr lang="ru-RU" sz="2100" smtClean="0">
                <a:latin typeface="Times New Roman" panose="02020603050405020304" pitchFamily="18" charset="0"/>
                <a:cs typeface="Times New Roman" panose="02020603050405020304" pitchFamily="18" charset="0"/>
              </a:rPr>
              <a:t>10)</a:t>
            </a:r>
          </a:p>
          <a:p>
            <a:pPr marL="342900" indent="-342900" algn="just">
              <a:buFont typeface="Arial" panose="020B0604020202020204" pitchFamily="34" charset="0"/>
              <a:buChar char="•"/>
            </a:pPr>
            <a:r>
              <a:rPr lang="ru-RU" sz="2100" smtClean="0">
                <a:latin typeface="Times New Roman" panose="02020603050405020304" pitchFamily="18" charset="0"/>
                <a:cs typeface="Times New Roman" panose="02020603050405020304" pitchFamily="18" charset="0"/>
              </a:rPr>
              <a:t>Дт 949 Кт 10 … 10000 грн (за 2 роки).</a:t>
            </a:r>
          </a:p>
          <a:p>
            <a:pPr algn="just"/>
            <a:r>
              <a:rPr lang="ru-RU" sz="2100">
                <a:latin typeface="Times New Roman" panose="02020603050405020304" pitchFamily="18" charset="0"/>
                <a:cs typeface="Times New Roman" panose="02020603050405020304" pitchFamily="18" charset="0"/>
              </a:rPr>
              <a:t>Перерахувати витрати за </a:t>
            </a:r>
            <a:r>
              <a:rPr lang="ru-RU" sz="2100" smtClean="0">
                <a:latin typeface="Times New Roman" panose="02020603050405020304" pitchFamily="18" charset="0"/>
                <a:cs typeface="Times New Roman" panose="02020603050405020304" pitchFamily="18" charset="0"/>
              </a:rPr>
              <a:t>2021 та 2022 </a:t>
            </a:r>
            <a:r>
              <a:rPr lang="ru-RU" sz="2100">
                <a:latin typeface="Times New Roman" panose="02020603050405020304" pitchFamily="18" charset="0"/>
                <a:cs typeface="Times New Roman" panose="02020603050405020304" pitchFamily="18" charset="0"/>
              </a:rPr>
              <a:t>рік для подання порівняльної </a:t>
            </a:r>
            <a:r>
              <a:rPr lang="ru-RU" sz="2100" smtClean="0">
                <a:latin typeface="Times New Roman" panose="02020603050405020304" pitchFamily="18" charset="0"/>
                <a:cs typeface="Times New Roman" panose="02020603050405020304" pitchFamily="18" charset="0"/>
              </a:rPr>
              <a:t>інформації.</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725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971600" y="3038334"/>
            <a:ext cx="7200800" cy="461665"/>
          </a:xfrm>
          <a:prstGeom prst="rect">
            <a:avLst/>
          </a:prstGeom>
        </p:spPr>
        <p:txBody>
          <a:bodyPr wrap="square">
            <a:spAutoFit/>
          </a:bodyPr>
          <a:lstStyle/>
          <a:p>
            <a:pPr algn="ctr"/>
            <a:r>
              <a:rPr lang="ru-RU" sz="2400" b="1" i="1" smtClean="0">
                <a:solidFill>
                  <a:srgbClr val="C00000"/>
                </a:solidFill>
                <a:latin typeface="Times New Roman" panose="02020603050405020304" pitchFamily="18" charset="0"/>
                <a:cs typeface="Times New Roman" panose="02020603050405020304" pitchFamily="18" charset="0"/>
              </a:rPr>
              <a:t>Бухгалтерський облік та фінансова звітність</a:t>
            </a:r>
            <a:endParaRPr lang="uk-UA" sz="2400" b="1" i="1">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31196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1" y="260648"/>
            <a:ext cx="8712968" cy="4616648"/>
          </a:xfrm>
          <a:prstGeom prst="rect">
            <a:avLst/>
          </a:prstGeom>
        </p:spPr>
        <p:txBody>
          <a:bodyPr wrap="square">
            <a:spAutoFit/>
          </a:bodyPr>
          <a:lstStyle/>
          <a:p>
            <a:r>
              <a:rPr lang="uk-UA" sz="2100" b="1" smtClean="0">
                <a:latin typeface="Times New Roman" panose="02020603050405020304" pitchFamily="18" charset="0"/>
                <a:cs typeface="Times New Roman" panose="02020603050405020304" pitchFamily="18" charset="0"/>
              </a:rPr>
              <a:t>Фінансова оренда </a:t>
            </a:r>
          </a:p>
          <a:p>
            <a:endParaRPr lang="uk-UA" sz="2100" b="1">
              <a:latin typeface="Times New Roman" panose="02020603050405020304" pitchFamily="18" charset="0"/>
              <a:cs typeface="Times New Roman" panose="02020603050405020304" pitchFamily="18" charset="0"/>
            </a:endParaRPr>
          </a:p>
          <a:p>
            <a:r>
              <a:rPr lang="uk-UA" sz="2100" b="1" smtClean="0">
                <a:latin typeface="Times New Roman" panose="02020603050405020304" pitchFamily="18" charset="0"/>
                <a:cs typeface="Times New Roman" panose="02020603050405020304" pitchFamily="18" charset="0"/>
              </a:rPr>
              <a:t>У орендаря</a:t>
            </a:r>
          </a:p>
          <a:p>
            <a:endParaRPr lang="uk-UA" sz="2100" b="1">
              <a:latin typeface="Times New Roman" panose="02020603050405020304" pitchFamily="18" charset="0"/>
              <a:cs typeface="Times New Roman" panose="02020603050405020304" pitchFamily="18" charset="0"/>
            </a:endParaRPr>
          </a:p>
          <a:p>
            <a:pPr algn="just"/>
            <a:r>
              <a:rPr lang="uk-UA" sz="2100" b="1">
                <a:latin typeface="Times New Roman" panose="02020603050405020304" pitchFamily="18" charset="0"/>
                <a:cs typeface="Times New Roman" panose="02020603050405020304" pitchFamily="18" charset="0"/>
              </a:rPr>
              <a:t>Первісні прямі витрати орендаря, що безпосередньо пов’язані з укладенням договору оренди (витрати, пов’язані з переговорами, юридичні </a:t>
            </a:r>
            <a:r>
              <a:rPr lang="uk-UA" sz="2100" b="1" smtClean="0">
                <a:latin typeface="Times New Roman" panose="02020603050405020304" pitchFamily="18" charset="0"/>
                <a:cs typeface="Times New Roman" panose="02020603050405020304" pitchFamily="18" charset="0"/>
              </a:rPr>
              <a:t>послуги), </a:t>
            </a:r>
            <a:r>
              <a:rPr lang="uk-UA" sz="2100" b="1">
                <a:latin typeface="Times New Roman" panose="02020603050405020304" pitchFamily="18" charset="0"/>
                <a:cs typeface="Times New Roman" panose="02020603050405020304" pitchFamily="18" charset="0"/>
              </a:rPr>
              <a:t>збільшують вартість визнаного </a:t>
            </a:r>
            <a:r>
              <a:rPr lang="uk-UA" sz="2100" b="1" smtClean="0">
                <a:latin typeface="Times New Roman" panose="02020603050405020304" pitchFamily="18" charset="0"/>
                <a:cs typeface="Times New Roman" panose="02020603050405020304" pitchFamily="18" charset="0"/>
              </a:rPr>
              <a:t>активу (</a:t>
            </a:r>
            <a:r>
              <a:rPr lang="uk-UA" sz="2100" b="1" i="1" smtClean="0">
                <a:latin typeface="Times New Roman" panose="02020603050405020304" pitchFamily="18" charset="0"/>
                <a:cs typeface="Times New Roman" panose="02020603050405020304" pitchFamily="18" charset="0"/>
              </a:rPr>
              <a:t>Дт 152</a:t>
            </a:r>
            <a:r>
              <a:rPr lang="uk-UA" sz="2100" b="1" smtClean="0">
                <a:latin typeface="Times New Roman" panose="02020603050405020304" pitchFamily="18" charset="0"/>
                <a:cs typeface="Times New Roman" panose="02020603050405020304" pitchFamily="18" charset="0"/>
              </a:rPr>
              <a:t>).</a:t>
            </a:r>
          </a:p>
          <a:p>
            <a:pPr algn="just"/>
            <a:endParaRPr lang="uk-UA" sz="2100" smtClean="0">
              <a:solidFill>
                <a:srgbClr val="FF0000"/>
              </a:solidFill>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Одержаний </a:t>
            </a:r>
            <a:r>
              <a:rPr lang="uk-UA" sz="2100" smtClean="0">
                <a:latin typeface="Times New Roman" panose="02020603050405020304" pitchFamily="18" charset="0"/>
                <a:cs typeface="Times New Roman" panose="02020603050405020304" pitchFamily="18" charset="0"/>
              </a:rPr>
              <a:t>актив </a:t>
            </a:r>
            <a:r>
              <a:rPr lang="uk-UA" sz="2100">
                <a:latin typeface="Times New Roman" panose="02020603050405020304" pitchFamily="18" charset="0"/>
                <a:cs typeface="Times New Roman" panose="02020603050405020304" pitchFamily="18" charset="0"/>
              </a:rPr>
              <a:t>орендар </a:t>
            </a:r>
            <a:r>
              <a:rPr lang="uk-UA" sz="2100" smtClean="0">
                <a:latin typeface="Times New Roman" panose="02020603050405020304" pitchFamily="18" charset="0"/>
                <a:cs typeface="Times New Roman" panose="02020603050405020304" pitchFamily="18" charset="0"/>
              </a:rPr>
              <a:t>відображає:</a:t>
            </a:r>
            <a:endParaRPr lang="uk-UA" sz="210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Д-т</a:t>
            </a:r>
            <a:r>
              <a:rPr lang="uk-UA" sz="2100">
                <a:latin typeface="Times New Roman" panose="02020603050405020304" pitchFamily="18" charset="0"/>
                <a:cs typeface="Times New Roman" panose="02020603050405020304" pitchFamily="18" charset="0"/>
              </a:rPr>
              <a:t> 152 К-т </a:t>
            </a:r>
            <a:r>
              <a:rPr lang="uk-UA" sz="2100" smtClean="0">
                <a:latin typeface="Times New Roman" panose="02020603050405020304" pitchFamily="18" charset="0"/>
                <a:cs typeface="Times New Roman" panose="02020603050405020304" pitchFamily="18" charset="0"/>
              </a:rPr>
              <a:t>531   </a:t>
            </a:r>
            <a:r>
              <a:rPr lang="uk-UA" sz="2100" b="1" i="1">
                <a:latin typeface="Times New Roman" panose="02020603050405020304" pitchFamily="18" charset="0"/>
                <a:cs typeface="Times New Roman" panose="02020603050405020304" pitchFamily="18" charset="0"/>
              </a:rPr>
              <a:t>за найменшою з </a:t>
            </a:r>
            <a:r>
              <a:rPr lang="uk-UA" sz="2100" b="1" i="1" smtClean="0">
                <a:latin typeface="Times New Roman" panose="02020603050405020304" pitchFamily="18" charset="0"/>
                <a:cs typeface="Times New Roman" panose="02020603050405020304" pitchFamily="18" charset="0"/>
              </a:rPr>
              <a:t> двох оцінок:</a:t>
            </a:r>
            <a:r>
              <a:rPr lang="uk-UA" sz="2100" b="1" i="1">
                <a:latin typeface="Times New Roman" panose="02020603050405020304" pitchFamily="18" charset="0"/>
                <a:cs typeface="Times New Roman" panose="02020603050405020304" pitchFamily="18" charset="0"/>
              </a:rPr>
              <a:t> справедливою вартістю майна чи за теперішньою вартістю мінімальних орендних платежів</a:t>
            </a:r>
            <a:r>
              <a:rPr lang="uk-UA" sz="2100">
                <a:latin typeface="Times New Roman" panose="02020603050405020304" pitchFamily="18" charset="0"/>
                <a:cs typeface="Times New Roman" panose="02020603050405020304" pitchFamily="18" charset="0"/>
              </a:rPr>
              <a:t> на початок оренди</a:t>
            </a:r>
            <a:r>
              <a:rPr lang="uk-UA" sz="2100" smtClean="0">
                <a:latin typeface="Times New Roman" panose="02020603050405020304" pitchFamily="18" charset="0"/>
                <a:cs typeface="Times New Roman" panose="02020603050405020304" pitchFamily="18" charset="0"/>
              </a:rPr>
              <a:t>;</a:t>
            </a:r>
          </a:p>
          <a:p>
            <a:pPr algn="just"/>
            <a:r>
              <a:rPr lang="uk-UA" sz="2100" smtClean="0">
                <a:latin typeface="Times New Roman" panose="02020603050405020304" pitchFamily="18" charset="0"/>
                <a:cs typeface="Times New Roman" panose="02020603050405020304" pitchFamily="18" charset="0"/>
              </a:rPr>
              <a:t>Дт 152   К-т 631 витрати на укладення договору оренди</a:t>
            </a:r>
            <a:endParaRPr lang="uk-UA" sz="210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Д-т</a:t>
            </a:r>
            <a:r>
              <a:rPr lang="uk-UA" sz="2100">
                <a:latin typeface="Times New Roman" panose="02020603050405020304" pitchFamily="18" charset="0"/>
                <a:cs typeface="Times New Roman" panose="02020603050405020304" pitchFamily="18" charset="0"/>
              </a:rPr>
              <a:t> 641 К-т 531  </a:t>
            </a:r>
            <a:r>
              <a:rPr lang="uk-UA" sz="2100" smtClean="0">
                <a:latin typeface="Times New Roman" panose="02020603050405020304" pitchFamily="18" charset="0"/>
                <a:cs typeface="Times New Roman" panose="02020603050405020304" pitchFamily="18" charset="0"/>
              </a:rPr>
              <a:t>відображено </a:t>
            </a:r>
            <a:r>
              <a:rPr lang="uk-UA" sz="2100">
                <a:latin typeface="Times New Roman" panose="02020603050405020304" pitchFamily="18" charset="0"/>
                <a:cs typeface="Times New Roman" panose="02020603050405020304" pitchFamily="18" charset="0"/>
              </a:rPr>
              <a:t>ПК з </a:t>
            </a:r>
            <a:r>
              <a:rPr lang="uk-UA" sz="2100" smtClean="0">
                <a:latin typeface="Times New Roman" panose="02020603050405020304" pitchFamily="18" charset="0"/>
                <a:cs typeface="Times New Roman" panose="02020603050405020304" pitchFamily="18" charset="0"/>
              </a:rPr>
              <a:t>ПДВ</a:t>
            </a:r>
            <a:r>
              <a:rPr lang="uk-UA" sz="210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1022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476672"/>
            <a:ext cx="8712968" cy="3323987"/>
          </a:xfrm>
          <a:prstGeom prst="rect">
            <a:avLst/>
          </a:prstGeom>
        </p:spPr>
        <p:txBody>
          <a:bodyPr wrap="square">
            <a:spAutoFit/>
          </a:bodyPr>
          <a:lstStyle/>
          <a:p>
            <a:pPr algn="just" fontAlgn="base"/>
            <a:r>
              <a:rPr lang="uk-UA" sz="2100">
                <a:latin typeface="Times New Roman" panose="02020603050405020304" pitchFamily="18" charset="0"/>
                <a:cs typeface="Times New Roman" panose="02020603050405020304" pitchFamily="18" charset="0"/>
              </a:rPr>
              <a:t>В</a:t>
            </a:r>
            <a:r>
              <a:rPr lang="uk-UA" sz="2100"/>
              <a:t> </a:t>
            </a:r>
            <a:r>
              <a:rPr lang="uk-UA" sz="2100">
                <a:latin typeface="Times New Roman" panose="02020603050405020304" pitchFamily="18" charset="0"/>
                <a:cs typeface="Times New Roman" panose="02020603050405020304" pitchFamily="18" charset="0"/>
              </a:rPr>
              <a:t>п. 1 розд. ІІ НП(С)БО 14 уточнено, що орендар розраховує теперішню вартість мінімальних орендних платежів на дату початку оренди із застосуванням </a:t>
            </a:r>
            <a:r>
              <a:rPr lang="uk-UA" sz="2100" b="1">
                <a:latin typeface="Times New Roman" panose="02020603050405020304" pitchFamily="18" charset="0"/>
                <a:cs typeface="Times New Roman" panose="02020603050405020304" pitchFamily="18" charset="0"/>
              </a:rPr>
              <a:t>припустимої ставки відсотка в оренді, яка зазначається в договорі оренди.</a:t>
            </a:r>
            <a:r>
              <a:rPr lang="uk-UA" sz="2100">
                <a:latin typeface="Times New Roman" panose="02020603050405020304" pitchFamily="18" charset="0"/>
                <a:cs typeface="Times New Roman" panose="02020603050405020304" pitchFamily="18" charset="0"/>
              </a:rPr>
              <a:t> Якщо ставку в договорі оренди не визначено, тоді орендар застосовує ставку відсотка на можливі позики орендаря</a:t>
            </a:r>
            <a:r>
              <a:rPr lang="uk-UA" sz="2100" smtClean="0">
                <a:latin typeface="Times New Roman" panose="02020603050405020304" pitchFamily="18" charset="0"/>
                <a:cs typeface="Times New Roman" panose="02020603050405020304" pitchFamily="18" charset="0"/>
              </a:rPr>
              <a:t>.</a:t>
            </a:r>
          </a:p>
          <a:p>
            <a:pPr algn="just" fontAlgn="base"/>
            <a:endParaRPr lang="uk-UA" sz="2100">
              <a:latin typeface="Times New Roman" panose="02020603050405020304" pitchFamily="18" charset="0"/>
              <a:cs typeface="Times New Roman" panose="02020603050405020304" pitchFamily="18" charset="0"/>
            </a:endParaRPr>
          </a:p>
          <a:p>
            <a:pPr algn="just"/>
            <a:r>
              <a:rPr lang="uk-UA" sz="2100" b="1">
                <a:latin typeface="Times New Roman" panose="02020603050405020304" pitchFamily="18" charset="0"/>
                <a:cs typeface="Times New Roman" panose="02020603050405020304" pitchFamily="18" charset="0"/>
              </a:rPr>
              <a:t>Ставка відсотка на можливі позики орендаря</a:t>
            </a:r>
            <a:r>
              <a:rPr lang="uk-UA" sz="2100">
                <a:latin typeface="Times New Roman" panose="02020603050405020304" pitchFamily="18" charset="0"/>
                <a:cs typeface="Times New Roman" panose="02020603050405020304" pitchFamily="18" charset="0"/>
              </a:rPr>
              <a:t> - ставка відсотка, яку орендар сплатив би, щоб орендувати на подібний строк та з подібним забезпеченням коштів, необхідних для придбання подібного за вартістю активу за подібних економічних умов.</a:t>
            </a:r>
          </a:p>
        </p:txBody>
      </p:sp>
    </p:spTree>
    <p:extLst>
      <p:ext uri="{BB962C8B-B14F-4D97-AF65-F5344CB8AC3E}">
        <p14:creationId xmlns:p14="http://schemas.microsoft.com/office/powerpoint/2010/main" val="1652689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3" y="332656"/>
            <a:ext cx="8784976" cy="5586145"/>
          </a:xfrm>
          <a:prstGeom prst="rect">
            <a:avLst/>
          </a:prstGeom>
        </p:spPr>
        <p:txBody>
          <a:bodyPr wrap="square">
            <a:spAutoFit/>
          </a:bodyPr>
          <a:lstStyle/>
          <a:p>
            <a:pPr fontAlgn="base"/>
            <a:r>
              <a:rPr lang="uk-UA" sz="2100" b="1" smtClean="0">
                <a:latin typeface="Times New Roman" panose="02020603050405020304" pitchFamily="18" charset="0"/>
                <a:cs typeface="Times New Roman" panose="02020603050405020304" pitchFamily="18" charset="0"/>
              </a:rPr>
              <a:t>У орендодавця</a:t>
            </a:r>
          </a:p>
          <a:p>
            <a:pPr fontAlgn="base"/>
            <a:endParaRPr lang="uk-UA" sz="2100" b="1">
              <a:latin typeface="Times New Roman" panose="02020603050405020304" pitchFamily="18" charset="0"/>
              <a:cs typeface="Times New Roman" panose="02020603050405020304" pitchFamily="18" charset="0"/>
            </a:endParaRPr>
          </a:p>
          <a:p>
            <a:pPr algn="just" fontAlgn="base"/>
            <a:r>
              <a:rPr lang="ru-RU" sz="2100" i="1" smtClean="0">
                <a:latin typeface="Times New Roman" panose="02020603050405020304" pitchFamily="18" charset="0"/>
                <a:cs typeface="Times New Roman" panose="02020603050405020304" pitchFamily="18" charset="0"/>
              </a:rPr>
              <a:t>БУЛО!!! Витрати </a:t>
            </a:r>
            <a:r>
              <a:rPr lang="ru-RU" sz="2100" i="1">
                <a:latin typeface="Times New Roman" panose="02020603050405020304" pitchFamily="18" charset="0"/>
                <a:cs typeface="Times New Roman" panose="02020603050405020304" pitchFamily="18" charset="0"/>
              </a:rPr>
              <a:t>орендодавця з укладення договору фінансової оренди (юридичні послуги, комісійні винагороди) визнавалися іншими витратами того звітного періоду, у якому вони були понесені. </a:t>
            </a:r>
            <a:endParaRPr lang="ru-RU" sz="2100" i="1" smtClean="0">
              <a:latin typeface="Times New Roman" panose="02020603050405020304" pitchFamily="18" charset="0"/>
              <a:cs typeface="Times New Roman" panose="02020603050405020304" pitchFamily="18" charset="0"/>
            </a:endParaRPr>
          </a:p>
          <a:p>
            <a:pPr algn="just" fontAlgn="base"/>
            <a:endParaRPr lang="ru-RU" sz="2100" b="1" i="1">
              <a:latin typeface="Times New Roman" panose="02020603050405020304" pitchFamily="18" charset="0"/>
              <a:cs typeface="Times New Roman" panose="02020603050405020304" pitchFamily="18" charset="0"/>
            </a:endParaRPr>
          </a:p>
          <a:p>
            <a:pPr algn="just" fontAlgn="base"/>
            <a:r>
              <a:rPr lang="uk-UA" sz="2100" b="1">
                <a:latin typeface="Times New Roman" panose="02020603050405020304" pitchFamily="18" charset="0"/>
                <a:cs typeface="Times New Roman" panose="02020603050405020304" pitchFamily="18" charset="0"/>
              </a:rPr>
              <a:t>Первісні прямі витрати орендодавця (крім орендодавця-виробника або орендодавця-дилера), що безпосередньо пов’язані з укладенням договору оренди (витрати, пов’язані з переговорами, юридичні </a:t>
            </a:r>
            <a:r>
              <a:rPr lang="uk-UA" sz="2100" b="1" smtClean="0">
                <a:latin typeface="Times New Roman" panose="02020603050405020304" pitchFamily="18" charset="0"/>
                <a:cs typeface="Times New Roman" panose="02020603050405020304" pitchFamily="18" charset="0"/>
              </a:rPr>
              <a:t>послуги), </a:t>
            </a:r>
            <a:r>
              <a:rPr lang="uk-UA" sz="2100" b="1" u="sng">
                <a:latin typeface="Times New Roman" panose="02020603050405020304" pitchFamily="18" charset="0"/>
                <a:cs typeface="Times New Roman" panose="02020603050405020304" pitchFamily="18" charset="0"/>
              </a:rPr>
              <a:t>збільшують вартість дебіторської заборгованості орендаря та зменшують суму доходу, визнану протягом строку оренди</a:t>
            </a:r>
            <a:r>
              <a:rPr lang="uk-UA" sz="2100" b="1">
                <a:latin typeface="Times New Roman" panose="02020603050405020304" pitchFamily="18" charset="0"/>
                <a:cs typeface="Times New Roman" panose="02020603050405020304" pitchFamily="18" charset="0"/>
              </a:rPr>
              <a:t>.</a:t>
            </a:r>
          </a:p>
          <a:p>
            <a:pPr algn="just" fontAlgn="base"/>
            <a:endParaRPr lang="uk-UA" sz="2100" b="1" i="1" smtClean="0">
              <a:latin typeface="Times New Roman" panose="02020603050405020304" pitchFamily="18" charset="0"/>
              <a:cs typeface="Times New Roman" panose="02020603050405020304" pitchFamily="18" charset="0"/>
            </a:endParaRPr>
          </a:p>
          <a:p>
            <a:pPr algn="just"/>
            <a:r>
              <a:rPr lang="uk-UA" sz="2100" b="1">
                <a:latin typeface="Times New Roman" panose="02020603050405020304" pitchFamily="18" charset="0"/>
                <a:cs typeface="Times New Roman" panose="02020603050405020304" pitchFamily="18" charset="0"/>
              </a:rPr>
              <a:t>Витрати орендодавця-виробника або орендодавця-дилера, що безпосередньо пов’язані з переговорами та укладенням договору фінансової оренди (юридичні послуги, комісійні </a:t>
            </a:r>
            <a:r>
              <a:rPr lang="uk-UA" sz="2100" b="1" smtClean="0">
                <a:latin typeface="Times New Roman" panose="02020603050405020304" pitchFamily="18" charset="0"/>
                <a:cs typeface="Times New Roman" panose="02020603050405020304" pitchFamily="18" charset="0"/>
              </a:rPr>
              <a:t>винагороди), </a:t>
            </a:r>
            <a:r>
              <a:rPr lang="uk-UA" sz="2100" b="1">
                <a:latin typeface="Times New Roman" panose="02020603050405020304" pitchFamily="18" charset="0"/>
                <a:cs typeface="Times New Roman" panose="02020603050405020304" pitchFamily="18" charset="0"/>
              </a:rPr>
              <a:t>визнаються іншими витратами одночасно з визнанням доходу, для отримання якого вони здійснені</a:t>
            </a:r>
            <a:r>
              <a:rPr lang="uk-UA" sz="2100" b="1" smtClean="0">
                <a:latin typeface="Times New Roman" panose="02020603050405020304" pitchFamily="18" charset="0"/>
                <a:cs typeface="Times New Roman" panose="02020603050405020304" pitchFamily="18" charset="0"/>
              </a:rPr>
              <a:t>.</a:t>
            </a:r>
            <a:endParaRPr lang="uk-UA" sz="21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922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25858" y="231585"/>
            <a:ext cx="8640960" cy="4616648"/>
          </a:xfrm>
          <a:prstGeom prst="rect">
            <a:avLst/>
          </a:prstGeom>
        </p:spPr>
        <p:txBody>
          <a:bodyPr wrap="square">
            <a:spAutoFit/>
          </a:bodyPr>
          <a:lstStyle/>
          <a:p>
            <a:pPr algn="just" fontAlgn="base"/>
            <a:r>
              <a:rPr lang="uk-UA" sz="2100">
                <a:latin typeface="Times New Roman" panose="02020603050405020304" pitchFamily="18" charset="0"/>
                <a:cs typeface="Times New Roman" panose="02020603050405020304" pitchFamily="18" charset="0"/>
              </a:rPr>
              <a:t>Наприклад, підприємство  придбало обладнання  вартістю 1200000   грн (у тому числі ПДВ 20 %)   і передало його у фінансову оренду. Первісні прямі витрати, що безпосередньо пов’язані з укладенням договору оренди (юридичні послуги), склали 90000  грн. </a:t>
            </a:r>
          </a:p>
          <a:p>
            <a:pPr algn="just" fontAlgn="base"/>
            <a:r>
              <a:rPr lang="uk-UA" sz="2100">
                <a:latin typeface="Times New Roman" panose="02020603050405020304" pitchFamily="18" charset="0"/>
                <a:cs typeface="Times New Roman" panose="02020603050405020304" pitchFamily="18" charset="0"/>
              </a:rPr>
              <a:t>Дебіторська заборгованість (чиста інвестиція у фінансову оренду) складе – 1290000 грн.</a:t>
            </a:r>
          </a:p>
          <a:p>
            <a:pPr algn="just" fontAlgn="base"/>
            <a:r>
              <a:rPr lang="uk-UA" sz="2100" b="1" i="1">
                <a:latin typeface="Times New Roman" panose="02020603050405020304" pitchFamily="18" charset="0"/>
                <a:cs typeface="Times New Roman" panose="02020603050405020304" pitchFamily="18" charset="0"/>
              </a:rPr>
              <a:t>Бухгалтерські проведення:</a:t>
            </a:r>
          </a:p>
          <a:p>
            <a:pPr algn="just" fontAlgn="base"/>
            <a:r>
              <a:rPr lang="uk-UA" sz="2100">
                <a:latin typeface="Times New Roman" panose="02020603050405020304" pitchFamily="18" charset="0"/>
                <a:cs typeface="Times New Roman" panose="02020603050405020304" pitchFamily="18" charset="0"/>
              </a:rPr>
              <a:t>На суму дебіторської заборгованості </a:t>
            </a:r>
            <a:r>
              <a:rPr lang="uk-UA" sz="2100" u="sng">
                <a:latin typeface="Times New Roman" panose="02020603050405020304" pitchFamily="18" charset="0"/>
                <a:cs typeface="Times New Roman" panose="02020603050405020304" pitchFamily="18" charset="0"/>
              </a:rPr>
              <a:t>орендаря</a:t>
            </a:r>
            <a:r>
              <a:rPr lang="uk-UA" sz="2100">
                <a:latin typeface="Times New Roman" panose="02020603050405020304" pitchFamily="18" charset="0"/>
                <a:cs typeface="Times New Roman" panose="02020603050405020304" pitchFamily="18" charset="0"/>
              </a:rPr>
              <a:t> за сумою чистої інвестиції в оренду:</a:t>
            </a:r>
          </a:p>
          <a:p>
            <a:pPr algn="just" fontAlgn="base"/>
            <a:r>
              <a:rPr lang="uk-UA" sz="2100" b="1">
                <a:latin typeface="Times New Roman" panose="02020603050405020304" pitchFamily="18" charset="0"/>
                <a:cs typeface="Times New Roman" panose="02020603050405020304" pitchFamily="18" charset="0"/>
              </a:rPr>
              <a:t>Дт 181 - Кт 712</a:t>
            </a:r>
            <a:r>
              <a:rPr lang="uk-UA" sz="2100">
                <a:latin typeface="Times New Roman" panose="02020603050405020304" pitchFamily="18" charset="0"/>
                <a:cs typeface="Times New Roman" panose="02020603050405020304" pitchFamily="18" charset="0"/>
              </a:rPr>
              <a:t>  </a:t>
            </a:r>
            <a:r>
              <a:rPr lang="uk-UA" sz="2100" b="1">
                <a:latin typeface="Times New Roman" panose="02020603050405020304" pitchFamily="18" charset="0"/>
                <a:cs typeface="Times New Roman" panose="02020603050405020304" pitchFamily="18" charset="0"/>
              </a:rPr>
              <a:t>1200000</a:t>
            </a:r>
          </a:p>
          <a:p>
            <a:pPr algn="just" fontAlgn="base"/>
            <a:r>
              <a:rPr lang="uk-UA" sz="2100" b="1">
                <a:latin typeface="Times New Roman" panose="02020603050405020304" pitchFamily="18" charset="0"/>
                <a:cs typeface="Times New Roman" panose="02020603050405020304" pitchFamily="18" charset="0"/>
              </a:rPr>
              <a:t>Дт 181 - Кт 631     </a:t>
            </a:r>
            <a:r>
              <a:rPr lang="uk-UA" sz="2100" b="1" smtClean="0">
                <a:latin typeface="Times New Roman" panose="02020603050405020304" pitchFamily="18" charset="0"/>
                <a:cs typeface="Times New Roman" panose="02020603050405020304" pitchFamily="18" charset="0"/>
              </a:rPr>
              <a:t>90000</a:t>
            </a:r>
          </a:p>
          <a:p>
            <a:pPr algn="just" fontAlgn="base"/>
            <a:r>
              <a:rPr lang="uk-UA" sz="2100" b="1" smtClean="0">
                <a:latin typeface="Times New Roman" panose="02020603050405020304" pitchFamily="18" charset="0"/>
                <a:cs typeface="Times New Roman" panose="02020603050405020304" pitchFamily="18" charset="0"/>
              </a:rPr>
              <a:t>…</a:t>
            </a:r>
          </a:p>
          <a:p>
            <a:pPr algn="just" fontAlgn="base"/>
            <a:r>
              <a:rPr lang="uk-UA" sz="2100" b="1" smtClean="0">
                <a:latin typeface="Times New Roman" panose="02020603050405020304" pitchFamily="18" charset="0"/>
                <a:cs typeface="Times New Roman" panose="02020603050405020304" pitchFamily="18" charset="0"/>
              </a:rPr>
              <a:t>Дт 373 - Кт 732     </a:t>
            </a:r>
          </a:p>
          <a:p>
            <a:pPr algn="just" fontAlgn="base"/>
            <a:r>
              <a:rPr lang="uk-UA" sz="2100" b="1" smtClean="0">
                <a:latin typeface="Times New Roman" panose="02020603050405020304" pitchFamily="18" charset="0"/>
                <a:cs typeface="Times New Roman" panose="02020603050405020304" pitchFamily="18" charset="0"/>
              </a:rPr>
              <a:t>Дт 372 - Кт 373    </a:t>
            </a:r>
            <a:r>
              <a:rPr lang="uk-UA" sz="2100" b="1">
                <a:latin typeface="Times New Roman" panose="02020603050405020304" pitchFamily="18" charset="0"/>
                <a:cs typeface="Times New Roman" panose="02020603050405020304" pitchFamily="18" charset="0"/>
              </a:rPr>
              <a:t>90000/к-сть </a:t>
            </a:r>
            <a:r>
              <a:rPr lang="uk-UA" sz="2100" b="1" smtClean="0">
                <a:latin typeface="Times New Roman" panose="02020603050405020304" pitchFamily="18" charset="0"/>
                <a:cs typeface="Times New Roman" panose="02020603050405020304" pitchFamily="18" charset="0"/>
              </a:rPr>
              <a:t>місяців оренди</a:t>
            </a:r>
            <a:endParaRPr lang="uk-UA" sz="21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0821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286000" y="3105835"/>
            <a:ext cx="4572000" cy="1200329"/>
          </a:xfrm>
          <a:prstGeom prst="rect">
            <a:avLst/>
          </a:prstGeom>
        </p:spPr>
        <p:txBody>
          <a:bodyPr>
            <a:spAutoFit/>
          </a:bodyPr>
          <a:lstStyle/>
          <a:p>
            <a:pPr algn="ctr"/>
            <a:r>
              <a:rPr lang="uk-UA" sz="2400" b="1" i="1">
                <a:solidFill>
                  <a:srgbClr val="C00000"/>
                </a:solidFill>
                <a:latin typeface="Times New Roman" panose="02020603050405020304" pitchFamily="18" charset="0"/>
                <a:cs typeface="Times New Roman" panose="02020603050405020304" pitchFamily="18" charset="0"/>
              </a:rPr>
              <a:t>Зміни </a:t>
            </a:r>
            <a:endParaRPr lang="uk-UA" sz="2400" b="1" i="1" smtClean="0">
              <a:solidFill>
                <a:srgbClr val="C00000"/>
              </a:solidFill>
              <a:latin typeface="Times New Roman" panose="02020603050405020304" pitchFamily="18" charset="0"/>
              <a:cs typeface="Times New Roman" panose="02020603050405020304" pitchFamily="18" charset="0"/>
            </a:endParaRPr>
          </a:p>
          <a:p>
            <a:pPr algn="ctr"/>
            <a:r>
              <a:rPr lang="uk-UA" sz="2400" b="1" i="1" smtClean="0">
                <a:solidFill>
                  <a:srgbClr val="C00000"/>
                </a:solidFill>
                <a:latin typeface="Times New Roman" panose="02020603050405020304" pitchFamily="18" charset="0"/>
                <a:cs typeface="Times New Roman" panose="02020603050405020304" pitchFamily="18" charset="0"/>
              </a:rPr>
              <a:t>у </a:t>
            </a:r>
            <a:r>
              <a:rPr lang="uk-UA" sz="2400" b="1" i="1">
                <a:solidFill>
                  <a:srgbClr val="C00000"/>
                </a:solidFill>
                <a:latin typeface="Times New Roman" panose="02020603050405020304" pitchFamily="18" charset="0"/>
                <a:cs typeface="Times New Roman" panose="02020603050405020304" pitchFamily="18" charset="0"/>
              </a:rPr>
              <a:t>складанні первинних документів</a:t>
            </a:r>
          </a:p>
        </p:txBody>
      </p:sp>
    </p:spTree>
    <p:extLst>
      <p:ext uri="{BB962C8B-B14F-4D97-AF65-F5344CB8AC3E}">
        <p14:creationId xmlns:p14="http://schemas.microsoft.com/office/powerpoint/2010/main" val="28788472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476672"/>
            <a:ext cx="8784976" cy="5816977"/>
          </a:xfrm>
          <a:prstGeom prst="rect">
            <a:avLst/>
          </a:prstGeom>
        </p:spPr>
        <p:txBody>
          <a:bodyPr wrap="square">
            <a:spAutoFit/>
          </a:bodyPr>
          <a:lstStyle/>
          <a:p>
            <a:pPr algn="ctr"/>
            <a:r>
              <a:rPr lang="uk-UA" sz="2100" b="1" smtClean="0">
                <a:latin typeface="Times New Roman" panose="02020603050405020304" pitchFamily="18" charset="0"/>
                <a:cs typeface="Times New Roman" panose="02020603050405020304" pitchFamily="18" charset="0"/>
              </a:rPr>
              <a:t>Наказом від 28.12.2022 року № 467 МФУ внесено </a:t>
            </a:r>
            <a:r>
              <a:rPr lang="uk-UA" sz="2100" b="1">
                <a:latin typeface="Times New Roman" panose="02020603050405020304" pitchFamily="18" charset="0"/>
                <a:cs typeface="Times New Roman" panose="02020603050405020304" pitchFamily="18" charset="0"/>
              </a:rPr>
              <a:t>зміни до Положення про документальне забезпечення записів у бухгалтерському обліку, затверджені наказом від 24.05.1995 р. № </a:t>
            </a:r>
            <a:r>
              <a:rPr lang="uk-UA" sz="2100" b="1" smtClean="0">
                <a:latin typeface="Times New Roman" panose="02020603050405020304" pitchFamily="18" charset="0"/>
                <a:cs typeface="Times New Roman" panose="02020603050405020304" pitchFamily="18" charset="0"/>
              </a:rPr>
              <a:t>88 </a:t>
            </a:r>
          </a:p>
          <a:p>
            <a:pPr algn="ctr"/>
            <a:r>
              <a:rPr lang="uk-UA" sz="2100" i="1" smtClean="0">
                <a:latin typeface="Times New Roman" panose="02020603050405020304" pitchFamily="18" charset="0"/>
                <a:cs typeface="Times New Roman" panose="02020603050405020304" pitchFamily="18" charset="0"/>
              </a:rPr>
              <a:t>(зміни діють з 09.03.2023)</a:t>
            </a:r>
            <a:r>
              <a:rPr lang="uk-UA" sz="2100" b="1" smtClean="0">
                <a:latin typeface="Times New Roman" panose="02020603050405020304" pitchFamily="18" charset="0"/>
                <a:cs typeface="Times New Roman" panose="02020603050405020304" pitchFamily="18" charset="0"/>
              </a:rPr>
              <a:t>.</a:t>
            </a:r>
          </a:p>
          <a:p>
            <a:pPr algn="just"/>
            <a:endParaRPr lang="uk-UA" sz="210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1. Зазначено, що обов’язкові </a:t>
            </a:r>
            <a:r>
              <a:rPr lang="uk-UA" sz="2100">
                <a:latin typeface="Times New Roman" panose="02020603050405020304" pitchFamily="18" charset="0"/>
                <a:cs typeface="Times New Roman" panose="02020603050405020304" pitchFamily="18" charset="0"/>
              </a:rPr>
              <a:t>реквізити первинного документа, встановлені Положенням № 88, не поширюються на </a:t>
            </a:r>
            <a:r>
              <a:rPr lang="uk-UA" sz="2100" smtClean="0">
                <a:latin typeface="Times New Roman" panose="02020603050405020304" pitchFamily="18" charset="0"/>
                <a:cs typeface="Times New Roman" panose="02020603050405020304" pitchFamily="18" charset="0"/>
              </a:rPr>
              <a:t>первинні документи, </a:t>
            </a:r>
            <a:r>
              <a:rPr lang="uk-UA" sz="2100">
                <a:latin typeface="Times New Roman" panose="02020603050405020304" pitchFamily="18" charset="0"/>
                <a:cs typeface="Times New Roman" panose="02020603050405020304" pitchFamily="18" charset="0"/>
              </a:rPr>
              <a:t>форму якої затвердив НБУ. </a:t>
            </a:r>
            <a:endParaRPr lang="uk-UA" sz="2100" smtClean="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2. </a:t>
            </a:r>
            <a:r>
              <a:rPr lang="ru-RU" sz="2100" smtClean="0">
                <a:latin typeface="Times New Roman" panose="02020603050405020304" pitchFamily="18" charset="0"/>
                <a:cs typeface="Times New Roman" panose="02020603050405020304" pitchFamily="18" charset="0"/>
              </a:rPr>
              <a:t>У </a:t>
            </a:r>
            <a:r>
              <a:rPr lang="ru-RU" sz="2100">
                <a:latin typeface="Times New Roman" panose="02020603050405020304" pitchFamily="18" charset="0"/>
                <a:cs typeface="Times New Roman" panose="02020603050405020304" pitchFamily="18" charset="0"/>
              </a:rPr>
              <a:t>разі складання та зберігання первинних документів і регістрів бухгалтерського обліку </a:t>
            </a:r>
            <a:r>
              <a:rPr lang="ru-RU" sz="2100" u="sng">
                <a:latin typeface="Times New Roman" panose="02020603050405020304" pitchFamily="18" charset="0"/>
                <a:cs typeface="Times New Roman" panose="02020603050405020304" pitchFamily="18" charset="0"/>
              </a:rPr>
              <a:t>з використанням електронних засобів оброблення інформації</a:t>
            </a:r>
            <a:r>
              <a:rPr lang="ru-RU" sz="2100">
                <a:latin typeface="Times New Roman" panose="02020603050405020304" pitchFamily="18" charset="0"/>
                <a:cs typeface="Times New Roman" panose="02020603050405020304" pitchFamily="18" charset="0"/>
              </a:rPr>
              <a:t> підприємство зобов'язане за свій рахунок виготовити їх копії на паперових носіях на вимогу інших учасників господарських операцій, а також правоохоронних органів та відповідних органів у межах їх повноважень, передбачених законами</a:t>
            </a:r>
            <a:r>
              <a:rPr lang="ru-RU" sz="2100" smtClean="0">
                <a:latin typeface="Times New Roman" panose="02020603050405020304" pitchFamily="18" charset="0"/>
                <a:cs typeface="Times New Roman" panose="02020603050405020304" pitchFamily="18" charset="0"/>
              </a:rPr>
              <a:t>.</a:t>
            </a:r>
          </a:p>
          <a:p>
            <a:pPr algn="just"/>
            <a:r>
              <a:rPr lang="ru-RU" sz="2100" smtClean="0">
                <a:latin typeface="Times New Roman" panose="02020603050405020304" pitchFamily="18" charset="0"/>
                <a:cs typeface="Times New Roman" panose="02020603050405020304" pitchFamily="18" charset="0"/>
              </a:rPr>
              <a:t>3. Виправлення в паперових та електронних документах.</a:t>
            </a:r>
            <a:endParaRPr lang="ru-RU" sz="2100">
              <a:latin typeface="Times New Roman" panose="02020603050405020304" pitchFamily="18" charset="0"/>
              <a:cs typeface="Times New Roman" panose="02020603050405020304" pitchFamily="18" charset="0"/>
            </a:endParaRPr>
          </a:p>
          <a:p>
            <a:pPr algn="just"/>
            <a:r>
              <a:rPr lang="ru-RU" sz="2100" smtClean="0">
                <a:latin typeface="Times New Roman" panose="02020603050405020304" pitchFamily="18" charset="0"/>
                <a:cs typeface="Times New Roman" panose="02020603050405020304" pitchFamily="18" charset="0"/>
              </a:rPr>
              <a:t> </a:t>
            </a:r>
            <a:endParaRPr lang="ru-RU" sz="2100">
              <a:latin typeface="Times New Roman" panose="02020603050405020304" pitchFamily="18" charset="0"/>
              <a:cs typeface="Times New Roman" panose="02020603050405020304" pitchFamily="18" charset="0"/>
            </a:endParaRPr>
          </a:p>
          <a:p>
            <a:endParaRPr lang="uk-UA"/>
          </a:p>
          <a:p>
            <a:r>
              <a:rPr lang="uk-UA" smtClean="0"/>
              <a:t> </a:t>
            </a:r>
            <a:endParaRPr lang="uk-UA"/>
          </a:p>
        </p:txBody>
      </p:sp>
    </p:spTree>
    <p:extLst>
      <p:ext uri="{BB962C8B-B14F-4D97-AF65-F5344CB8AC3E}">
        <p14:creationId xmlns:p14="http://schemas.microsoft.com/office/powerpoint/2010/main" val="36168692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476672"/>
            <a:ext cx="8784976" cy="2954655"/>
          </a:xfrm>
          <a:prstGeom prst="rect">
            <a:avLst/>
          </a:prstGeom>
        </p:spPr>
        <p:txBody>
          <a:bodyPr wrap="square">
            <a:spAutoFit/>
          </a:bodyPr>
          <a:lstStyle/>
          <a:p>
            <a:r>
              <a:rPr lang="uk-UA" sz="2100" smtClean="0">
                <a:latin typeface="Times New Roman" panose="02020603050405020304" pitchFamily="18" charset="0"/>
                <a:cs typeface="Times New Roman" panose="02020603050405020304" pitchFamily="18" charset="0"/>
              </a:rPr>
              <a:t>Для паперових документів  існує три варіанти виправлень: </a:t>
            </a:r>
          </a:p>
          <a:p>
            <a:pPr marL="342900" lvl="0" indent="-342900">
              <a:buFont typeface="Arial" panose="020B0604020202020204" pitchFamily="34" charset="0"/>
              <a:buChar char="•"/>
            </a:pPr>
            <a:r>
              <a:rPr lang="uk-UA" sz="2100" i="1" smtClean="0">
                <a:latin typeface="Times New Roman" panose="02020603050405020304" pitchFamily="18" charset="0"/>
                <a:cs typeface="Times New Roman" panose="02020603050405020304" pitchFamily="18" charset="0"/>
              </a:rPr>
              <a:t>способом "червоного сторно", </a:t>
            </a:r>
          </a:p>
          <a:p>
            <a:pPr marL="342900" lvl="0" indent="-342900">
              <a:buFont typeface="Arial" panose="020B0604020202020204" pitchFamily="34" charset="0"/>
              <a:buChar char="•"/>
            </a:pPr>
            <a:r>
              <a:rPr lang="uk-UA" sz="2100" i="1" smtClean="0">
                <a:latin typeface="Times New Roman" panose="02020603050405020304" pitchFamily="18" charset="0"/>
                <a:cs typeface="Times New Roman" panose="02020603050405020304" pitchFamily="18" charset="0"/>
              </a:rPr>
              <a:t>додаткових бухгалтерських проведень, </a:t>
            </a:r>
          </a:p>
          <a:p>
            <a:pPr marL="342900" lvl="0" indent="-342900">
              <a:buFont typeface="Arial" panose="020B0604020202020204" pitchFamily="34" charset="0"/>
              <a:buChar char="•"/>
            </a:pPr>
            <a:r>
              <a:rPr lang="uk-UA" sz="2100" i="1" smtClean="0">
                <a:latin typeface="Times New Roman" panose="02020603050405020304" pitchFamily="18" charset="0"/>
                <a:cs typeface="Times New Roman" panose="02020603050405020304" pitchFamily="18" charset="0"/>
              </a:rPr>
              <a:t>коректурним способом.</a:t>
            </a:r>
          </a:p>
          <a:p>
            <a:endParaRPr lang="uk-UA" sz="2100" smtClean="0">
              <a:latin typeface="Times New Roman" panose="02020603050405020304" pitchFamily="18" charset="0"/>
              <a:cs typeface="Times New Roman" panose="02020603050405020304" pitchFamily="18" charset="0"/>
            </a:endParaRPr>
          </a:p>
          <a:p>
            <a:r>
              <a:rPr lang="uk-UA" sz="2100" smtClean="0">
                <a:latin typeface="Times New Roman" panose="02020603050405020304" pitchFamily="18" charset="0"/>
                <a:cs typeface="Times New Roman" panose="02020603050405020304" pitchFamily="18" charset="0"/>
              </a:rPr>
              <a:t>Для е-документів </a:t>
            </a:r>
            <a:r>
              <a:rPr lang="uk-UA" sz="2100" b="1" smtClean="0">
                <a:latin typeface="Times New Roman" panose="02020603050405020304" pitchFamily="18" charset="0"/>
                <a:cs typeface="Times New Roman" panose="02020603050405020304" pitchFamily="18" charset="0"/>
              </a:rPr>
              <a:t>- </a:t>
            </a:r>
            <a:r>
              <a:rPr lang="uk-UA" sz="2100" smtClean="0">
                <a:latin typeface="Times New Roman" panose="02020603050405020304" pitchFamily="18" charset="0"/>
                <a:cs typeface="Times New Roman" panose="02020603050405020304" pitchFamily="18" charset="0"/>
              </a:rPr>
              <a:t>два варіанти: </a:t>
            </a:r>
          </a:p>
          <a:p>
            <a:pPr marL="342900" indent="-342900">
              <a:buFont typeface="Arial" panose="020B0604020202020204" pitchFamily="34" charset="0"/>
              <a:buChar char="•"/>
            </a:pPr>
            <a:r>
              <a:rPr lang="uk-UA" sz="2100" i="1" smtClean="0">
                <a:latin typeface="Times New Roman" panose="02020603050405020304" pitchFamily="18" charset="0"/>
                <a:cs typeface="Times New Roman" panose="02020603050405020304" pitchFamily="18" charset="0"/>
              </a:rPr>
              <a:t>способом сторно  </a:t>
            </a:r>
          </a:p>
          <a:p>
            <a:pPr marL="342900" indent="-342900">
              <a:buFont typeface="Arial" panose="020B0604020202020204" pitchFamily="34" charset="0"/>
              <a:buChar char="•"/>
            </a:pPr>
            <a:r>
              <a:rPr lang="uk-UA" sz="2100" i="1" smtClean="0">
                <a:latin typeface="Times New Roman" panose="02020603050405020304" pitchFamily="18" charset="0"/>
                <a:cs typeface="Times New Roman" panose="02020603050405020304" pitchFamily="18" charset="0"/>
              </a:rPr>
              <a:t>додаткових бухгалтерських проведень. </a:t>
            </a:r>
          </a:p>
          <a:p>
            <a:r>
              <a:rPr lang="uk-UA" i="1" smtClean="0"/>
              <a:t> </a:t>
            </a:r>
            <a:endParaRPr lang="uk-UA" i="1"/>
          </a:p>
        </p:txBody>
      </p:sp>
    </p:spTree>
    <p:extLst>
      <p:ext uri="{BB962C8B-B14F-4D97-AF65-F5344CB8AC3E}">
        <p14:creationId xmlns:p14="http://schemas.microsoft.com/office/powerpoint/2010/main" val="814237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260648"/>
            <a:ext cx="8784976" cy="4939814"/>
          </a:xfrm>
          <a:prstGeom prst="rect">
            <a:avLst/>
          </a:prstGeom>
        </p:spPr>
        <p:txBody>
          <a:bodyPr wrap="square">
            <a:spAutoFit/>
          </a:bodyPr>
          <a:lstStyle/>
          <a:p>
            <a:pPr algn="just"/>
            <a:r>
              <a:rPr lang="uk-UA" sz="2100" b="1">
                <a:latin typeface="Times New Roman" panose="02020603050405020304" pitchFamily="18" charset="0"/>
                <a:cs typeface="Times New Roman" panose="02020603050405020304" pitchFamily="18" charset="0"/>
              </a:rPr>
              <a:t>Спосіб «червоного сторно»:</a:t>
            </a:r>
            <a:r>
              <a:rPr lang="uk-UA" sz="2100">
                <a:latin typeface="Times New Roman" panose="02020603050405020304" pitchFamily="18" charset="0"/>
                <a:cs typeface="Times New Roman" panose="02020603050405020304" pitchFamily="18" charset="0"/>
              </a:rPr>
              <a:t> виправлення здійснюється шляхом внесення неправильного запису (кореспонденції рахунків чи суми) червоним чорнилом, пастою кулькових ручок тощо, що означає від'ємні числа, які в підсумку вираховуються. Одночасно під записом червоним кольором чорнилом, пастою кулькових ручок тощо темного кольору здійснюється другий запис із зазначенням правильної кореспонденції рахунків чи суми</a:t>
            </a:r>
            <a:r>
              <a:rPr lang="uk-UA" sz="2100" smtClean="0">
                <a:latin typeface="Times New Roman" panose="02020603050405020304" pitchFamily="18" charset="0"/>
                <a:cs typeface="Times New Roman" panose="02020603050405020304" pitchFamily="18" charset="0"/>
              </a:rPr>
              <a:t>.</a:t>
            </a:r>
          </a:p>
          <a:p>
            <a:pPr algn="just"/>
            <a:r>
              <a:rPr lang="uk-UA" sz="2100">
                <a:latin typeface="Times New Roman" panose="02020603050405020304" pitchFamily="18" charset="0"/>
                <a:cs typeface="Times New Roman" panose="02020603050405020304" pitchFamily="18" charset="0"/>
              </a:rPr>
              <a:t> </a:t>
            </a:r>
          </a:p>
          <a:p>
            <a:pPr algn="just"/>
            <a:r>
              <a:rPr lang="uk-UA" sz="2100" b="1">
                <a:latin typeface="Times New Roman" panose="02020603050405020304" pitchFamily="18" charset="0"/>
                <a:cs typeface="Times New Roman" panose="02020603050405020304" pitchFamily="18" charset="0"/>
              </a:rPr>
              <a:t>Спосіб додаткових бухгалтерських проведень</a:t>
            </a:r>
            <a:r>
              <a:rPr lang="uk-UA" sz="2100">
                <a:latin typeface="Times New Roman" panose="02020603050405020304" pitchFamily="18" charset="0"/>
                <a:cs typeface="Times New Roman" panose="02020603050405020304" pitchFamily="18" charset="0"/>
              </a:rPr>
              <a:t>: виправлення помилок здійснюється шляхом внесення додаткової кореспонденції рахунків на суму, яка є різницею між правильною та відображеною в цих регістрах</a:t>
            </a:r>
            <a:r>
              <a:rPr lang="uk-UA" sz="2100" smtClean="0">
                <a:latin typeface="Times New Roman" panose="02020603050405020304" pitchFamily="18" charset="0"/>
                <a:cs typeface="Times New Roman" panose="02020603050405020304" pitchFamily="18" charset="0"/>
              </a:rPr>
              <a:t>.</a:t>
            </a:r>
          </a:p>
          <a:p>
            <a:pPr algn="just"/>
            <a:endParaRPr lang="uk-UA" sz="2100">
              <a:latin typeface="Times New Roman" panose="02020603050405020304" pitchFamily="18" charset="0"/>
              <a:cs typeface="Times New Roman" panose="02020603050405020304" pitchFamily="18" charset="0"/>
            </a:endParaRPr>
          </a:p>
          <a:p>
            <a:pPr algn="just"/>
            <a:r>
              <a:rPr lang="uk-UA" sz="2100" b="1">
                <a:latin typeface="Times New Roman" panose="02020603050405020304" pitchFamily="18" charset="0"/>
                <a:cs typeface="Times New Roman" panose="02020603050405020304" pitchFamily="18" charset="0"/>
              </a:rPr>
              <a:t>Коректурний спосіб:</a:t>
            </a:r>
            <a:r>
              <a:rPr lang="uk-UA" sz="2100">
                <a:latin typeface="Times New Roman" panose="02020603050405020304" pitchFamily="18" charset="0"/>
                <a:cs typeface="Times New Roman" panose="02020603050405020304" pitchFamily="18" charset="0"/>
              </a:rPr>
              <a:t> виправлення здійснюється шляхом закреслення неправильного тексту або цифри і над закресленим надписується правильний текст або цифри. Закреслення здійснюється однією рискою так, щоб можна було прочитати виправлене.</a:t>
            </a:r>
          </a:p>
        </p:txBody>
      </p:sp>
    </p:spTree>
    <p:extLst>
      <p:ext uri="{BB962C8B-B14F-4D97-AF65-F5344CB8AC3E}">
        <p14:creationId xmlns:p14="http://schemas.microsoft.com/office/powerpoint/2010/main" val="8942510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332656"/>
            <a:ext cx="8712968" cy="5262979"/>
          </a:xfrm>
          <a:prstGeom prst="rect">
            <a:avLst/>
          </a:prstGeom>
        </p:spPr>
        <p:txBody>
          <a:bodyPr wrap="square">
            <a:spAutoFit/>
          </a:bodyPr>
          <a:lstStyle/>
          <a:p>
            <a:pPr algn="just"/>
            <a:r>
              <a:rPr lang="uk-UA" sz="2100" smtClean="0">
                <a:latin typeface="Times New Roman" panose="02020603050405020304" pitchFamily="18" charset="0"/>
                <a:cs typeface="Times New Roman" panose="02020603050405020304" pitchFamily="18" charset="0"/>
              </a:rPr>
              <a:t>У </a:t>
            </a:r>
            <a:r>
              <a:rPr lang="uk-UA" sz="2100">
                <a:latin typeface="Times New Roman" panose="02020603050405020304" pitchFamily="18" charset="0"/>
                <a:cs typeface="Times New Roman" panose="02020603050405020304" pitchFamily="18" charset="0"/>
              </a:rPr>
              <a:t>первинних документах і регістрах бухгалтерського обліку, що складені </a:t>
            </a:r>
            <a:r>
              <a:rPr lang="uk-UA" sz="2100" u="sng">
                <a:latin typeface="Times New Roman" panose="02020603050405020304" pitchFamily="18" charset="0"/>
                <a:cs typeface="Times New Roman" panose="02020603050405020304" pitchFamily="18" charset="0"/>
              </a:rPr>
              <a:t>в електронній формі</a:t>
            </a:r>
            <a:r>
              <a:rPr lang="uk-UA" sz="2100">
                <a:latin typeface="Times New Roman" panose="02020603050405020304" pitchFamily="18" charset="0"/>
                <a:cs typeface="Times New Roman" panose="02020603050405020304" pitchFamily="18" charset="0"/>
              </a:rPr>
              <a:t>, під час виправлення помилок має бути збережена інформація, яка виправляється, та міститися відомості про дату виправлення, посади і прізвища осіб, особистий підпис або інші дані, що дають змогу ідентифікувати осіб, які склали виправлений електронний документ</a:t>
            </a:r>
            <a:r>
              <a:rPr lang="uk-UA" sz="2100" smtClean="0">
                <a:latin typeface="Times New Roman" panose="02020603050405020304" pitchFamily="18" charset="0"/>
                <a:cs typeface="Times New Roman" panose="02020603050405020304" pitchFamily="18" charset="0"/>
              </a:rPr>
              <a:t>.</a:t>
            </a:r>
          </a:p>
          <a:p>
            <a:pPr algn="just"/>
            <a:endParaRPr lang="uk-UA" sz="210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Метод «червоного </a:t>
            </a:r>
            <a:r>
              <a:rPr lang="uk-UA" sz="2100">
                <a:latin typeface="Times New Roman" panose="02020603050405020304" pitchFamily="18" charset="0"/>
                <a:cs typeface="Times New Roman" panose="02020603050405020304" pitchFamily="18" charset="0"/>
              </a:rPr>
              <a:t>сторно» </a:t>
            </a:r>
            <a:r>
              <a:rPr lang="uk-UA" sz="2100" smtClean="0">
                <a:latin typeface="Times New Roman" panose="02020603050405020304" pitchFamily="18" charset="0"/>
                <a:cs typeface="Times New Roman" panose="02020603050405020304" pitchFamily="18" charset="0"/>
              </a:rPr>
              <a:t>передбачає </a:t>
            </a:r>
            <a:r>
              <a:rPr lang="uk-UA" sz="2100">
                <a:latin typeface="Times New Roman" panose="02020603050405020304" pitchFamily="18" charset="0"/>
                <a:cs typeface="Times New Roman" panose="02020603050405020304" pitchFamily="18" charset="0"/>
              </a:rPr>
              <a:t>складання бухгалтерської довідки, в яку помилка (сума, кореспонденція рахунків) заноситься червоним чорнилом, пастою кулькових ручок тощо або зі знаком </a:t>
            </a:r>
            <a:r>
              <a:rPr lang="uk-UA" sz="2100" smtClean="0">
                <a:latin typeface="Times New Roman" panose="02020603050405020304" pitchFamily="18" charset="0"/>
                <a:cs typeface="Times New Roman" panose="02020603050405020304" pitchFamily="18" charset="0"/>
              </a:rPr>
              <a:t>"мінус</a:t>
            </a:r>
            <a:r>
              <a:rPr lang="uk-UA" sz="2100">
                <a:latin typeface="Times New Roman" panose="02020603050405020304" pitchFamily="18" charset="0"/>
                <a:cs typeface="Times New Roman" panose="02020603050405020304" pitchFamily="18" charset="0"/>
              </a:rPr>
              <a:t>", а виправлення (сума, кореспонденція рахунків) заноситься чорнилом, пастою кулькових ручок тощо темного кольору</a:t>
            </a:r>
            <a:r>
              <a:rPr lang="uk-UA" sz="2100" smtClean="0">
                <a:latin typeface="Times New Roman" panose="02020603050405020304" pitchFamily="18" charset="0"/>
                <a:cs typeface="Times New Roman" panose="02020603050405020304" pitchFamily="18" charset="0"/>
              </a:rPr>
              <a:t>. </a:t>
            </a:r>
          </a:p>
          <a:p>
            <a:pPr algn="just"/>
            <a:r>
              <a:rPr lang="uk-UA" sz="2100" smtClean="0">
                <a:latin typeface="Times New Roman" panose="02020603050405020304" pitchFamily="18" charset="0"/>
                <a:cs typeface="Times New Roman" panose="02020603050405020304" pitchFamily="18" charset="0"/>
              </a:rPr>
              <a:t>Довідка </a:t>
            </a:r>
            <a:r>
              <a:rPr lang="uk-UA" sz="2100">
                <a:latin typeface="Times New Roman" panose="02020603050405020304" pitchFamily="18" charset="0"/>
                <a:cs typeface="Times New Roman" panose="02020603050405020304" pitchFamily="18" charset="0"/>
              </a:rPr>
              <a:t>має наводити причину помилки, посилання на документи та регістри бухгалтерського обліку, в яких допущено помилку, і підписується працівником, який склав довідку, та після її перевірки - головним бухгалтером. </a:t>
            </a:r>
          </a:p>
        </p:txBody>
      </p:sp>
    </p:spTree>
    <p:extLst>
      <p:ext uri="{BB962C8B-B14F-4D97-AF65-F5344CB8AC3E}">
        <p14:creationId xmlns:p14="http://schemas.microsoft.com/office/powerpoint/2010/main" val="4164933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476672"/>
            <a:ext cx="8784976" cy="1708160"/>
          </a:xfrm>
          <a:prstGeom prst="rect">
            <a:avLst/>
          </a:prstGeom>
        </p:spPr>
        <p:txBody>
          <a:bodyPr wrap="square">
            <a:spAutoFit/>
          </a:bodyPr>
          <a:lstStyle/>
          <a:p>
            <a:pPr algn="just"/>
            <a:r>
              <a:rPr lang="uk-UA" sz="2100" smtClean="0">
                <a:latin typeface="Times New Roman" panose="02020603050405020304" pitchFamily="18" charset="0"/>
                <a:cs typeface="Times New Roman" panose="02020603050405020304" pitchFamily="18" charset="0"/>
              </a:rPr>
              <a:t>Метод </a:t>
            </a:r>
            <a:r>
              <a:rPr lang="uk-UA" sz="2100">
                <a:latin typeface="Times New Roman" panose="02020603050405020304" pitchFamily="18" charset="0"/>
                <a:cs typeface="Times New Roman" panose="02020603050405020304" pitchFamily="18" charset="0"/>
              </a:rPr>
              <a:t>сторно для </a:t>
            </a:r>
            <a:r>
              <a:rPr lang="uk-UA" sz="2100" smtClean="0">
                <a:latin typeface="Times New Roman" panose="02020603050405020304" pitchFamily="18" charset="0"/>
                <a:cs typeface="Times New Roman" panose="02020603050405020304" pitchFamily="18" charset="0"/>
              </a:rPr>
              <a:t>електронних документів може передбачати </a:t>
            </a:r>
            <a:r>
              <a:rPr lang="uk-UA" sz="2100">
                <a:latin typeface="Times New Roman" panose="02020603050405020304" pitchFamily="18" charset="0"/>
                <a:cs typeface="Times New Roman" panose="02020603050405020304" pitchFamily="18" charset="0"/>
              </a:rPr>
              <a:t>складання </a:t>
            </a:r>
            <a:r>
              <a:rPr lang="uk-UA" sz="2100" smtClean="0">
                <a:latin typeface="Times New Roman" panose="02020603050405020304" pitchFamily="18" charset="0"/>
                <a:cs typeface="Times New Roman" panose="02020603050405020304" pitchFamily="18" charset="0"/>
              </a:rPr>
              <a:t>електронної довідки, </a:t>
            </a:r>
            <a:r>
              <a:rPr lang="uk-UA" sz="2100">
                <a:latin typeface="Times New Roman" panose="02020603050405020304" pitchFamily="18" charset="0"/>
                <a:cs typeface="Times New Roman" panose="02020603050405020304" pitchFamily="18" charset="0"/>
              </a:rPr>
              <a:t>у якій </a:t>
            </a:r>
            <a:r>
              <a:rPr lang="uk-UA" sz="2100" smtClean="0">
                <a:latin typeface="Times New Roman" panose="02020603050405020304" pitchFamily="18" charset="0"/>
                <a:cs typeface="Times New Roman" panose="02020603050405020304" pitchFamily="18" charset="0"/>
              </a:rPr>
              <a:t>зазначається:</a:t>
            </a:r>
            <a:endParaRPr lang="uk-UA" sz="210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спочатку невірна інформація відображається зі знаком «мінус</a:t>
            </a:r>
            <a:r>
              <a:rPr lang="uk-UA" sz="2100" smtClean="0">
                <a:latin typeface="Times New Roman" panose="02020603050405020304" pitchFamily="18" charset="0"/>
                <a:cs typeface="Times New Roman" panose="02020603050405020304" pitchFamily="18" charset="0"/>
              </a:rPr>
              <a:t>», а</a:t>
            </a:r>
            <a:endParaRPr lang="uk-UA" sz="210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uk-UA" sz="2100" smtClean="0">
                <a:latin typeface="Times New Roman" panose="02020603050405020304" pitchFamily="18" charset="0"/>
                <a:cs typeface="Times New Roman" panose="02020603050405020304" pitchFamily="18" charset="0"/>
              </a:rPr>
              <a:t>потім </a:t>
            </a:r>
            <a:r>
              <a:rPr lang="uk-UA" sz="2100">
                <a:latin typeface="Times New Roman" panose="02020603050405020304" pitchFamily="18" charset="0"/>
                <a:cs typeface="Times New Roman" panose="02020603050405020304" pitchFamily="18" charset="0"/>
              </a:rPr>
              <a:t>із позитивним значенням наводиться вірна інформація про господарську операцію. </a:t>
            </a:r>
          </a:p>
        </p:txBody>
      </p:sp>
    </p:spTree>
    <p:extLst>
      <p:ext uri="{BB962C8B-B14F-4D97-AF65-F5344CB8AC3E}">
        <p14:creationId xmlns:p14="http://schemas.microsoft.com/office/powerpoint/2010/main" val="2174211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907704" y="3068960"/>
            <a:ext cx="5688632" cy="1569660"/>
          </a:xfrm>
          <a:prstGeom prst="rect">
            <a:avLst/>
          </a:prstGeom>
        </p:spPr>
        <p:txBody>
          <a:bodyPr wrap="square">
            <a:spAutoFit/>
          </a:bodyPr>
          <a:lstStyle/>
          <a:p>
            <a:pPr lvl="0" algn="ctr"/>
            <a:r>
              <a:rPr lang="uk-UA" sz="2400" b="1" i="1">
                <a:latin typeface="Times New Roman" panose="02020603050405020304" pitchFamily="18" charset="0"/>
                <a:cs typeface="Times New Roman" panose="02020603050405020304" pitchFamily="18" charset="0"/>
              </a:rPr>
              <a:t>Особливості </a:t>
            </a:r>
            <a:endParaRPr lang="uk-UA" sz="2400" b="1" i="1" smtClean="0">
              <a:latin typeface="Times New Roman" panose="02020603050405020304" pitchFamily="18" charset="0"/>
              <a:cs typeface="Times New Roman" panose="02020603050405020304" pitchFamily="18" charset="0"/>
            </a:endParaRPr>
          </a:p>
          <a:p>
            <a:pPr lvl="0" algn="ctr"/>
            <a:r>
              <a:rPr lang="uk-UA" sz="2400" b="1" i="1" smtClean="0">
                <a:latin typeface="Times New Roman" panose="02020603050405020304" pitchFamily="18" charset="0"/>
                <a:cs typeface="Times New Roman" panose="02020603050405020304" pitchFamily="18" charset="0"/>
              </a:rPr>
              <a:t>складання </a:t>
            </a:r>
            <a:r>
              <a:rPr lang="uk-UA" sz="2400" b="1" i="1">
                <a:latin typeface="Times New Roman" panose="02020603050405020304" pitchFamily="18" charset="0"/>
                <a:cs typeface="Times New Roman" panose="02020603050405020304" pitchFamily="18" charset="0"/>
              </a:rPr>
              <a:t>фінансової звітності </a:t>
            </a:r>
            <a:endParaRPr lang="uk-UA" sz="2400" b="1" i="1" smtClean="0">
              <a:latin typeface="Times New Roman" panose="02020603050405020304" pitchFamily="18" charset="0"/>
              <a:cs typeface="Times New Roman" panose="02020603050405020304" pitchFamily="18" charset="0"/>
            </a:endParaRPr>
          </a:p>
          <a:p>
            <a:pPr lvl="0" algn="ctr"/>
            <a:r>
              <a:rPr lang="uk-UA" sz="2400" b="1" i="1" smtClean="0">
                <a:latin typeface="Times New Roman" panose="02020603050405020304" pitchFamily="18" charset="0"/>
                <a:cs typeface="Times New Roman" panose="02020603050405020304" pitchFamily="18" charset="0"/>
              </a:rPr>
              <a:t>за </a:t>
            </a:r>
            <a:r>
              <a:rPr lang="uk-UA" sz="2400" b="1" i="1">
                <a:latin typeface="Times New Roman" panose="02020603050405020304" pitchFamily="18" charset="0"/>
                <a:cs typeface="Times New Roman" panose="02020603050405020304" pitchFamily="18" charset="0"/>
              </a:rPr>
              <a:t>1 квартал. </a:t>
            </a:r>
            <a:endParaRPr lang="uk-UA" sz="2400" b="1" i="1" smtClean="0">
              <a:latin typeface="Times New Roman" panose="02020603050405020304" pitchFamily="18" charset="0"/>
              <a:cs typeface="Times New Roman" panose="02020603050405020304" pitchFamily="18" charset="0"/>
            </a:endParaRPr>
          </a:p>
          <a:p>
            <a:pPr lvl="0" algn="ctr"/>
            <a:r>
              <a:rPr lang="uk-UA" sz="2400" b="1" i="1" smtClean="0">
                <a:latin typeface="Times New Roman" panose="02020603050405020304" pitchFamily="18" charset="0"/>
                <a:cs typeface="Times New Roman" panose="02020603050405020304" pitchFamily="18" charset="0"/>
              </a:rPr>
              <a:t>Зміни </a:t>
            </a:r>
            <a:r>
              <a:rPr lang="uk-UA" sz="2400" b="1" i="1">
                <a:latin typeface="Times New Roman" panose="02020603050405020304" pitchFamily="18" charset="0"/>
                <a:cs typeface="Times New Roman" panose="02020603050405020304" pitchFamily="18" charset="0"/>
              </a:rPr>
              <a:t>НП(с)БО </a:t>
            </a:r>
            <a:r>
              <a:rPr lang="uk-UA" sz="2400" b="1" i="1" smtClean="0">
                <a:latin typeface="Times New Roman" panose="02020603050405020304" pitchFamily="18" charset="0"/>
                <a:cs typeface="Times New Roman" panose="02020603050405020304" pitchFamily="18" charset="0"/>
              </a:rPr>
              <a:t>25</a:t>
            </a:r>
            <a:endParaRPr lang="uk-UA" sz="2400"/>
          </a:p>
        </p:txBody>
      </p:sp>
    </p:spTree>
    <p:extLst>
      <p:ext uri="{BB962C8B-B14F-4D97-AF65-F5344CB8AC3E}">
        <p14:creationId xmlns:p14="http://schemas.microsoft.com/office/powerpoint/2010/main" val="22099185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411760" y="3244334"/>
            <a:ext cx="4814844" cy="461665"/>
          </a:xfrm>
          <a:prstGeom prst="rect">
            <a:avLst/>
          </a:prstGeom>
        </p:spPr>
        <p:txBody>
          <a:bodyPr wrap="none">
            <a:spAutoFit/>
          </a:bodyPr>
          <a:lstStyle/>
          <a:p>
            <a:r>
              <a:rPr lang="uk-UA" sz="2400" b="1" i="1">
                <a:solidFill>
                  <a:srgbClr val="FF0000"/>
                </a:solidFill>
                <a:latin typeface="Times New Roman" panose="02020603050405020304" pitchFamily="18" charset="0"/>
                <a:cs typeface="Times New Roman" panose="02020603050405020304" pitchFamily="18" charset="0"/>
              </a:rPr>
              <a:t>Звітність з податку на прибуток</a:t>
            </a:r>
            <a:endParaRPr lang="uk-UA" sz="2400" i="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12440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286000" y="3105835"/>
            <a:ext cx="4572000" cy="830997"/>
          </a:xfrm>
          <a:prstGeom prst="rect">
            <a:avLst/>
          </a:prstGeom>
        </p:spPr>
        <p:txBody>
          <a:bodyPr>
            <a:spAutoFit/>
          </a:bodyPr>
          <a:lstStyle/>
          <a:p>
            <a:pPr lvl="0" algn="ctr"/>
            <a:r>
              <a:rPr lang="uk-UA" sz="2400" b="1" i="1">
                <a:latin typeface="Times New Roman" panose="02020603050405020304" pitchFamily="18" charset="0"/>
                <a:cs typeface="Times New Roman" panose="02020603050405020304" pitchFamily="18" charset="0"/>
              </a:rPr>
              <a:t>Нова форма декларації з податку на </a:t>
            </a:r>
            <a:r>
              <a:rPr lang="uk-UA" sz="2400" b="1" i="1" smtClean="0">
                <a:latin typeface="Times New Roman" panose="02020603050405020304" pitchFamily="18" charset="0"/>
                <a:cs typeface="Times New Roman" panose="02020603050405020304" pitchFamily="18" charset="0"/>
              </a:rPr>
              <a:t>прибуток</a:t>
            </a:r>
            <a:endParaRPr lang="uk-UA"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18876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260648"/>
            <a:ext cx="8712968" cy="3000821"/>
          </a:xfrm>
          <a:prstGeom prst="rect">
            <a:avLst/>
          </a:prstGeom>
        </p:spPr>
        <p:txBody>
          <a:bodyPr wrap="square">
            <a:spAutoFit/>
          </a:bodyPr>
          <a:lstStyle/>
          <a:p>
            <a:pPr algn="just"/>
            <a:r>
              <a:rPr lang="uk-UA" sz="2100">
                <a:latin typeface="Times New Roman" panose="02020603050405020304" pitchFamily="18" charset="0"/>
                <a:cs typeface="Times New Roman" panose="02020603050405020304" pitchFamily="18" charset="0"/>
              </a:rPr>
              <a:t>Мінфін наказом від 20.02.2023 р. № </a:t>
            </a:r>
            <a:r>
              <a:rPr lang="uk-UA" sz="2100" smtClean="0">
                <a:latin typeface="Times New Roman" panose="02020603050405020304" pitchFamily="18" charset="0"/>
                <a:cs typeface="Times New Roman" panose="02020603050405020304" pitchFamily="18" charset="0"/>
              </a:rPr>
              <a:t>101</a:t>
            </a:r>
            <a:r>
              <a:rPr lang="uk-UA" sz="2100">
                <a:latin typeface="Times New Roman" panose="02020603050405020304" pitchFamily="18" charset="0"/>
                <a:cs typeface="Times New Roman" panose="02020603050405020304" pitchFamily="18" charset="0"/>
              </a:rPr>
              <a:t> </a:t>
            </a:r>
            <a:r>
              <a:rPr lang="uk-UA" sz="2100" smtClean="0">
                <a:latin typeface="Times New Roman" panose="02020603050405020304" pitchFamily="18" charset="0"/>
                <a:cs typeface="Times New Roman" panose="02020603050405020304" pitchFamily="18" charset="0"/>
              </a:rPr>
              <a:t>виклав </a:t>
            </a:r>
            <a:r>
              <a:rPr lang="uk-UA" sz="2100">
                <a:latin typeface="Times New Roman" panose="02020603050405020304" pitchFamily="18" charset="0"/>
                <a:cs typeface="Times New Roman" panose="02020603050405020304" pitchFamily="18" charset="0"/>
              </a:rPr>
              <a:t>у новій редакції декларацію з податку на </a:t>
            </a:r>
            <a:r>
              <a:rPr lang="uk-UA" sz="2100" smtClean="0">
                <a:latin typeface="Times New Roman" panose="02020603050405020304" pitchFamily="18" charset="0"/>
                <a:cs typeface="Times New Roman" panose="02020603050405020304" pitchFamily="18" charset="0"/>
              </a:rPr>
              <a:t>прибуток та </a:t>
            </a:r>
            <a:r>
              <a:rPr lang="uk-UA" sz="2100">
                <a:latin typeface="Times New Roman" panose="02020603050405020304" pitchFamily="18" charset="0"/>
                <a:cs typeface="Times New Roman" panose="02020603050405020304" pitchFamily="18" charset="0"/>
              </a:rPr>
              <a:t> </a:t>
            </a:r>
            <a:r>
              <a:rPr lang="uk-UA" sz="2100" smtClean="0">
                <a:latin typeface="Times New Roman" panose="02020603050405020304" pitchFamily="18" charset="0"/>
                <a:cs typeface="Times New Roman" panose="02020603050405020304" pitchFamily="18" charset="0"/>
              </a:rPr>
              <a:t>вніс </a:t>
            </a:r>
            <a:r>
              <a:rPr lang="uk-UA" sz="2100">
                <a:latin typeface="Times New Roman" panose="02020603050405020304" pitchFamily="18" charset="0"/>
                <a:cs typeface="Times New Roman" panose="02020603050405020304" pitchFamily="18" charset="0"/>
              </a:rPr>
              <a:t>зміни до додатків до декларації з податку на прибуток.</a:t>
            </a:r>
          </a:p>
          <a:p>
            <a:pPr algn="just"/>
            <a:r>
              <a:rPr lang="uk-UA" sz="2100" smtClean="0">
                <a:latin typeface="Times New Roman" panose="02020603050405020304" pitchFamily="18" charset="0"/>
                <a:cs typeface="Times New Roman" panose="02020603050405020304" pitchFamily="18" charset="0"/>
              </a:rPr>
              <a:t>Наступним</a:t>
            </a:r>
            <a:r>
              <a:rPr lang="uk-UA" sz="2100">
                <a:latin typeface="Times New Roman" panose="02020603050405020304" pitchFamily="18" charset="0"/>
                <a:cs typeface="Times New Roman" panose="02020603050405020304" pitchFamily="18" charset="0"/>
              </a:rPr>
              <a:t> наказом Мінфіну від 13.03.2023 р. № 130 були внесено деякі косметичні зміни до Наказу № </a:t>
            </a:r>
            <a:r>
              <a:rPr lang="uk-UA" sz="2100" smtClean="0">
                <a:latin typeface="Times New Roman" panose="02020603050405020304" pitchFamily="18" charset="0"/>
                <a:cs typeface="Times New Roman" panose="02020603050405020304" pitchFamily="18" charset="0"/>
              </a:rPr>
              <a:t>101.</a:t>
            </a:r>
          </a:p>
          <a:p>
            <a:pPr algn="just"/>
            <a:endParaRPr lang="uk-UA" sz="2100">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Накази № 101 та № 130 були офіційно опубліковано 31 березня  2023 року в «Офіційному віснику». </a:t>
            </a:r>
            <a:r>
              <a:rPr lang="uk-UA" sz="2100" b="1">
                <a:latin typeface="Times New Roman" panose="02020603050405020304" pitchFamily="18" charset="0"/>
                <a:cs typeface="Times New Roman" panose="02020603050405020304" pitchFamily="18" charset="0"/>
              </a:rPr>
              <a:t>Таким чином, оновлена форма прибуткової декларації діє саме з цієї дати.</a:t>
            </a:r>
          </a:p>
        </p:txBody>
      </p:sp>
    </p:spTree>
    <p:extLst>
      <p:ext uri="{BB962C8B-B14F-4D97-AF65-F5344CB8AC3E}">
        <p14:creationId xmlns:p14="http://schemas.microsoft.com/office/powerpoint/2010/main" val="40932850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260648"/>
            <a:ext cx="8712968" cy="4154984"/>
          </a:xfrm>
          <a:prstGeom prst="rect">
            <a:avLst/>
          </a:prstGeom>
        </p:spPr>
        <p:txBody>
          <a:bodyPr wrap="square">
            <a:spAutoFit/>
          </a:bodyPr>
          <a:lstStyle/>
          <a:p>
            <a:pPr algn="just"/>
            <a:r>
              <a:rPr lang="ru-RU" sz="2100">
                <a:latin typeface="Times New Roman" panose="02020603050405020304" pitchFamily="18" charset="0"/>
                <a:cs typeface="Times New Roman" panose="02020603050405020304" pitchFamily="18" charset="0"/>
              </a:rPr>
              <a:t>Законом від 21.06.2022 р. № 2330-ІХ статтю 142 ПКУ доповнено новим пунктом 142.4 щодо особливостей оподаткування платників податку  </a:t>
            </a:r>
            <a:r>
              <a:rPr lang="ru-RU" sz="2100" smtClean="0">
                <a:latin typeface="Times New Roman" panose="02020603050405020304" pitchFamily="18" charset="0"/>
                <a:cs typeface="Times New Roman" panose="02020603050405020304" pitchFamily="18" charset="0"/>
              </a:rPr>
              <a:t>–учасників </a:t>
            </a:r>
            <a:r>
              <a:rPr lang="ru-RU" sz="2100">
                <a:latin typeface="Times New Roman" panose="02020603050405020304" pitchFamily="18" charset="0"/>
                <a:cs typeface="Times New Roman" panose="02020603050405020304" pitchFamily="18" charset="0"/>
              </a:rPr>
              <a:t>індустріального парку</a:t>
            </a:r>
            <a:r>
              <a:rPr lang="ru-RU" sz="2100" smtClean="0">
                <a:latin typeface="Times New Roman" panose="02020603050405020304" pitchFamily="18" charset="0"/>
                <a:cs typeface="Times New Roman" panose="02020603050405020304" pitchFamily="18" charset="0"/>
              </a:rPr>
              <a:t>.</a:t>
            </a:r>
          </a:p>
          <a:p>
            <a:pPr algn="just"/>
            <a:endParaRPr lang="ru-RU" sz="2100">
              <a:latin typeface="Times New Roman" panose="02020603050405020304" pitchFamily="18" charset="0"/>
              <a:cs typeface="Times New Roman" panose="02020603050405020304" pitchFamily="18" charset="0"/>
            </a:endParaRPr>
          </a:p>
          <a:p>
            <a:pPr algn="just"/>
            <a:r>
              <a:rPr lang="uk-UA" sz="2000" b="1">
                <a:latin typeface="Times New Roman" panose="02020603050405020304" pitchFamily="18" charset="0"/>
                <a:cs typeface="Times New Roman" panose="02020603050405020304" pitchFamily="18" charset="0"/>
              </a:rPr>
              <a:t>індустріальний (промисловий) парк</a:t>
            </a:r>
            <a:r>
              <a:rPr lang="uk-UA" sz="2000">
                <a:latin typeface="Times New Roman" panose="02020603050405020304" pitchFamily="18" charset="0"/>
                <a:cs typeface="Times New Roman" panose="02020603050405020304" pitchFamily="18" charset="0"/>
              </a:rPr>
              <a:t> </a:t>
            </a:r>
            <a:r>
              <a:rPr lang="uk-UA" sz="2000" smtClean="0">
                <a:latin typeface="Times New Roman" panose="02020603050405020304" pitchFamily="18" charset="0"/>
                <a:cs typeface="Times New Roman" panose="02020603050405020304" pitchFamily="18" charset="0"/>
              </a:rPr>
              <a:t>- </a:t>
            </a:r>
            <a:r>
              <a:rPr lang="uk-UA" sz="2000" i="1">
                <a:latin typeface="Times New Roman" panose="02020603050405020304" pitchFamily="18" charset="0"/>
                <a:cs typeface="Times New Roman" panose="02020603050405020304" pitchFamily="18" charset="0"/>
              </a:rPr>
              <a:t>визначена ініціатором створення індустріального парку відповідно до містобудівної документації облаштована відповідною інфраструктурою територія, у межах якої учасники індустріального парку можуть здійснювати господарську діяльність у сфері переробної промисловості, переробки промислових та/або побутових відходів (крім захоронення відходів), а також науково-технічну діяльність, діяльність у сфері інформації і електронних комунікацій на умовах, визначених цим Законом та договором про здійснення господарської діяльності у межах індустріального парку.</a:t>
            </a:r>
          </a:p>
        </p:txBody>
      </p:sp>
    </p:spTree>
    <p:extLst>
      <p:ext uri="{BB962C8B-B14F-4D97-AF65-F5344CB8AC3E}">
        <p14:creationId xmlns:p14="http://schemas.microsoft.com/office/powerpoint/2010/main" val="11430972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260648"/>
            <a:ext cx="8712968" cy="2354491"/>
          </a:xfrm>
          <a:prstGeom prst="rect">
            <a:avLst/>
          </a:prstGeom>
        </p:spPr>
        <p:txBody>
          <a:bodyPr wrap="square">
            <a:spAutoFit/>
          </a:bodyPr>
          <a:lstStyle/>
          <a:p>
            <a:pPr algn="just"/>
            <a:r>
              <a:rPr lang="uk-UA" sz="2100">
                <a:latin typeface="Times New Roman" panose="02020603050405020304" pitchFamily="18" charset="0"/>
                <a:cs typeface="Times New Roman" panose="02020603050405020304" pitchFamily="18" charset="0"/>
              </a:rPr>
              <a:t>З метою приведення Декларації у відповідність до положень ПКУ</a:t>
            </a:r>
            <a:r>
              <a:rPr lang="uk-UA" sz="2100" smtClean="0">
                <a:latin typeface="Times New Roman" panose="02020603050405020304" pitchFamily="18" charset="0"/>
                <a:cs typeface="Times New Roman" panose="02020603050405020304" pitchFamily="18" charset="0"/>
              </a:rPr>
              <a:t>:</a:t>
            </a:r>
          </a:p>
          <a:p>
            <a:pPr algn="just"/>
            <a:endParaRPr lang="uk-UA" sz="210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100" b="1" i="1" smtClean="0">
                <a:latin typeface="Times New Roman" panose="02020603050405020304" pitchFamily="18" charset="0"/>
                <a:cs typeface="Times New Roman" panose="02020603050405020304" pitchFamily="18" charset="0"/>
              </a:rPr>
              <a:t>рядок </a:t>
            </a:r>
            <a:r>
              <a:rPr lang="uk-UA" sz="2100" b="1" i="1">
                <a:latin typeface="Times New Roman" panose="02020603050405020304" pitchFamily="18" charset="0"/>
                <a:cs typeface="Times New Roman" panose="02020603050405020304" pitchFamily="18" charset="0"/>
              </a:rPr>
              <a:t>10 «Особливі примітки» доповнюється позицією щодо подання Декларації учасником індустріального парку;</a:t>
            </a:r>
            <a:endParaRPr lang="uk-UA" sz="2100" i="1">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100" b="1" i="1" smtClean="0">
                <a:latin typeface="Times New Roman" panose="02020603050405020304" pitchFamily="18" charset="0"/>
                <a:cs typeface="Times New Roman" panose="02020603050405020304" pitchFamily="18" charset="0"/>
              </a:rPr>
              <a:t>показники </a:t>
            </a:r>
            <a:r>
              <a:rPr lang="uk-UA" sz="2100" b="1" i="1">
                <a:latin typeface="Times New Roman" panose="02020603050405020304" pitchFamily="18" charset="0"/>
                <a:cs typeface="Times New Roman" panose="02020603050405020304" pitchFamily="18" charset="0"/>
              </a:rPr>
              <a:t>Декларації новими рядками, в яких зазначаються передбачені пунктом 142.4 ПКУ об’єкти оподаткування;</a:t>
            </a:r>
            <a:endParaRPr lang="uk-UA" sz="2100" i="1">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100" b="1" i="1" smtClean="0">
                <a:latin typeface="Times New Roman" panose="02020603050405020304" pitchFamily="18" charset="0"/>
                <a:cs typeface="Times New Roman" panose="02020603050405020304" pitchFamily="18" charset="0"/>
              </a:rPr>
              <a:t>додаток </a:t>
            </a:r>
            <a:r>
              <a:rPr lang="uk-UA" sz="2100" b="1" i="1">
                <a:latin typeface="Times New Roman" panose="02020603050405020304" pitchFamily="18" charset="0"/>
                <a:cs typeface="Times New Roman" panose="02020603050405020304" pitchFamily="18" charset="0"/>
              </a:rPr>
              <a:t>ТЦ до Декларації викладається в новій редакції.</a:t>
            </a:r>
            <a:endParaRPr lang="uk-UA" sz="21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0933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260648"/>
            <a:ext cx="8640960" cy="3323987"/>
          </a:xfrm>
          <a:prstGeom prst="rect">
            <a:avLst/>
          </a:prstGeom>
        </p:spPr>
        <p:txBody>
          <a:bodyPr wrap="square">
            <a:spAutoFit/>
          </a:bodyPr>
          <a:lstStyle/>
          <a:p>
            <a:pPr algn="just"/>
            <a:r>
              <a:rPr lang="uk-UA" sz="2100">
                <a:latin typeface="Times New Roman" panose="02020603050405020304" pitchFamily="18" charset="0"/>
                <a:cs typeface="Times New Roman" panose="02020603050405020304" pitchFamily="18" charset="0"/>
              </a:rPr>
              <a:t>Законом від 20.09.2022 р. № </a:t>
            </a:r>
            <a:r>
              <a:rPr lang="uk-UA" sz="2100" smtClean="0">
                <a:latin typeface="Times New Roman" panose="02020603050405020304" pitchFamily="18" charset="0"/>
                <a:cs typeface="Times New Roman" panose="02020603050405020304" pitchFamily="18" charset="0"/>
              </a:rPr>
              <a:t>2600</a:t>
            </a:r>
            <a:r>
              <a:rPr lang="uk-UA" sz="2100">
                <a:latin typeface="Times New Roman" panose="02020603050405020304" pitchFamily="18" charset="0"/>
                <a:cs typeface="Times New Roman" panose="02020603050405020304" pitchFamily="18" charset="0"/>
              </a:rPr>
              <a:t> </a:t>
            </a:r>
            <a:r>
              <a:rPr lang="uk-UA" sz="2100" smtClean="0">
                <a:latin typeface="Times New Roman" panose="02020603050405020304" pitchFamily="18" charset="0"/>
                <a:cs typeface="Times New Roman" panose="02020603050405020304" pitchFamily="18" charset="0"/>
              </a:rPr>
              <a:t>викладено </a:t>
            </a:r>
            <a:r>
              <a:rPr lang="uk-UA" sz="2100">
                <a:latin typeface="Times New Roman" panose="02020603050405020304" pitchFamily="18" charset="0"/>
                <a:cs typeface="Times New Roman" panose="02020603050405020304" pitchFamily="18" charset="0"/>
              </a:rPr>
              <a:t>в новій редакції підпункт «д» підпункту 141.4.1 ПКУ щодо визначення доходом нерезидента доходу від продажу чи іншого відчуження нерухомого майна або неподільного об’єкта незавершеного будівництва/майбутнього об’єкта нерухомості чи подільного об’єкта незавершеного будівництва, розташованого чи який після прийняття в експлуатацію закінченого будівництвом об’єкта буде розташований на території України, що належать нерезиденту.</a:t>
            </a:r>
          </a:p>
          <a:p>
            <a:pPr algn="just"/>
            <a:endParaRPr lang="uk-UA" sz="2100" b="1" smtClean="0">
              <a:latin typeface="Times New Roman" panose="02020603050405020304" pitchFamily="18" charset="0"/>
              <a:cs typeface="Times New Roman" panose="02020603050405020304" pitchFamily="18" charset="0"/>
            </a:endParaRPr>
          </a:p>
          <a:p>
            <a:pPr algn="just"/>
            <a:r>
              <a:rPr lang="uk-UA" sz="2100" b="1" i="1" smtClean="0">
                <a:latin typeface="Times New Roman" panose="02020603050405020304" pitchFamily="18" charset="0"/>
                <a:cs typeface="Times New Roman" panose="02020603050405020304" pitchFamily="18" charset="0"/>
              </a:rPr>
              <a:t>У </a:t>
            </a:r>
            <a:r>
              <a:rPr lang="uk-UA" sz="2100" b="1" i="1">
                <a:latin typeface="Times New Roman" panose="02020603050405020304" pitchFamily="18" charset="0"/>
                <a:cs typeface="Times New Roman" panose="02020603050405020304" pitchFamily="18" charset="0"/>
              </a:rPr>
              <a:t>зв’язку з цим код рядка 7 додатка ПН до рядка 23 ПН до Декларації викладено в новій редакції.</a:t>
            </a:r>
            <a:endParaRPr lang="uk-UA" sz="21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30666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332657"/>
            <a:ext cx="8712968" cy="5909310"/>
          </a:xfrm>
          <a:prstGeom prst="rect">
            <a:avLst/>
          </a:prstGeom>
        </p:spPr>
        <p:txBody>
          <a:bodyPr wrap="square">
            <a:spAutoFit/>
          </a:bodyPr>
          <a:lstStyle/>
          <a:p>
            <a:pPr algn="just"/>
            <a:r>
              <a:rPr lang="uk-UA" sz="2100" smtClean="0">
                <a:latin typeface="Times New Roman" panose="02020603050405020304" pitchFamily="18" charset="0"/>
                <a:cs typeface="Times New Roman" panose="02020603050405020304" pitchFamily="18" charset="0"/>
              </a:rPr>
              <a:t>Цим же Законом статтю </a:t>
            </a:r>
            <a:r>
              <a:rPr lang="uk-UA" sz="2100">
                <a:latin typeface="Times New Roman" panose="02020603050405020304" pitchFamily="18" charset="0"/>
                <a:cs typeface="Times New Roman" panose="02020603050405020304" pitchFamily="18" charset="0"/>
              </a:rPr>
              <a:t>141 ПКУ доповнено пунктом 141.12, яким передбачено особливості оподаткування операцій з першого продажу за договорами купівлі-продажу неподільного житлового об’єкта незавершеного будівництва/майбутнього об’єкта житлової нерухомості. Відповідні особливості оподаткування пов’язані із зменшенням та збільшенням фінансового результату до оподаткування.</a:t>
            </a:r>
          </a:p>
          <a:p>
            <a:pPr algn="just"/>
            <a:endParaRPr lang="uk-UA" sz="2100" b="1" smtClean="0">
              <a:latin typeface="Times New Roman" panose="02020603050405020304" pitchFamily="18" charset="0"/>
              <a:cs typeface="Times New Roman" panose="02020603050405020304" pitchFamily="18" charset="0"/>
            </a:endParaRPr>
          </a:p>
          <a:p>
            <a:pPr algn="just"/>
            <a:r>
              <a:rPr lang="uk-UA" sz="2100" b="1" i="1" smtClean="0">
                <a:latin typeface="Times New Roman" panose="02020603050405020304" pitchFamily="18" charset="0"/>
                <a:cs typeface="Times New Roman" panose="02020603050405020304" pitchFamily="18" charset="0"/>
              </a:rPr>
              <a:t>У </a:t>
            </a:r>
            <a:r>
              <a:rPr lang="uk-UA" sz="2100" b="1" i="1">
                <a:latin typeface="Times New Roman" panose="02020603050405020304" pitchFamily="18" charset="0"/>
                <a:cs typeface="Times New Roman" panose="02020603050405020304" pitchFamily="18" charset="0"/>
              </a:rPr>
              <a:t>зв’язку з цим додаток РІ до Декларації приводиться у відповідність до зазначених положень ПКУ</a:t>
            </a:r>
            <a:r>
              <a:rPr lang="uk-UA" sz="2100" b="1" i="1" smtClean="0">
                <a:latin typeface="Times New Roman" panose="02020603050405020304" pitchFamily="18" charset="0"/>
                <a:cs typeface="Times New Roman" panose="02020603050405020304" pitchFamily="18" charset="0"/>
              </a:rPr>
              <a:t>.</a:t>
            </a:r>
          </a:p>
          <a:p>
            <a:pPr algn="just"/>
            <a:endParaRPr lang="uk-UA" sz="2100" b="1" i="1">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Законом від 03.11.2022 р. № </a:t>
            </a:r>
            <a:r>
              <a:rPr lang="uk-UA" sz="2100" smtClean="0">
                <a:latin typeface="Times New Roman" panose="02020603050405020304" pitchFamily="18" charset="0"/>
                <a:cs typeface="Times New Roman" panose="02020603050405020304" pitchFamily="18" charset="0"/>
              </a:rPr>
              <a:t>2719</a:t>
            </a:r>
            <a:r>
              <a:rPr lang="en-US" sz="2100" smtClean="0">
                <a:latin typeface="Times New Roman" panose="02020603050405020304" pitchFamily="18" charset="0"/>
                <a:cs typeface="Times New Roman" panose="02020603050405020304" pitchFamily="18" charset="0"/>
              </a:rPr>
              <a:t> </a:t>
            </a:r>
            <a:r>
              <a:rPr lang="uk-UA" sz="2100">
                <a:latin typeface="Times New Roman" panose="02020603050405020304" pitchFamily="18" charset="0"/>
                <a:cs typeface="Times New Roman" panose="02020603050405020304" pitchFamily="18" charset="0"/>
              </a:rPr>
              <a:t>внесено </a:t>
            </a:r>
            <a:r>
              <a:rPr lang="uk-UA" sz="2100" smtClean="0">
                <a:latin typeface="Times New Roman" panose="02020603050405020304" pitchFamily="18" charset="0"/>
                <a:cs typeface="Times New Roman" panose="02020603050405020304" pitchFamily="18" charset="0"/>
              </a:rPr>
              <a:t>зміни </a:t>
            </a:r>
            <a:r>
              <a:rPr lang="uk-UA" sz="2100">
                <a:latin typeface="Times New Roman" panose="02020603050405020304" pitchFamily="18" charset="0"/>
                <a:cs typeface="Times New Roman" panose="02020603050405020304" pitchFamily="18" charset="0"/>
              </a:rPr>
              <a:t>до підрозділу 4 розділу ХХ «Перехідні положення» ПКУ, який доповнено пунктами 66 та 67 щодо зменшення та збільшення фінансового результату до оподаткування, зокрема, на суму нарахованих доходів (витрат) від операцій, пов’язаних з отриманням об’єктів права власності російської федерації та її резидентів, врахованих у фінансовому результаті до оподаткування.</a:t>
            </a:r>
          </a:p>
          <a:p>
            <a:pPr algn="just"/>
            <a:r>
              <a:rPr lang="uk-UA" sz="2100" b="1" i="1">
                <a:latin typeface="Times New Roman" panose="02020603050405020304" pitchFamily="18" charset="0"/>
                <a:cs typeface="Times New Roman" panose="02020603050405020304" pitchFamily="18" charset="0"/>
              </a:rPr>
              <a:t>У зв’язку з цим додаток РІ до Декларації приводиться у відповідність до зазначених положень ПКУ</a:t>
            </a:r>
            <a:r>
              <a:rPr lang="uk-UA" sz="2100" b="1" i="1" smtClean="0">
                <a:latin typeface="Times New Roman" panose="02020603050405020304" pitchFamily="18" charset="0"/>
                <a:cs typeface="Times New Roman" panose="02020603050405020304" pitchFamily="18" charset="0"/>
              </a:rPr>
              <a:t>.</a:t>
            </a:r>
            <a:endParaRPr lang="uk-UA" sz="21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6474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260648"/>
            <a:ext cx="8712968" cy="6232475"/>
          </a:xfrm>
          <a:prstGeom prst="rect">
            <a:avLst/>
          </a:prstGeom>
        </p:spPr>
        <p:txBody>
          <a:bodyPr wrap="square">
            <a:spAutoFit/>
          </a:bodyPr>
          <a:lstStyle/>
          <a:p>
            <a:pPr algn="just"/>
            <a:r>
              <a:rPr lang="uk-UA" sz="2100">
                <a:latin typeface="Times New Roman" panose="02020603050405020304" pitchFamily="18" charset="0"/>
                <a:cs typeface="Times New Roman" panose="02020603050405020304" pitchFamily="18" charset="0"/>
              </a:rPr>
              <a:t>Законом від 03.11.2022 р. № </a:t>
            </a:r>
            <a:r>
              <a:rPr lang="uk-UA" sz="2100" smtClean="0">
                <a:latin typeface="Times New Roman" panose="02020603050405020304" pitchFamily="18" charset="0"/>
                <a:cs typeface="Times New Roman" panose="02020603050405020304" pitchFamily="18" charset="0"/>
              </a:rPr>
              <a:t>2720 статтю </a:t>
            </a:r>
            <a:r>
              <a:rPr lang="uk-UA" sz="2100">
                <a:latin typeface="Times New Roman" panose="02020603050405020304" pitchFamily="18" charset="0"/>
                <a:cs typeface="Times New Roman" panose="02020603050405020304" pitchFamily="18" charset="0"/>
              </a:rPr>
              <a:t>141 ПКУ доповнено пунктом 141.13, який визначає особливості оподаткування діяльності з торгівлі валютними цінностями у готівковій формі.</a:t>
            </a:r>
          </a:p>
          <a:p>
            <a:pPr algn="just"/>
            <a:r>
              <a:rPr lang="uk-UA" sz="2100">
                <a:latin typeface="Times New Roman" panose="02020603050405020304" pitchFamily="18" charset="0"/>
                <a:cs typeface="Times New Roman" panose="02020603050405020304" pitchFamily="18" charset="0"/>
              </a:rPr>
              <a:t>У зв’язку з цими змінами Декларацію доповнено додатком ОВ, в якому платники податку на прибуток підприємств, які здійснюють діяльність з торгівлі валютними цінностями у готівковій формі, відображатимуть суму авансових внесків за кожний пункт обміну іноземної валюти, яка сплачується щомісяця та є невід’ємною частиною податку на прибуток підприємств.</a:t>
            </a:r>
          </a:p>
          <a:p>
            <a:pPr algn="just"/>
            <a:r>
              <a:rPr lang="uk-UA" sz="2100">
                <a:latin typeface="Times New Roman" panose="02020603050405020304" pitchFamily="18" charset="0"/>
                <a:cs typeface="Times New Roman" panose="02020603050405020304" pitchFamily="18" charset="0"/>
              </a:rPr>
              <a:t>Сплачена протягом звітного (податкового) періоду сума авансових внесків з податку на прибуток підприємств зменшує податкові зобов’язання з податку на прибуток підприємств, розраховані за результатами такого звітного (податкового) періоду за ставкою, визначеною пунктом 136.1 ПКУ, у сумі, що не перевищує суму нарахованого податкового зобов’язання за такий податковий (звітний) період.</a:t>
            </a:r>
          </a:p>
          <a:p>
            <a:pPr algn="just"/>
            <a:r>
              <a:rPr lang="uk-UA" sz="2100" b="1" i="1">
                <a:latin typeface="Times New Roman" panose="02020603050405020304" pitchFamily="18" charset="0"/>
                <a:cs typeface="Times New Roman" panose="02020603050405020304" pitchFamily="18" charset="0"/>
              </a:rPr>
              <a:t>Тому додаток ЗП до Декларації доповнено рядком 16.5, в якому відображається сума нарахованих та сплачених авансових внесків з пунктів обміну іноземних валют, що зменшує суму нарахованого податкового зобов’язання з урахуванням положень ПКУ. </a:t>
            </a:r>
          </a:p>
        </p:txBody>
      </p:sp>
    </p:spTree>
    <p:extLst>
      <p:ext uri="{BB962C8B-B14F-4D97-AF65-F5344CB8AC3E}">
        <p14:creationId xmlns:p14="http://schemas.microsoft.com/office/powerpoint/2010/main" val="38942264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286000" y="3105835"/>
            <a:ext cx="4572000" cy="1200329"/>
          </a:xfrm>
          <a:prstGeom prst="rect">
            <a:avLst/>
          </a:prstGeom>
        </p:spPr>
        <p:txBody>
          <a:bodyPr>
            <a:spAutoFit/>
          </a:bodyPr>
          <a:lstStyle/>
          <a:p>
            <a:pPr algn="ctr"/>
            <a:r>
              <a:rPr lang="uk-UA" sz="2400" b="1" i="1">
                <a:solidFill>
                  <a:srgbClr val="C00000"/>
                </a:solidFill>
                <a:latin typeface="Times New Roman" panose="02020603050405020304" pitchFamily="18" charset="0"/>
                <a:cs typeface="Times New Roman" panose="02020603050405020304" pitchFamily="18" charset="0"/>
              </a:rPr>
              <a:t>Прощення боргу: </a:t>
            </a:r>
            <a:endParaRPr lang="uk-UA" sz="2400" b="1" i="1" smtClean="0">
              <a:solidFill>
                <a:srgbClr val="C00000"/>
              </a:solidFill>
              <a:latin typeface="Times New Roman" panose="02020603050405020304" pitchFamily="18" charset="0"/>
              <a:cs typeface="Times New Roman" panose="02020603050405020304" pitchFamily="18" charset="0"/>
            </a:endParaRPr>
          </a:p>
          <a:p>
            <a:pPr algn="ctr"/>
            <a:r>
              <a:rPr lang="uk-UA" sz="2400" b="1" i="1" smtClean="0">
                <a:solidFill>
                  <a:srgbClr val="C00000"/>
                </a:solidFill>
                <a:latin typeface="Times New Roman" panose="02020603050405020304" pitchFamily="18" charset="0"/>
                <a:cs typeface="Times New Roman" panose="02020603050405020304" pitchFamily="18" charset="0"/>
              </a:rPr>
              <a:t>бухгалтерські </a:t>
            </a:r>
            <a:r>
              <a:rPr lang="uk-UA" sz="2400" b="1" i="1">
                <a:solidFill>
                  <a:srgbClr val="C00000"/>
                </a:solidFill>
                <a:latin typeface="Times New Roman" panose="02020603050405020304" pitchFamily="18" charset="0"/>
                <a:cs typeface="Times New Roman" panose="02020603050405020304" pitchFamily="18" charset="0"/>
              </a:rPr>
              <a:t>та податкові нюанси</a:t>
            </a:r>
            <a:endParaRPr lang="uk-UA" sz="2400" i="1">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65025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476672"/>
            <a:ext cx="8640960" cy="6001643"/>
          </a:xfrm>
          <a:prstGeom prst="rect">
            <a:avLst/>
          </a:prstGeom>
        </p:spPr>
        <p:txBody>
          <a:bodyPr wrap="square">
            <a:spAutoFit/>
          </a:bodyPr>
          <a:lstStyle/>
          <a:p>
            <a:pPr algn="ctr"/>
            <a:r>
              <a:rPr lang="ru-RU" sz="2100" b="1" smtClean="0">
                <a:latin typeface="Times New Roman" panose="02020603050405020304" pitchFamily="18" charset="0"/>
                <a:cs typeface="Times New Roman" panose="02020603050405020304" pitchFamily="18" charset="0"/>
              </a:rPr>
              <a:t>Додаткова угода про прощення боргу.</a:t>
            </a:r>
          </a:p>
          <a:p>
            <a:pPr algn="ctr"/>
            <a:endParaRPr lang="ru-RU" sz="2100" b="1">
              <a:latin typeface="Times New Roman" panose="02020603050405020304" pitchFamily="18" charset="0"/>
              <a:cs typeface="Times New Roman" panose="02020603050405020304" pitchFamily="18" charset="0"/>
            </a:endParaRPr>
          </a:p>
          <a:p>
            <a:pPr algn="just"/>
            <a:r>
              <a:rPr lang="ru-RU" sz="2100" smtClean="0">
                <a:latin typeface="Times New Roman" panose="02020603050405020304" pitchFamily="18" charset="0"/>
                <a:cs typeface="Times New Roman" panose="02020603050405020304" pitchFamily="18" charset="0"/>
              </a:rPr>
              <a:t>Прощення </a:t>
            </a:r>
            <a:r>
              <a:rPr lang="ru-RU" sz="2100">
                <a:latin typeface="Times New Roman" panose="02020603050405020304" pitchFamily="18" charset="0"/>
                <a:cs typeface="Times New Roman" panose="02020603050405020304" pitchFamily="18" charset="0"/>
              </a:rPr>
              <a:t>боргу </a:t>
            </a:r>
            <a:r>
              <a:rPr lang="ru-RU" sz="2100" smtClean="0">
                <a:latin typeface="Times New Roman" panose="02020603050405020304" pitchFamily="18" charset="0"/>
                <a:cs typeface="Times New Roman" panose="02020603050405020304" pitchFamily="18" charset="0"/>
              </a:rPr>
              <a:t>- </a:t>
            </a:r>
            <a:r>
              <a:rPr lang="ru-RU" sz="2100">
                <a:latin typeface="Times New Roman" panose="02020603050405020304" pitchFamily="18" charset="0"/>
                <a:cs typeface="Times New Roman" panose="02020603050405020304" pitchFamily="18" charset="0"/>
              </a:rPr>
              <a:t>це один зі способів припинення зобов’язань за рішенням сторін договору.</a:t>
            </a:r>
            <a:endParaRPr lang="ru-RU" sz="2100" smtClean="0">
              <a:latin typeface="Times New Roman" panose="02020603050405020304" pitchFamily="18" charset="0"/>
              <a:cs typeface="Times New Roman" panose="02020603050405020304" pitchFamily="18" charset="0"/>
            </a:endParaRPr>
          </a:p>
          <a:p>
            <a:pPr algn="ctr"/>
            <a:endParaRPr lang="ru-RU" sz="2100" b="1">
              <a:latin typeface="Times New Roman" panose="02020603050405020304" pitchFamily="18" charset="0"/>
              <a:cs typeface="Times New Roman" panose="02020603050405020304" pitchFamily="18" charset="0"/>
            </a:endParaRPr>
          </a:p>
          <a:p>
            <a:pPr algn="just"/>
            <a:r>
              <a:rPr lang="ru-RU" sz="2100" b="1" smtClean="0">
                <a:latin typeface="Times New Roman" panose="02020603050405020304" pitchFamily="18" charset="0"/>
                <a:cs typeface="Times New Roman" panose="02020603050405020304" pitchFamily="18" charset="0"/>
              </a:rPr>
              <a:t>У </a:t>
            </a:r>
            <a:r>
              <a:rPr lang="ru-RU" sz="2100" b="1">
                <a:latin typeface="Times New Roman" panose="02020603050405020304" pitchFamily="18" charset="0"/>
                <a:cs typeface="Times New Roman" panose="02020603050405020304" pitchFamily="18" charset="0"/>
              </a:rPr>
              <a:t>дебітора </a:t>
            </a:r>
            <a:endParaRPr lang="ru-RU" sz="2100" b="1" smtClean="0">
              <a:latin typeface="Times New Roman" panose="02020603050405020304" pitchFamily="18" charset="0"/>
              <a:cs typeface="Times New Roman" panose="02020603050405020304" pitchFamily="18" charset="0"/>
            </a:endParaRPr>
          </a:p>
          <a:p>
            <a:pPr algn="just"/>
            <a:endParaRPr lang="ru-RU" sz="2100">
              <a:latin typeface="Times New Roman" panose="02020603050405020304" pitchFamily="18" charset="0"/>
              <a:cs typeface="Times New Roman" panose="02020603050405020304" pitchFamily="18" charset="0"/>
            </a:endParaRPr>
          </a:p>
          <a:p>
            <a:pPr algn="just"/>
            <a:r>
              <a:rPr lang="ru-RU" sz="2100" smtClean="0">
                <a:latin typeface="Times New Roman" panose="02020603050405020304" pitchFamily="18" charset="0"/>
                <a:cs typeface="Times New Roman" panose="02020603050405020304" pitchFamily="18" charset="0"/>
              </a:rPr>
              <a:t>Якщо </a:t>
            </a:r>
            <a:r>
              <a:rPr lang="ru-RU" sz="2100">
                <a:latin typeface="Times New Roman" panose="02020603050405020304" pitchFamily="18" charset="0"/>
                <a:cs typeface="Times New Roman" panose="02020603050405020304" pitchFamily="18" charset="0"/>
              </a:rPr>
              <a:t>на дату балансу раніше визнане зобов’язання не підлягає погашенню, то його сума включається до складу доходу звітного періоду (п. 5 НП(С)БО 11</a:t>
            </a:r>
            <a:r>
              <a:rPr lang="ru-RU" sz="2100" smtClean="0">
                <a:latin typeface="Times New Roman" panose="02020603050405020304" pitchFamily="18" charset="0"/>
                <a:cs typeface="Times New Roman" panose="02020603050405020304" pitchFamily="18" charset="0"/>
              </a:rPr>
              <a:t>).</a:t>
            </a:r>
          </a:p>
          <a:p>
            <a:pPr algn="just"/>
            <a:r>
              <a:rPr lang="ru-RU" sz="2100" smtClean="0">
                <a:latin typeface="Times New Roman" panose="02020603050405020304" pitchFamily="18" charset="0"/>
                <a:cs typeface="Times New Roman" panose="02020603050405020304" pitchFamily="18" charset="0"/>
              </a:rPr>
              <a:t>На </a:t>
            </a:r>
            <a:r>
              <a:rPr lang="ru-RU" sz="2100">
                <a:latin typeface="Times New Roman" panose="02020603050405020304" pitchFamily="18" charset="0"/>
                <a:cs typeface="Times New Roman" panose="02020603050405020304" pitchFamily="18" charset="0"/>
              </a:rPr>
              <a:t>дату підписання сторонами договору про прощення боргу боржник робить проведення за кредитом субрахунка 717 «Дохід від списання кредиторської заборгованості» і дебетом </a:t>
            </a:r>
            <a:r>
              <a:rPr lang="ru-RU" sz="2100" smtClean="0">
                <a:latin typeface="Times New Roman" panose="02020603050405020304" pitchFamily="18" charset="0"/>
                <a:cs typeface="Times New Roman" panose="02020603050405020304" pitchFamily="18" charset="0"/>
              </a:rPr>
              <a:t>рахунка заборгованості.</a:t>
            </a:r>
            <a:r>
              <a:rPr lang="ru-RU" sz="2100">
                <a:latin typeface="Times New Roman" panose="02020603050405020304" pitchFamily="18" charset="0"/>
                <a:cs typeface="Times New Roman" panose="02020603050405020304" pitchFamily="18" charset="0"/>
              </a:rPr>
              <a:t/>
            </a:r>
            <a:br>
              <a:rPr lang="ru-RU" sz="2100">
                <a:latin typeface="Times New Roman" panose="02020603050405020304" pitchFamily="18" charset="0"/>
                <a:cs typeface="Times New Roman" panose="02020603050405020304" pitchFamily="18" charset="0"/>
              </a:rPr>
            </a:br>
            <a:r>
              <a:rPr lang="ru-RU" sz="2100">
                <a:latin typeface="Times New Roman" panose="02020603050405020304" pitchFamily="18" charset="0"/>
                <a:cs typeface="Times New Roman" panose="02020603050405020304" pitchFamily="18" charset="0"/>
              </a:rPr>
              <a:t/>
            </a:r>
            <a:br>
              <a:rPr lang="ru-RU" sz="2100">
                <a:latin typeface="Times New Roman" panose="02020603050405020304" pitchFamily="18" charset="0"/>
                <a:cs typeface="Times New Roman" panose="02020603050405020304" pitchFamily="18" charset="0"/>
              </a:rPr>
            </a:br>
            <a:r>
              <a:rPr lang="ru-RU" sz="2100" b="1" smtClean="0">
                <a:latin typeface="Times New Roman" panose="02020603050405020304" pitchFamily="18" charset="0"/>
                <a:cs typeface="Times New Roman" panose="02020603050405020304" pitchFamily="18" charset="0"/>
              </a:rPr>
              <a:t>У кредитора</a:t>
            </a:r>
          </a:p>
          <a:p>
            <a:pPr algn="just"/>
            <a:endParaRPr lang="ru-RU" sz="2100">
              <a:latin typeface="Times New Roman" panose="02020603050405020304" pitchFamily="18" charset="0"/>
              <a:cs typeface="Times New Roman" panose="02020603050405020304" pitchFamily="18" charset="0"/>
            </a:endParaRPr>
          </a:p>
          <a:p>
            <a:pPr algn="just"/>
            <a:r>
              <a:rPr lang="ru-RU" sz="2100" smtClean="0">
                <a:latin typeface="Times New Roman" panose="02020603050405020304" pitchFamily="18" charset="0"/>
                <a:cs typeface="Times New Roman" panose="02020603050405020304" pitchFamily="18" charset="0"/>
              </a:rPr>
              <a:t>Списання дебіторської заборгованості Дт 38  Кт Заборгованість або</a:t>
            </a:r>
          </a:p>
          <a:p>
            <a:pPr algn="just"/>
            <a:r>
              <a:rPr lang="ru-RU" sz="2100" smtClean="0">
                <a:latin typeface="Times New Roman" panose="02020603050405020304" pitchFamily="18" charset="0"/>
                <a:cs typeface="Times New Roman" panose="02020603050405020304" pitchFamily="18" charset="0"/>
              </a:rPr>
              <a:t>                                                                  Дт 944 Кт Заборгованість.</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9289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68179" y="2132856"/>
            <a:ext cx="8712968" cy="1061829"/>
          </a:xfrm>
          <a:prstGeom prst="rect">
            <a:avLst/>
          </a:prstGeom>
        </p:spPr>
        <p:txBody>
          <a:bodyPr wrap="square">
            <a:spAutoFit/>
          </a:bodyPr>
          <a:lstStyle/>
          <a:p>
            <a:pPr algn="ctr"/>
            <a:r>
              <a:rPr lang="uk-UA" sz="2100" b="1" smtClean="0">
                <a:latin typeface="Times New Roman" panose="02020603050405020304" pitchFamily="18" charset="0"/>
                <a:cs typeface="Times New Roman" panose="02020603050405020304" pitchFamily="18" charset="0"/>
              </a:rPr>
              <a:t>Наказ МФУ  </a:t>
            </a:r>
            <a:r>
              <a:rPr lang="uk-UA" sz="2100" b="1">
                <a:latin typeface="Times New Roman" panose="02020603050405020304" pitchFamily="18" charset="0"/>
                <a:cs typeface="Times New Roman" panose="02020603050405020304" pitchFamily="18" charset="0"/>
              </a:rPr>
              <a:t>від 12.01.2023 № </a:t>
            </a:r>
            <a:r>
              <a:rPr lang="uk-UA" sz="2100" b="1" smtClean="0">
                <a:latin typeface="Times New Roman" panose="02020603050405020304" pitchFamily="18" charset="0"/>
                <a:cs typeface="Times New Roman" panose="02020603050405020304" pitchFamily="18" charset="0"/>
              </a:rPr>
              <a:t>18</a:t>
            </a:r>
          </a:p>
          <a:p>
            <a:pPr algn="ctr"/>
            <a:r>
              <a:rPr lang="uk-UA" sz="2100" b="1" smtClean="0">
                <a:latin typeface="Times New Roman" panose="02020603050405020304" pitchFamily="18" charset="0"/>
                <a:cs typeface="Times New Roman" panose="02020603050405020304" pitchFamily="18" charset="0"/>
              </a:rPr>
              <a:t> </a:t>
            </a:r>
            <a:endParaRPr lang="uk-UA" sz="2100" b="1">
              <a:latin typeface="Times New Roman" panose="02020603050405020304" pitchFamily="18" charset="0"/>
              <a:cs typeface="Times New Roman" panose="02020603050405020304" pitchFamily="18" charset="0"/>
            </a:endParaRPr>
          </a:p>
          <a:p>
            <a:pPr algn="ctr"/>
            <a:r>
              <a:rPr lang="uk-UA" sz="2100" i="1" smtClean="0">
                <a:latin typeface="Times New Roman" panose="02020603050405020304" pitchFamily="18" charset="0"/>
                <a:cs typeface="Times New Roman" panose="02020603050405020304" pitchFamily="18" charset="0"/>
              </a:rPr>
              <a:t>(чинний з 17.02.2023)</a:t>
            </a:r>
            <a:endParaRPr lang="uk-UA" sz="2100" b="1"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00591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404664"/>
            <a:ext cx="8640960" cy="2031325"/>
          </a:xfrm>
          <a:prstGeom prst="rect">
            <a:avLst/>
          </a:prstGeom>
        </p:spPr>
        <p:txBody>
          <a:bodyPr wrap="square">
            <a:spAutoFit/>
          </a:bodyPr>
          <a:lstStyle/>
          <a:p>
            <a:pPr algn="just"/>
            <a:r>
              <a:rPr lang="ru-RU" sz="2100" b="1" smtClean="0">
                <a:latin typeface="Times New Roman" panose="02020603050405020304" pitchFamily="18" charset="0"/>
                <a:cs typeface="Times New Roman" panose="02020603050405020304" pitchFamily="18" charset="0"/>
              </a:rPr>
              <a:t>Податкові наслідки у "високодохідного кредитора"</a:t>
            </a:r>
          </a:p>
          <a:p>
            <a:pPr algn="just"/>
            <a:r>
              <a:rPr lang="ru-RU" sz="2100">
                <a:latin typeface="Times New Roman" panose="02020603050405020304" pitchFamily="18" charset="0"/>
                <a:cs typeface="Times New Roman" panose="02020603050405020304" pitchFamily="18" charset="0"/>
              </a:rPr>
              <a:t/>
            </a:r>
            <a:br>
              <a:rPr lang="ru-RU" sz="2100">
                <a:latin typeface="Times New Roman" panose="02020603050405020304" pitchFamily="18" charset="0"/>
                <a:cs typeface="Times New Roman" panose="02020603050405020304" pitchFamily="18" charset="0"/>
              </a:rPr>
            </a:br>
            <a:r>
              <a:rPr lang="ru-RU" sz="2100" smtClean="0">
                <a:latin typeface="Times New Roman" panose="02020603050405020304" pitchFamily="18" charset="0"/>
                <a:cs typeface="Times New Roman" panose="02020603050405020304" pitchFamily="18" charset="0"/>
              </a:rPr>
              <a:t>Прощений </a:t>
            </a:r>
            <a:r>
              <a:rPr lang="ru-RU" sz="2100">
                <a:latin typeface="Times New Roman" panose="02020603050405020304" pitchFamily="18" charset="0"/>
                <a:cs typeface="Times New Roman" panose="02020603050405020304" pitchFamily="18" charset="0"/>
              </a:rPr>
              <a:t>борг не відповідає визначенню безнадійної заборгованості з пп. 14.1.11 </a:t>
            </a:r>
            <a:r>
              <a:rPr lang="ru-RU" sz="2100" smtClean="0">
                <a:latin typeface="Times New Roman" panose="02020603050405020304" pitchFamily="18" charset="0"/>
                <a:cs typeface="Times New Roman" panose="02020603050405020304" pitchFamily="18" charset="0"/>
              </a:rPr>
              <a:t>ПКУ. </a:t>
            </a:r>
            <a:r>
              <a:rPr lang="ru-RU" sz="2100">
                <a:latin typeface="Times New Roman" panose="02020603050405020304" pitchFamily="18" charset="0"/>
                <a:cs typeface="Times New Roman" panose="02020603050405020304" pitchFamily="18" charset="0"/>
              </a:rPr>
              <a:t>Тому кредитор не має права зменшити фінрезультат до оподаткування при списанні прощеної ним суми (тобто ряд. 2.2.3 додатка РІ він не заповнює</a:t>
            </a:r>
            <a:r>
              <a:rPr lang="ru-RU" sz="2100" smtClean="0">
                <a:latin typeface="Times New Roman" panose="02020603050405020304" pitchFamily="18" charset="0"/>
                <a:cs typeface="Times New Roman" panose="02020603050405020304" pitchFamily="18" charset="0"/>
              </a:rPr>
              <a:t>).</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07414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p:cNvGraphicFramePr>
            <a:graphicFrameLocks noGrp="1"/>
          </p:cNvGraphicFramePr>
          <p:nvPr>
            <p:extLst>
              <p:ext uri="{D42A27DB-BD31-4B8C-83A1-F6EECF244321}">
                <p14:modId xmlns:p14="http://schemas.microsoft.com/office/powerpoint/2010/main" val="1728453164"/>
              </p:ext>
            </p:extLst>
          </p:nvPr>
        </p:nvGraphicFramePr>
        <p:xfrm>
          <a:off x="395536" y="980728"/>
          <a:ext cx="8374380" cy="4569079"/>
        </p:xfrm>
        <a:graphic>
          <a:graphicData uri="http://schemas.openxmlformats.org/drawingml/2006/table">
            <a:tbl>
              <a:tblPr>
                <a:tableStyleId>{5C22544A-7EE6-4342-B048-85BDC9FD1C3A}</a:tableStyleId>
              </a:tblPr>
              <a:tblGrid>
                <a:gridCol w="688673"/>
                <a:gridCol w="2780199"/>
                <a:gridCol w="956490"/>
                <a:gridCol w="803452"/>
                <a:gridCol w="2915018"/>
                <a:gridCol w="230548"/>
              </a:tblGrid>
              <a:tr h="352755">
                <a:tc gridSpan="6">
                  <a:txBody>
                    <a:bodyPr/>
                    <a:lstStyle/>
                    <a:p>
                      <a:pPr algn="ctr">
                        <a:lnSpc>
                          <a:spcPct val="105000"/>
                        </a:lnSpc>
                        <a:spcAft>
                          <a:spcPts val="0"/>
                        </a:spcAft>
                        <a:tabLst>
                          <a:tab pos="4932045" algn="r"/>
                        </a:tabLst>
                      </a:pPr>
                      <a:r>
                        <a:rPr lang="uk-UA" sz="1600" b="1" u="none" strike="noStrike" spc="-10" dirty="0">
                          <a:effectLst/>
                          <a:latin typeface="Times New Roman" panose="02020603050405020304" pitchFamily="18" charset="0"/>
                          <a:cs typeface="Times New Roman" panose="02020603050405020304" pitchFamily="18" charset="0"/>
                        </a:rPr>
                        <a:t>Резерв сумнівних боргів </a:t>
                      </a:r>
                      <a:endParaRPr lang="uk-UA" sz="1600" b="1" spc="-1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43180" marR="43180" marT="44450" marB="50165">
                    <a:solidFill>
                      <a:schemeClr val="accent1">
                        <a:lumMod val="40000"/>
                        <a:lumOff val="60000"/>
                      </a:schemeClr>
                    </a:solidFill>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4216324">
                <a:tc>
                  <a:txBody>
                    <a:bodyPr/>
                    <a:lstStyle/>
                    <a:p>
                      <a:r>
                        <a:rPr lang="uk-UA" sz="1600" b="1" smtClean="0">
                          <a:latin typeface="Times New Roman" panose="02020603050405020304" pitchFamily="18" charset="0"/>
                          <a:cs typeface="Times New Roman" panose="02020603050405020304" pitchFamily="18" charset="0"/>
                        </a:rPr>
                        <a:t>2.1.2</a:t>
                      </a:r>
                      <a:endParaRPr lang="uk-UA" sz="1600" b="1">
                        <a:latin typeface="Times New Roman" panose="02020603050405020304" pitchFamily="18" charset="0"/>
                        <a:cs typeface="Times New Roman" panose="02020603050405020304" pitchFamily="18" charset="0"/>
                      </a:endParaRPr>
                    </a:p>
                  </a:txBody>
                  <a:tcPr marL="43180" marR="43180" marT="44450" marB="50165">
                    <a:solidFill>
                      <a:schemeClr val="accent1">
                        <a:lumMod val="40000"/>
                        <a:lumOff val="60000"/>
                      </a:schemeClr>
                    </a:solidFill>
                  </a:tcPr>
                </a:tc>
                <a:tc>
                  <a:txBody>
                    <a:bodyPr/>
                    <a:lstStyle/>
                    <a:p>
                      <a:pPr>
                        <a:lnSpc>
                          <a:spcPct val="105000"/>
                        </a:lnSpc>
                        <a:spcAft>
                          <a:spcPts val="0"/>
                        </a:spcAft>
                        <a:tabLst>
                          <a:tab pos="4932045" algn="r"/>
                        </a:tabLst>
                      </a:pPr>
                      <a:r>
                        <a:rPr lang="uk-UA" sz="1600" b="1" spc="-10" dirty="0">
                          <a:effectLst/>
                          <a:latin typeface="Times New Roman" panose="02020603050405020304" pitchFamily="18" charset="0"/>
                          <a:cs typeface="Times New Roman" panose="02020603050405020304" pitchFamily="18" charset="0"/>
                        </a:rPr>
                        <a:t>Сума витрат на формування резерву сумнівних боргів відповідно до національних положень (стандартів) бухгалтерського обліку або міжнародних стандартів фінансової звітності (підпункт 139.2.1 пункту 139.2 статті 139 розділу </a:t>
                      </a:r>
                      <a:r>
                        <a:rPr lang="en-US" sz="1600" b="1" spc="-10" dirty="0">
                          <a:effectLst/>
                          <a:latin typeface="Times New Roman" panose="02020603050405020304" pitchFamily="18" charset="0"/>
                          <a:cs typeface="Times New Roman" panose="02020603050405020304" pitchFamily="18" charset="0"/>
                        </a:rPr>
                        <a:t>III </a:t>
                      </a:r>
                      <a:r>
                        <a:rPr lang="uk-UA" sz="1600" b="1" spc="-10" dirty="0">
                          <a:effectLst/>
                          <a:latin typeface="Times New Roman" panose="02020603050405020304" pitchFamily="18" charset="0"/>
                          <a:cs typeface="Times New Roman" panose="02020603050405020304" pitchFamily="18" charset="0"/>
                        </a:rPr>
                        <a:t>Податкового кодексу України</a:t>
                      </a:r>
                      <a:r>
                        <a:rPr lang="uk-UA" sz="1600" b="1" spc="-10" dirty="0" smtClean="0">
                          <a:effectLst/>
                          <a:latin typeface="Times New Roman" panose="02020603050405020304" pitchFamily="18" charset="0"/>
                          <a:cs typeface="Times New Roman" panose="02020603050405020304" pitchFamily="18" charset="0"/>
                        </a:rPr>
                        <a:t>)</a:t>
                      </a:r>
                    </a:p>
                    <a:p>
                      <a:pPr>
                        <a:lnSpc>
                          <a:spcPct val="105000"/>
                        </a:lnSpc>
                        <a:spcAft>
                          <a:spcPts val="0"/>
                        </a:spcAft>
                        <a:tabLst>
                          <a:tab pos="4932045" algn="r"/>
                        </a:tabLst>
                      </a:pPr>
                      <a:endParaRPr lang="uk-UA" sz="1600" b="1" spc="-10" dirty="0" smtClean="0">
                        <a:solidFill>
                          <a:srgbClr val="FF0000"/>
                        </a:solidFill>
                        <a:effectLst/>
                        <a:latin typeface="Times New Roman" panose="02020603050405020304" pitchFamily="18" charset="0"/>
                        <a:ea typeface="Times New Roman"/>
                        <a:cs typeface="Times New Roman" panose="02020603050405020304" pitchFamily="18" charset="0"/>
                      </a:endParaRPr>
                    </a:p>
                    <a:p>
                      <a:pPr>
                        <a:lnSpc>
                          <a:spcPct val="105000"/>
                        </a:lnSpc>
                        <a:spcAft>
                          <a:spcPts val="0"/>
                        </a:spcAft>
                        <a:tabLst>
                          <a:tab pos="4932045" algn="r"/>
                        </a:tabLst>
                      </a:pPr>
                      <a:r>
                        <a:rPr lang="uk-UA" sz="1600" b="1" spc="-10" dirty="0" err="1" smtClean="0">
                          <a:solidFill>
                            <a:srgbClr val="FF0000"/>
                          </a:solidFill>
                          <a:effectLst/>
                          <a:latin typeface="Times New Roman" panose="02020603050405020304" pitchFamily="18" charset="0"/>
                          <a:ea typeface="Times New Roman"/>
                          <a:cs typeface="Times New Roman" panose="02020603050405020304" pitchFamily="18" charset="0"/>
                        </a:rPr>
                        <a:t>Дт</a:t>
                      </a:r>
                      <a:r>
                        <a:rPr lang="uk-UA" sz="1600" b="1" spc="-10" baseline="0" dirty="0" smtClean="0">
                          <a:solidFill>
                            <a:srgbClr val="FF0000"/>
                          </a:solidFill>
                          <a:effectLst/>
                          <a:latin typeface="Times New Roman" panose="02020603050405020304" pitchFamily="18" charset="0"/>
                          <a:ea typeface="Times New Roman"/>
                          <a:cs typeface="Times New Roman" panose="02020603050405020304" pitchFamily="18" charset="0"/>
                        </a:rPr>
                        <a:t> 944 </a:t>
                      </a:r>
                      <a:r>
                        <a:rPr lang="uk-UA" sz="1600" b="1" spc="-10" baseline="0" dirty="0" err="1" smtClean="0">
                          <a:solidFill>
                            <a:srgbClr val="FF0000"/>
                          </a:solidFill>
                          <a:effectLst/>
                          <a:latin typeface="Times New Roman" panose="02020603050405020304" pitchFamily="18" charset="0"/>
                          <a:ea typeface="Times New Roman"/>
                          <a:cs typeface="Times New Roman" panose="02020603050405020304" pitchFamily="18" charset="0"/>
                        </a:rPr>
                        <a:t>Кт</a:t>
                      </a:r>
                      <a:r>
                        <a:rPr lang="uk-UA" sz="1600" b="1" spc="-10" baseline="0" dirty="0" smtClean="0">
                          <a:solidFill>
                            <a:srgbClr val="FF0000"/>
                          </a:solidFill>
                          <a:effectLst/>
                          <a:latin typeface="Times New Roman" panose="02020603050405020304" pitchFamily="18" charset="0"/>
                          <a:ea typeface="Times New Roman"/>
                          <a:cs typeface="Times New Roman" panose="02020603050405020304" pitchFamily="18" charset="0"/>
                        </a:rPr>
                        <a:t> 38</a:t>
                      </a:r>
                      <a:endParaRPr lang="uk-UA" sz="1600" b="1" spc="-1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43180" marR="43180" marT="44450" marB="50165">
                    <a:solidFill>
                      <a:schemeClr val="accent1">
                        <a:lumMod val="40000"/>
                        <a:lumOff val="60000"/>
                      </a:schemeClr>
                    </a:solidFill>
                  </a:tcPr>
                </a:tc>
                <a:tc>
                  <a:txBody>
                    <a:bodyPr/>
                    <a:lstStyle/>
                    <a:p>
                      <a:pPr fontAlgn="auto">
                        <a:lnSpc>
                          <a:spcPct val="120000"/>
                        </a:lnSpc>
                        <a:spcAft>
                          <a:spcPts val="0"/>
                        </a:spcAft>
                      </a:pPr>
                      <a:r>
                        <a:rPr lang="uk-UA" sz="1600" b="1" dirty="0">
                          <a:effectLst/>
                          <a:latin typeface="Times New Roman" panose="02020603050405020304" pitchFamily="18" charset="0"/>
                          <a:cs typeface="Times New Roman" panose="02020603050405020304" pitchFamily="18" charset="0"/>
                        </a:rPr>
                        <a:t> </a:t>
                      </a:r>
                      <a:endParaRPr lang="uk-UA" sz="1600" b="1"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43180" marR="43180" marT="44450" marB="50165">
                    <a:solidFill>
                      <a:schemeClr val="accent1">
                        <a:lumMod val="40000"/>
                        <a:lumOff val="60000"/>
                      </a:schemeClr>
                    </a:solidFill>
                  </a:tcPr>
                </a:tc>
                <a:tc>
                  <a:txBody>
                    <a:bodyPr/>
                    <a:lstStyle/>
                    <a:p>
                      <a:pPr>
                        <a:lnSpc>
                          <a:spcPct val="105000"/>
                        </a:lnSpc>
                        <a:spcAft>
                          <a:spcPts val="0"/>
                        </a:spcAft>
                        <a:tabLst>
                          <a:tab pos="4932045" algn="r"/>
                        </a:tabLst>
                      </a:pPr>
                      <a:r>
                        <a:rPr lang="uk-UA" sz="1600" b="1" spc="-10" dirty="0">
                          <a:effectLst/>
                          <a:latin typeface="Times New Roman" panose="02020603050405020304" pitchFamily="18" charset="0"/>
                          <a:cs typeface="Times New Roman" panose="02020603050405020304" pitchFamily="18" charset="0"/>
                        </a:rPr>
                        <a:t>2.2.2</a:t>
                      </a:r>
                      <a:endParaRPr lang="uk-UA" sz="1600" b="1" spc="-1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43180" marR="43180" marT="44450" marB="50165">
                    <a:solidFill>
                      <a:schemeClr val="accent1">
                        <a:lumMod val="40000"/>
                        <a:lumOff val="60000"/>
                      </a:schemeClr>
                    </a:solidFill>
                  </a:tcPr>
                </a:tc>
                <a:tc>
                  <a:txBody>
                    <a:bodyPr/>
                    <a:lstStyle/>
                    <a:p>
                      <a:pPr>
                        <a:lnSpc>
                          <a:spcPct val="105000"/>
                        </a:lnSpc>
                        <a:spcAft>
                          <a:spcPts val="0"/>
                        </a:spcAft>
                        <a:tabLst>
                          <a:tab pos="4932045" algn="r"/>
                        </a:tabLst>
                      </a:pPr>
                      <a:r>
                        <a:rPr lang="uk-UA" sz="1600" b="1" spc="-10" dirty="0">
                          <a:effectLst/>
                          <a:latin typeface="Times New Roman" panose="02020603050405020304" pitchFamily="18" charset="0"/>
                          <a:cs typeface="Times New Roman" panose="02020603050405020304" pitchFamily="18" charset="0"/>
                        </a:rPr>
                        <a:t>Сума коригування (зменшення) резерву сумнівних боргів, на яку збільшився фінансовий результат до оподаткування відповідно до національних положень (стандартів) бухгалтерського обліку або міжнародних стандартів фінансової звітності (підпункт 139.2.2 пункту 139.2 статті 139 розділу </a:t>
                      </a:r>
                      <a:r>
                        <a:rPr lang="en-US" sz="1600" b="1" spc="-10" dirty="0">
                          <a:effectLst/>
                          <a:latin typeface="Times New Roman" panose="02020603050405020304" pitchFamily="18" charset="0"/>
                          <a:cs typeface="Times New Roman" panose="02020603050405020304" pitchFamily="18" charset="0"/>
                        </a:rPr>
                        <a:t>III </a:t>
                      </a:r>
                      <a:r>
                        <a:rPr lang="uk-UA" sz="1600" b="1" spc="-10" dirty="0">
                          <a:effectLst/>
                          <a:latin typeface="Times New Roman" panose="02020603050405020304" pitchFamily="18" charset="0"/>
                          <a:cs typeface="Times New Roman" panose="02020603050405020304" pitchFamily="18" charset="0"/>
                        </a:rPr>
                        <a:t>Податкового кодексу України</a:t>
                      </a:r>
                      <a:r>
                        <a:rPr lang="uk-UA" sz="1600" b="1" spc="-10" dirty="0" smtClean="0">
                          <a:effectLst/>
                          <a:latin typeface="Times New Roman" panose="02020603050405020304" pitchFamily="18" charset="0"/>
                          <a:cs typeface="Times New Roman" panose="02020603050405020304" pitchFamily="18" charset="0"/>
                        </a:rPr>
                        <a:t>)</a:t>
                      </a:r>
                    </a:p>
                    <a:p>
                      <a:pPr>
                        <a:lnSpc>
                          <a:spcPct val="105000"/>
                        </a:lnSpc>
                        <a:spcAft>
                          <a:spcPts val="0"/>
                        </a:spcAft>
                        <a:tabLst>
                          <a:tab pos="4932045" algn="r"/>
                        </a:tabLst>
                      </a:pPr>
                      <a:endParaRPr lang="uk-UA" sz="1600" b="1" spc="-10" dirty="0" smtClean="0">
                        <a:effectLst/>
                        <a:latin typeface="Times New Roman" panose="02020603050405020304" pitchFamily="18" charset="0"/>
                        <a:cs typeface="Times New Roman" panose="02020603050405020304" pitchFamily="18" charset="0"/>
                      </a:endParaRPr>
                    </a:p>
                    <a:p>
                      <a:pPr>
                        <a:lnSpc>
                          <a:spcPct val="105000"/>
                        </a:lnSpc>
                        <a:spcAft>
                          <a:spcPts val="0"/>
                        </a:spcAft>
                        <a:tabLst>
                          <a:tab pos="4932045" algn="r"/>
                        </a:tabLst>
                      </a:pPr>
                      <a:r>
                        <a:rPr lang="uk-UA" sz="1600" b="1" spc="-10" dirty="0" err="1" smtClean="0">
                          <a:solidFill>
                            <a:srgbClr val="FF0000"/>
                          </a:solidFill>
                          <a:effectLst/>
                          <a:latin typeface="Times New Roman" panose="02020603050405020304" pitchFamily="18" charset="0"/>
                          <a:ea typeface="Times New Roman"/>
                          <a:cs typeface="Times New Roman" panose="02020603050405020304" pitchFamily="18" charset="0"/>
                        </a:rPr>
                        <a:t>Дт</a:t>
                      </a:r>
                      <a:r>
                        <a:rPr lang="uk-UA" sz="1600" b="1" spc="-10" dirty="0" smtClean="0">
                          <a:solidFill>
                            <a:srgbClr val="FF0000"/>
                          </a:solidFill>
                          <a:effectLst/>
                          <a:latin typeface="Times New Roman" panose="02020603050405020304" pitchFamily="18" charset="0"/>
                          <a:ea typeface="Times New Roman"/>
                          <a:cs typeface="Times New Roman" panose="02020603050405020304" pitchFamily="18" charset="0"/>
                        </a:rPr>
                        <a:t> 38 </a:t>
                      </a:r>
                      <a:r>
                        <a:rPr lang="uk-UA" sz="1600" b="1" spc="-10" dirty="0" err="1" smtClean="0">
                          <a:solidFill>
                            <a:srgbClr val="FF0000"/>
                          </a:solidFill>
                          <a:effectLst/>
                          <a:latin typeface="Times New Roman" panose="02020603050405020304" pitchFamily="18" charset="0"/>
                          <a:ea typeface="Times New Roman"/>
                          <a:cs typeface="Times New Roman" panose="02020603050405020304" pitchFamily="18" charset="0"/>
                        </a:rPr>
                        <a:t>Кт</a:t>
                      </a:r>
                      <a:r>
                        <a:rPr lang="uk-UA" sz="1600" b="1" spc="-10" dirty="0" smtClean="0">
                          <a:solidFill>
                            <a:srgbClr val="FF0000"/>
                          </a:solidFill>
                          <a:effectLst/>
                          <a:latin typeface="Times New Roman" panose="02020603050405020304" pitchFamily="18" charset="0"/>
                          <a:ea typeface="Times New Roman"/>
                          <a:cs typeface="Times New Roman" panose="02020603050405020304" pitchFamily="18" charset="0"/>
                        </a:rPr>
                        <a:t> 719 або </a:t>
                      </a:r>
                    </a:p>
                    <a:p>
                      <a:pPr>
                        <a:lnSpc>
                          <a:spcPct val="105000"/>
                        </a:lnSpc>
                        <a:spcAft>
                          <a:spcPts val="0"/>
                        </a:spcAft>
                        <a:tabLst>
                          <a:tab pos="4932045" algn="r"/>
                        </a:tabLst>
                      </a:pPr>
                      <a:r>
                        <a:rPr lang="uk-UA" sz="1600" b="1" spc="-10" dirty="0" smtClean="0">
                          <a:solidFill>
                            <a:srgbClr val="FF0000"/>
                          </a:solidFill>
                          <a:effectLst/>
                          <a:latin typeface="Times New Roman" panose="02020603050405020304" pitchFamily="18" charset="0"/>
                          <a:ea typeface="Times New Roman"/>
                          <a:cs typeface="Times New Roman" panose="02020603050405020304" pitchFamily="18" charset="0"/>
                        </a:rPr>
                        <a:t>сторно</a:t>
                      </a:r>
                      <a:r>
                        <a:rPr lang="uk-UA" sz="1600" b="1" spc="-10" baseline="0" dirty="0" smtClean="0">
                          <a:solidFill>
                            <a:srgbClr val="FF0000"/>
                          </a:solidFill>
                          <a:effectLst/>
                          <a:latin typeface="Times New Roman" panose="02020603050405020304" pitchFamily="18" charset="0"/>
                          <a:ea typeface="Times New Roman"/>
                          <a:cs typeface="Times New Roman" panose="02020603050405020304" pitchFamily="18" charset="0"/>
                        </a:rPr>
                        <a:t>  </a:t>
                      </a:r>
                      <a:r>
                        <a:rPr lang="uk-UA" sz="1600" b="1" spc="-10" dirty="0" err="1" smtClean="0">
                          <a:solidFill>
                            <a:srgbClr val="FF0000"/>
                          </a:solidFill>
                          <a:effectLst/>
                          <a:latin typeface="Times New Roman" panose="02020603050405020304" pitchFamily="18" charset="0"/>
                          <a:ea typeface="Times New Roman"/>
                          <a:cs typeface="Times New Roman" panose="02020603050405020304" pitchFamily="18" charset="0"/>
                        </a:rPr>
                        <a:t>Дт</a:t>
                      </a:r>
                      <a:r>
                        <a:rPr lang="uk-UA" sz="1600" b="1" spc="-10" dirty="0" smtClean="0">
                          <a:solidFill>
                            <a:srgbClr val="FF0000"/>
                          </a:solidFill>
                          <a:effectLst/>
                          <a:latin typeface="Times New Roman" panose="02020603050405020304" pitchFamily="18" charset="0"/>
                          <a:ea typeface="Times New Roman"/>
                          <a:cs typeface="Times New Roman" panose="02020603050405020304" pitchFamily="18" charset="0"/>
                        </a:rPr>
                        <a:t> 944</a:t>
                      </a:r>
                      <a:r>
                        <a:rPr lang="uk-UA" sz="1600" b="1" spc="-10" baseline="0" dirty="0" smtClean="0">
                          <a:solidFill>
                            <a:srgbClr val="FF0000"/>
                          </a:solidFill>
                          <a:effectLst/>
                          <a:latin typeface="Times New Roman" panose="02020603050405020304" pitchFamily="18" charset="0"/>
                          <a:ea typeface="Times New Roman"/>
                          <a:cs typeface="Times New Roman" panose="02020603050405020304" pitchFamily="18" charset="0"/>
                        </a:rPr>
                        <a:t> </a:t>
                      </a:r>
                      <a:r>
                        <a:rPr lang="uk-UA" sz="1600" b="1" spc="-10" baseline="0" dirty="0" err="1" smtClean="0">
                          <a:solidFill>
                            <a:srgbClr val="FF0000"/>
                          </a:solidFill>
                          <a:effectLst/>
                          <a:latin typeface="Times New Roman" panose="02020603050405020304" pitchFamily="18" charset="0"/>
                          <a:ea typeface="Times New Roman"/>
                          <a:cs typeface="Times New Roman" panose="02020603050405020304" pitchFamily="18" charset="0"/>
                        </a:rPr>
                        <a:t>Кт</a:t>
                      </a:r>
                      <a:r>
                        <a:rPr lang="uk-UA" sz="1600" b="1" spc="-10" baseline="0" dirty="0" smtClean="0">
                          <a:solidFill>
                            <a:srgbClr val="FF0000"/>
                          </a:solidFill>
                          <a:effectLst/>
                          <a:latin typeface="Times New Roman" panose="02020603050405020304" pitchFamily="18" charset="0"/>
                          <a:ea typeface="Times New Roman"/>
                          <a:cs typeface="Times New Roman" panose="02020603050405020304" pitchFamily="18" charset="0"/>
                        </a:rPr>
                        <a:t> 38</a:t>
                      </a:r>
                      <a:endParaRPr lang="uk-UA" sz="1600" b="1" spc="-1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43180" marR="43180" marT="44450" marB="50165">
                    <a:solidFill>
                      <a:schemeClr val="accent1">
                        <a:lumMod val="40000"/>
                        <a:lumOff val="60000"/>
                      </a:schemeClr>
                    </a:solidFill>
                  </a:tcPr>
                </a:tc>
                <a:tc>
                  <a:txBody>
                    <a:bodyPr/>
                    <a:lstStyle/>
                    <a:p>
                      <a:endParaRPr lang="uk-UA"/>
                    </a:p>
                  </a:txBody>
                  <a:tcPr>
                    <a:solidFill>
                      <a:schemeClr val="accent1">
                        <a:lumMod val="40000"/>
                        <a:lumOff val="60000"/>
                      </a:schemeClr>
                    </a:solidFill>
                  </a:tcPr>
                </a:tc>
              </a:tr>
            </a:tbl>
          </a:graphicData>
        </a:graphic>
      </p:graphicFrame>
    </p:spTree>
    <p:extLst>
      <p:ext uri="{BB962C8B-B14F-4D97-AF65-F5344CB8AC3E}">
        <p14:creationId xmlns:p14="http://schemas.microsoft.com/office/powerpoint/2010/main" val="39234920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p:cNvGraphicFramePr>
            <a:graphicFrameLocks noGrp="1"/>
          </p:cNvGraphicFramePr>
          <p:nvPr>
            <p:extLst>
              <p:ext uri="{D42A27DB-BD31-4B8C-83A1-F6EECF244321}">
                <p14:modId xmlns:p14="http://schemas.microsoft.com/office/powerpoint/2010/main" val="1684832700"/>
              </p:ext>
            </p:extLst>
          </p:nvPr>
        </p:nvGraphicFramePr>
        <p:xfrm>
          <a:off x="323528" y="620688"/>
          <a:ext cx="8580120" cy="4191127"/>
        </p:xfrm>
        <a:graphic>
          <a:graphicData uri="http://schemas.openxmlformats.org/drawingml/2006/table">
            <a:tbl>
              <a:tblPr>
                <a:tableStyleId>{5C22544A-7EE6-4342-B048-85BDC9FD1C3A}</a:tableStyleId>
              </a:tblPr>
              <a:tblGrid>
                <a:gridCol w="725567"/>
                <a:gridCol w="2929142"/>
                <a:gridCol w="1007732"/>
                <a:gridCol w="846496"/>
                <a:gridCol w="3071183"/>
              </a:tblGrid>
              <a:tr h="3744416">
                <a:tc>
                  <a:txBody>
                    <a:bodyPr/>
                    <a:lstStyle/>
                    <a:p>
                      <a:pPr>
                        <a:lnSpc>
                          <a:spcPct val="105000"/>
                        </a:lnSpc>
                        <a:spcAft>
                          <a:spcPts val="0"/>
                        </a:spcAft>
                        <a:tabLst>
                          <a:tab pos="4932045" algn="r"/>
                        </a:tabLst>
                      </a:pPr>
                      <a:r>
                        <a:rPr lang="uk-UA" sz="1600" b="1" spc="-10" dirty="0">
                          <a:effectLst/>
                          <a:latin typeface="Times New Roman" panose="02020603050405020304" pitchFamily="18" charset="0"/>
                          <a:cs typeface="Times New Roman" panose="02020603050405020304" pitchFamily="18" charset="0"/>
                        </a:rPr>
                        <a:t>2.1.3</a:t>
                      </a:r>
                      <a:endParaRPr lang="uk-UA" sz="1600" b="1" spc="-1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43180" marR="43180" marT="44450" marB="50165">
                    <a:solidFill>
                      <a:schemeClr val="accent1">
                        <a:lumMod val="40000"/>
                        <a:lumOff val="60000"/>
                      </a:schemeClr>
                    </a:solidFill>
                  </a:tcPr>
                </a:tc>
                <a:tc>
                  <a:txBody>
                    <a:bodyPr/>
                    <a:lstStyle/>
                    <a:p>
                      <a:pPr>
                        <a:lnSpc>
                          <a:spcPct val="105000"/>
                        </a:lnSpc>
                        <a:spcAft>
                          <a:spcPts val="0"/>
                        </a:spcAft>
                        <a:tabLst>
                          <a:tab pos="4932045" algn="r"/>
                        </a:tabLst>
                      </a:pPr>
                      <a:r>
                        <a:rPr lang="uk-UA" sz="1600" b="1" spc="-10" dirty="0">
                          <a:effectLst/>
                          <a:latin typeface="Times New Roman" panose="02020603050405020304" pitchFamily="18" charset="0"/>
                          <a:cs typeface="Times New Roman" panose="02020603050405020304" pitchFamily="18" charset="0"/>
                        </a:rPr>
                        <a:t>Сума витрат від списання дебіторської заборгованості понад суму резерву сумнівних боргів (підпункт 139.2.1 пункту 139.2 статті 139 розділу </a:t>
                      </a:r>
                      <a:r>
                        <a:rPr lang="en-US" sz="1600" b="1" spc="-10" dirty="0">
                          <a:effectLst/>
                          <a:latin typeface="Times New Roman" panose="02020603050405020304" pitchFamily="18" charset="0"/>
                          <a:cs typeface="Times New Roman" panose="02020603050405020304" pitchFamily="18" charset="0"/>
                        </a:rPr>
                        <a:t>III </a:t>
                      </a:r>
                      <a:r>
                        <a:rPr lang="uk-UA" sz="1600" b="1" spc="-10" dirty="0">
                          <a:effectLst/>
                          <a:latin typeface="Times New Roman" panose="02020603050405020304" pitchFamily="18" charset="0"/>
                          <a:cs typeface="Times New Roman" panose="02020603050405020304" pitchFamily="18" charset="0"/>
                        </a:rPr>
                        <a:t>Податкового кодексу України</a:t>
                      </a:r>
                      <a:r>
                        <a:rPr lang="uk-UA" sz="1600" b="1" spc="-10" dirty="0" smtClean="0">
                          <a:effectLst/>
                          <a:latin typeface="Times New Roman" panose="02020603050405020304" pitchFamily="18" charset="0"/>
                          <a:cs typeface="Times New Roman" panose="02020603050405020304" pitchFamily="18" charset="0"/>
                        </a:rPr>
                        <a:t>)</a:t>
                      </a:r>
                    </a:p>
                    <a:p>
                      <a:pPr>
                        <a:lnSpc>
                          <a:spcPct val="105000"/>
                        </a:lnSpc>
                        <a:spcAft>
                          <a:spcPts val="0"/>
                        </a:spcAft>
                        <a:tabLst>
                          <a:tab pos="4932045" algn="r"/>
                        </a:tabLst>
                      </a:pPr>
                      <a:endParaRPr lang="uk-UA" sz="1600" b="1" spc="-10" dirty="0" smtClean="0">
                        <a:solidFill>
                          <a:srgbClr val="000000"/>
                        </a:solidFill>
                        <a:effectLst/>
                        <a:latin typeface="Times New Roman" panose="02020603050405020304" pitchFamily="18" charset="0"/>
                        <a:ea typeface="Times New Roman"/>
                        <a:cs typeface="Times New Roman" panose="02020603050405020304" pitchFamily="18" charset="0"/>
                      </a:endParaRPr>
                    </a:p>
                    <a:p>
                      <a:pPr>
                        <a:lnSpc>
                          <a:spcPct val="105000"/>
                        </a:lnSpc>
                        <a:spcAft>
                          <a:spcPts val="0"/>
                        </a:spcAft>
                        <a:tabLst>
                          <a:tab pos="4932045" algn="r"/>
                        </a:tabLst>
                      </a:pPr>
                      <a:r>
                        <a:rPr lang="uk-UA" sz="1600" b="1" spc="-10" dirty="0" err="1" smtClean="0">
                          <a:solidFill>
                            <a:srgbClr val="FF0000"/>
                          </a:solidFill>
                          <a:effectLst/>
                          <a:latin typeface="Times New Roman" panose="02020603050405020304" pitchFamily="18" charset="0"/>
                          <a:ea typeface="Times New Roman"/>
                          <a:cs typeface="Times New Roman" panose="02020603050405020304" pitchFamily="18" charset="0"/>
                        </a:rPr>
                        <a:t>Дт</a:t>
                      </a:r>
                      <a:r>
                        <a:rPr lang="uk-UA" sz="1600" b="1" spc="-10" dirty="0" smtClean="0">
                          <a:solidFill>
                            <a:srgbClr val="FF0000"/>
                          </a:solidFill>
                          <a:effectLst/>
                          <a:latin typeface="Times New Roman" panose="02020603050405020304" pitchFamily="18" charset="0"/>
                          <a:ea typeface="Times New Roman"/>
                          <a:cs typeface="Times New Roman" panose="02020603050405020304" pitchFamily="18" charset="0"/>
                        </a:rPr>
                        <a:t> 944 </a:t>
                      </a:r>
                      <a:r>
                        <a:rPr lang="uk-UA" sz="1600" b="1" spc="-10" dirty="0" err="1" smtClean="0">
                          <a:solidFill>
                            <a:srgbClr val="FF0000"/>
                          </a:solidFill>
                          <a:effectLst/>
                          <a:latin typeface="Times New Roman" panose="02020603050405020304" pitchFamily="18" charset="0"/>
                          <a:ea typeface="Times New Roman"/>
                          <a:cs typeface="Times New Roman" panose="02020603050405020304" pitchFamily="18" charset="0"/>
                        </a:rPr>
                        <a:t>Кт</a:t>
                      </a:r>
                      <a:r>
                        <a:rPr lang="uk-UA" sz="1600" b="1" spc="-10" dirty="0" smtClean="0">
                          <a:solidFill>
                            <a:srgbClr val="FF0000"/>
                          </a:solidFill>
                          <a:effectLst/>
                          <a:latin typeface="Times New Roman" panose="02020603050405020304" pitchFamily="18" charset="0"/>
                          <a:ea typeface="Times New Roman"/>
                          <a:cs typeface="Times New Roman" panose="02020603050405020304" pitchFamily="18" charset="0"/>
                        </a:rPr>
                        <a:t> Заборгованість</a:t>
                      </a:r>
                      <a:endParaRPr lang="uk-UA" sz="1600" b="1" spc="-1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43180" marR="43180" marT="44450" marB="50165">
                    <a:solidFill>
                      <a:schemeClr val="accent1">
                        <a:lumMod val="40000"/>
                        <a:lumOff val="60000"/>
                      </a:schemeClr>
                    </a:solidFill>
                  </a:tcPr>
                </a:tc>
                <a:tc>
                  <a:txBody>
                    <a:bodyPr/>
                    <a:lstStyle/>
                    <a:p>
                      <a:pPr fontAlgn="auto">
                        <a:lnSpc>
                          <a:spcPct val="120000"/>
                        </a:lnSpc>
                        <a:spcAft>
                          <a:spcPts val="0"/>
                        </a:spcAft>
                      </a:pPr>
                      <a:r>
                        <a:rPr lang="uk-UA" sz="1600" b="1" dirty="0">
                          <a:effectLst/>
                          <a:latin typeface="Times New Roman" panose="02020603050405020304" pitchFamily="18" charset="0"/>
                          <a:cs typeface="Times New Roman" panose="02020603050405020304" pitchFamily="18" charset="0"/>
                        </a:rPr>
                        <a:t> </a:t>
                      </a:r>
                      <a:endParaRPr lang="uk-UA" sz="1600" b="1"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43180" marR="43180" marT="44450" marB="50165">
                    <a:solidFill>
                      <a:schemeClr val="accent1">
                        <a:lumMod val="40000"/>
                        <a:lumOff val="60000"/>
                      </a:schemeClr>
                    </a:solidFill>
                  </a:tcPr>
                </a:tc>
                <a:tc>
                  <a:txBody>
                    <a:bodyPr/>
                    <a:lstStyle/>
                    <a:p>
                      <a:pPr>
                        <a:lnSpc>
                          <a:spcPct val="105000"/>
                        </a:lnSpc>
                        <a:spcAft>
                          <a:spcPts val="0"/>
                        </a:spcAft>
                        <a:tabLst>
                          <a:tab pos="4932045" algn="r"/>
                        </a:tabLst>
                      </a:pPr>
                      <a:r>
                        <a:rPr lang="uk-UA" sz="1600" b="1" spc="-10" dirty="0">
                          <a:effectLst/>
                          <a:latin typeface="Times New Roman" panose="02020603050405020304" pitchFamily="18" charset="0"/>
                          <a:cs typeface="Times New Roman" panose="02020603050405020304" pitchFamily="18" charset="0"/>
                        </a:rPr>
                        <a:t>2.2.3</a:t>
                      </a:r>
                      <a:endParaRPr lang="uk-UA" sz="1600" b="1" spc="-10" dirty="0">
                        <a:solidFill>
                          <a:srgbClr val="000000"/>
                        </a:solidFill>
                        <a:effectLst/>
                        <a:latin typeface="Times New Roman" panose="02020603050405020304" pitchFamily="18" charset="0"/>
                        <a:ea typeface="Times New Roman"/>
                        <a:cs typeface="Times New Roman" panose="02020603050405020304" pitchFamily="18" charset="0"/>
                      </a:endParaRPr>
                    </a:p>
                  </a:txBody>
                  <a:tcPr marL="43180" marR="43180" marT="44450" marB="50165">
                    <a:solidFill>
                      <a:schemeClr val="accent1">
                        <a:lumMod val="40000"/>
                        <a:lumOff val="60000"/>
                      </a:schemeClr>
                    </a:solidFill>
                  </a:tcPr>
                </a:tc>
                <a:tc>
                  <a:txBody>
                    <a:bodyPr/>
                    <a:lstStyle/>
                    <a:p>
                      <a:pPr>
                        <a:lnSpc>
                          <a:spcPct val="105000"/>
                        </a:lnSpc>
                        <a:spcAft>
                          <a:spcPts val="0"/>
                        </a:spcAft>
                        <a:tabLst>
                          <a:tab pos="4932045" algn="r"/>
                        </a:tabLst>
                      </a:pPr>
                      <a:r>
                        <a:rPr lang="uk-UA" sz="1600" b="1" spc="-10" dirty="0">
                          <a:effectLst/>
                          <a:latin typeface="Times New Roman" panose="02020603050405020304" pitchFamily="18" charset="0"/>
                          <a:cs typeface="Times New Roman" panose="02020603050405020304" pitchFamily="18" charset="0"/>
                        </a:rPr>
                        <a:t>Сума списаної дебіторської заборгованості (у тому числі за рахунок створеного резерву сумнівних боргів), яка відповідає ознакам, визначеним підпунктом 14.1.11 пункту 14.1 статті 14 Податкового кодексу України (підпункт 139.2.2 пункту 139.2 статті 139 розділу </a:t>
                      </a:r>
                      <a:r>
                        <a:rPr lang="en-US" sz="1600" b="1" spc="-10" dirty="0">
                          <a:effectLst/>
                          <a:latin typeface="Times New Roman" panose="02020603050405020304" pitchFamily="18" charset="0"/>
                          <a:cs typeface="Times New Roman" panose="02020603050405020304" pitchFamily="18" charset="0"/>
                        </a:rPr>
                        <a:t>III </a:t>
                      </a:r>
                      <a:r>
                        <a:rPr lang="uk-UA" sz="1600" b="1" spc="-10" dirty="0">
                          <a:effectLst/>
                          <a:latin typeface="Times New Roman" panose="02020603050405020304" pitchFamily="18" charset="0"/>
                          <a:cs typeface="Times New Roman" panose="02020603050405020304" pitchFamily="18" charset="0"/>
                        </a:rPr>
                        <a:t>Податкового кодексу України</a:t>
                      </a:r>
                      <a:r>
                        <a:rPr lang="uk-UA" sz="1600" b="1" spc="-10" dirty="0" smtClean="0">
                          <a:effectLst/>
                          <a:latin typeface="Times New Roman" panose="02020603050405020304" pitchFamily="18" charset="0"/>
                          <a:cs typeface="Times New Roman" panose="02020603050405020304" pitchFamily="18" charset="0"/>
                        </a:rPr>
                        <a:t>)</a:t>
                      </a:r>
                    </a:p>
                    <a:p>
                      <a:pPr>
                        <a:lnSpc>
                          <a:spcPct val="105000"/>
                        </a:lnSpc>
                        <a:spcAft>
                          <a:spcPts val="0"/>
                        </a:spcAft>
                        <a:tabLst>
                          <a:tab pos="4932045" algn="r"/>
                        </a:tabLst>
                      </a:pPr>
                      <a:endParaRPr lang="uk-UA" sz="1600" b="1" spc="-10" dirty="0" smtClean="0">
                        <a:solidFill>
                          <a:srgbClr val="000000"/>
                        </a:solidFill>
                        <a:effectLst/>
                        <a:latin typeface="Times New Roman" panose="02020603050405020304" pitchFamily="18" charset="0"/>
                        <a:ea typeface="Times New Roman"/>
                        <a:cs typeface="Times New Roman" panose="02020603050405020304" pitchFamily="18" charset="0"/>
                      </a:endParaRPr>
                    </a:p>
                    <a:p>
                      <a:pPr>
                        <a:lnSpc>
                          <a:spcPct val="105000"/>
                        </a:lnSpc>
                        <a:spcAft>
                          <a:spcPts val="0"/>
                        </a:spcAft>
                        <a:tabLst>
                          <a:tab pos="4932045" algn="r"/>
                        </a:tabLst>
                      </a:pPr>
                      <a:r>
                        <a:rPr lang="uk-UA" sz="1600" b="1" spc="-10" dirty="0" err="1" smtClean="0">
                          <a:solidFill>
                            <a:srgbClr val="FF0000"/>
                          </a:solidFill>
                          <a:effectLst/>
                          <a:latin typeface="Times New Roman" panose="02020603050405020304" pitchFamily="18" charset="0"/>
                          <a:ea typeface="Times New Roman"/>
                          <a:cs typeface="Times New Roman" panose="02020603050405020304" pitchFamily="18" charset="0"/>
                        </a:rPr>
                        <a:t>Дт</a:t>
                      </a:r>
                      <a:r>
                        <a:rPr lang="uk-UA" sz="1600" b="1" spc="-10" dirty="0" smtClean="0">
                          <a:solidFill>
                            <a:srgbClr val="FF0000"/>
                          </a:solidFill>
                          <a:effectLst/>
                          <a:latin typeface="Times New Roman" panose="02020603050405020304" pitchFamily="18" charset="0"/>
                          <a:ea typeface="Times New Roman"/>
                          <a:cs typeface="Times New Roman" panose="02020603050405020304" pitchFamily="18" charset="0"/>
                        </a:rPr>
                        <a:t> 38   </a:t>
                      </a:r>
                      <a:r>
                        <a:rPr lang="uk-UA" sz="1600" b="1" spc="-10" dirty="0" err="1" smtClean="0">
                          <a:solidFill>
                            <a:srgbClr val="FF0000"/>
                          </a:solidFill>
                          <a:effectLst/>
                          <a:latin typeface="Times New Roman" panose="02020603050405020304" pitchFamily="18" charset="0"/>
                          <a:ea typeface="Times New Roman"/>
                          <a:cs typeface="Times New Roman" panose="02020603050405020304" pitchFamily="18" charset="0"/>
                        </a:rPr>
                        <a:t>Кт</a:t>
                      </a:r>
                      <a:r>
                        <a:rPr lang="uk-UA" sz="1600" b="1" spc="-10" baseline="0" dirty="0" smtClean="0">
                          <a:solidFill>
                            <a:srgbClr val="FF0000"/>
                          </a:solidFill>
                          <a:effectLst/>
                          <a:latin typeface="Times New Roman" panose="02020603050405020304" pitchFamily="18" charset="0"/>
                          <a:ea typeface="Times New Roman"/>
                          <a:cs typeface="Times New Roman" panose="02020603050405020304" pitchFamily="18" charset="0"/>
                        </a:rPr>
                        <a:t> Заборгованість</a:t>
                      </a:r>
                    </a:p>
                    <a:p>
                      <a:pPr>
                        <a:lnSpc>
                          <a:spcPct val="105000"/>
                        </a:lnSpc>
                        <a:spcAft>
                          <a:spcPts val="0"/>
                        </a:spcAft>
                        <a:tabLst>
                          <a:tab pos="4932045" algn="r"/>
                        </a:tabLst>
                      </a:pPr>
                      <a:r>
                        <a:rPr lang="uk-UA" sz="1600" b="1" spc="-10" baseline="0" dirty="0" err="1" smtClean="0">
                          <a:solidFill>
                            <a:srgbClr val="FF0000"/>
                          </a:solidFill>
                          <a:effectLst/>
                          <a:latin typeface="Times New Roman" panose="02020603050405020304" pitchFamily="18" charset="0"/>
                          <a:ea typeface="Times New Roman"/>
                          <a:cs typeface="Times New Roman" panose="02020603050405020304" pitchFamily="18" charset="0"/>
                        </a:rPr>
                        <a:t>Дт</a:t>
                      </a:r>
                      <a:r>
                        <a:rPr lang="uk-UA" sz="1600" b="1" spc="-10" baseline="0" dirty="0" smtClean="0">
                          <a:solidFill>
                            <a:srgbClr val="FF0000"/>
                          </a:solidFill>
                          <a:effectLst/>
                          <a:latin typeface="Times New Roman" panose="02020603050405020304" pitchFamily="18" charset="0"/>
                          <a:ea typeface="Times New Roman"/>
                          <a:cs typeface="Times New Roman" panose="02020603050405020304" pitchFamily="18" charset="0"/>
                        </a:rPr>
                        <a:t> 944 </a:t>
                      </a:r>
                      <a:r>
                        <a:rPr lang="uk-UA" sz="1600" b="1" spc="-10" baseline="0" dirty="0" err="1" smtClean="0">
                          <a:solidFill>
                            <a:srgbClr val="FF0000"/>
                          </a:solidFill>
                          <a:effectLst/>
                          <a:latin typeface="Times New Roman" panose="02020603050405020304" pitchFamily="18" charset="0"/>
                          <a:ea typeface="Times New Roman"/>
                          <a:cs typeface="Times New Roman" panose="02020603050405020304" pitchFamily="18" charset="0"/>
                        </a:rPr>
                        <a:t>Кт</a:t>
                      </a:r>
                      <a:r>
                        <a:rPr lang="uk-UA" sz="1600" b="1" spc="-10" baseline="0" dirty="0" smtClean="0">
                          <a:solidFill>
                            <a:srgbClr val="FF0000"/>
                          </a:solidFill>
                          <a:effectLst/>
                          <a:latin typeface="Times New Roman" panose="02020603050405020304" pitchFamily="18" charset="0"/>
                          <a:ea typeface="Times New Roman"/>
                          <a:cs typeface="Times New Roman" panose="02020603050405020304" pitchFamily="18" charset="0"/>
                        </a:rPr>
                        <a:t> Заборгованість</a:t>
                      </a:r>
                    </a:p>
                    <a:p>
                      <a:pPr>
                        <a:lnSpc>
                          <a:spcPct val="105000"/>
                        </a:lnSpc>
                        <a:spcAft>
                          <a:spcPts val="0"/>
                        </a:spcAft>
                        <a:tabLst>
                          <a:tab pos="4932045" algn="r"/>
                        </a:tabLst>
                      </a:pPr>
                      <a:endParaRPr lang="uk-UA" sz="1600" b="1" spc="-10" baseline="0" dirty="0" smtClean="0">
                        <a:solidFill>
                          <a:srgbClr val="FF0000"/>
                        </a:solidFill>
                        <a:effectLst/>
                        <a:latin typeface="Times New Roman" panose="02020603050405020304" pitchFamily="18" charset="0"/>
                        <a:ea typeface="Times New Roman"/>
                        <a:cs typeface="Times New Roman" panose="02020603050405020304" pitchFamily="18" charset="0"/>
                      </a:endParaRPr>
                    </a:p>
                    <a:p>
                      <a:pPr algn="just">
                        <a:lnSpc>
                          <a:spcPct val="105000"/>
                        </a:lnSpc>
                        <a:spcAft>
                          <a:spcPts val="0"/>
                        </a:spcAft>
                        <a:tabLst>
                          <a:tab pos="4932045" algn="r"/>
                        </a:tabLst>
                      </a:pPr>
                      <a:r>
                        <a:rPr lang="uk-UA" sz="1600" b="1" i="0" kern="1200" smtClean="0">
                          <a:solidFill>
                            <a:srgbClr val="FF0000"/>
                          </a:solidFill>
                          <a:effectLst/>
                          <a:latin typeface="Times New Roman" panose="02020603050405020304" pitchFamily="18" charset="0"/>
                          <a:ea typeface="+mn-ea"/>
                          <a:cs typeface="Times New Roman" panose="02020603050405020304" pitchFamily="18" charset="0"/>
                        </a:rPr>
                        <a:t> </a:t>
                      </a:r>
                      <a:endParaRPr lang="uk-UA" sz="1600" b="1" spc="-10" dirty="0" smtClean="0">
                        <a:solidFill>
                          <a:srgbClr val="FF0000"/>
                        </a:solidFill>
                        <a:effectLst/>
                        <a:latin typeface="Times New Roman" panose="02020603050405020304" pitchFamily="18" charset="0"/>
                        <a:ea typeface="Times New Roman"/>
                        <a:cs typeface="Times New Roman" panose="02020603050405020304" pitchFamily="18" charset="0"/>
                      </a:endParaRPr>
                    </a:p>
                  </a:txBody>
                  <a:tcPr marL="43180" marR="43180" marT="44450" marB="50165">
                    <a:solidFill>
                      <a:schemeClr val="accent1">
                        <a:lumMod val="40000"/>
                        <a:lumOff val="60000"/>
                      </a:schemeClr>
                    </a:solidFill>
                  </a:tcPr>
                </a:tc>
              </a:tr>
            </a:tbl>
          </a:graphicData>
        </a:graphic>
      </p:graphicFrame>
    </p:spTree>
    <p:extLst>
      <p:ext uri="{BB962C8B-B14F-4D97-AF65-F5344CB8AC3E}">
        <p14:creationId xmlns:p14="http://schemas.microsoft.com/office/powerpoint/2010/main" val="26517772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260648"/>
            <a:ext cx="8784976" cy="4939814"/>
          </a:xfrm>
          <a:prstGeom prst="rect">
            <a:avLst/>
          </a:prstGeom>
        </p:spPr>
        <p:txBody>
          <a:bodyPr wrap="square">
            <a:spAutoFit/>
          </a:bodyPr>
          <a:lstStyle/>
          <a:p>
            <a:pPr algn="just"/>
            <a:r>
              <a:rPr lang="ru-RU" sz="2100" b="1" i="1" smtClean="0">
                <a:latin typeface="Times New Roman" panose="02020603050405020304" pitchFamily="18" charset="0"/>
                <a:cs typeface="Times New Roman" panose="02020603050405020304" pitchFamily="18" charset="0"/>
              </a:rPr>
              <a:t>При </a:t>
            </a:r>
            <a:r>
              <a:rPr lang="ru-RU" sz="2100" b="1" i="1">
                <a:latin typeface="Times New Roman" panose="02020603050405020304" pitchFamily="18" charset="0"/>
                <a:cs typeface="Times New Roman" panose="02020603050405020304" pitchFamily="18" charset="0"/>
              </a:rPr>
              <a:t>прощенні грошової заборгованості за поставлені покупцеві товари (виконані роботи, надані послуги) </a:t>
            </a:r>
            <a:r>
              <a:rPr lang="ru-RU" sz="2100" b="1" i="1" smtClean="0">
                <a:latin typeface="Times New Roman" panose="02020603050405020304" pitchFamily="18" charset="0"/>
                <a:cs typeface="Times New Roman" panose="02020603050405020304" pitchFamily="18" charset="0"/>
              </a:rPr>
              <a:t>відбувається </a:t>
            </a:r>
            <a:r>
              <a:rPr lang="ru-RU" sz="2100" b="1" i="1" u="sng" smtClean="0">
                <a:latin typeface="Times New Roman" panose="02020603050405020304" pitchFamily="18" charset="0"/>
                <a:cs typeface="Times New Roman" panose="02020603050405020304" pitchFamily="18" charset="0"/>
              </a:rPr>
              <a:t>безоплатна передача</a:t>
            </a:r>
            <a:r>
              <a:rPr lang="ru-RU" sz="2100" b="1" i="1" smtClean="0">
                <a:latin typeface="Times New Roman" panose="02020603050405020304" pitchFamily="18" charset="0"/>
                <a:cs typeface="Times New Roman" panose="02020603050405020304" pitchFamily="18" charset="0"/>
              </a:rPr>
              <a:t>.  </a:t>
            </a:r>
          </a:p>
          <a:p>
            <a:pPr algn="just"/>
            <a:endParaRPr lang="ru-RU" sz="2100">
              <a:latin typeface="Times New Roman" panose="02020603050405020304" pitchFamily="18" charset="0"/>
              <a:cs typeface="Times New Roman" panose="02020603050405020304" pitchFamily="18" charset="0"/>
            </a:endParaRPr>
          </a:p>
          <a:p>
            <a:pPr algn="just"/>
            <a:r>
              <a:rPr lang="ru-RU" sz="2100" b="1" i="1" smtClean="0">
                <a:latin typeface="Times New Roman" panose="02020603050405020304" pitchFamily="18" charset="0"/>
                <a:cs typeface="Times New Roman" panose="02020603050405020304" pitchFamily="18" charset="0"/>
              </a:rPr>
              <a:t>Перерахований </a:t>
            </a:r>
            <a:r>
              <a:rPr lang="ru-RU" sz="2100" b="1" i="1">
                <a:latin typeface="Times New Roman" panose="02020603050405020304" pitchFamily="18" charset="0"/>
                <a:cs typeface="Times New Roman" panose="02020603050405020304" pitchFamily="18" charset="0"/>
              </a:rPr>
              <a:t>постачальникові аванс, на суму якого боржник не поставив товари (не виконав роботи, не надав послуги) після прощення боргу набуває статусу безповоротної </a:t>
            </a:r>
            <a:r>
              <a:rPr lang="ru-RU" sz="2100" b="1" i="1" smtClean="0">
                <a:latin typeface="Times New Roman" panose="02020603050405020304" pitchFamily="18" charset="0"/>
                <a:cs typeface="Times New Roman" panose="02020603050405020304" pitchFamily="18" charset="0"/>
              </a:rPr>
              <a:t>фіндопомоги</a:t>
            </a:r>
            <a:r>
              <a:rPr lang="ru-RU" sz="2100" i="1" smtClean="0">
                <a:latin typeface="Times New Roman" panose="02020603050405020304" pitchFamily="18" charset="0"/>
                <a:cs typeface="Times New Roman" panose="02020603050405020304" pitchFamily="18" charset="0"/>
              </a:rPr>
              <a:t>.</a:t>
            </a:r>
          </a:p>
          <a:p>
            <a:pPr algn="just"/>
            <a:r>
              <a:rPr lang="ru-RU" sz="2100">
                <a:latin typeface="Times New Roman" panose="02020603050405020304" pitchFamily="18" charset="0"/>
                <a:cs typeface="Times New Roman" panose="02020603050405020304" pitchFamily="18" charset="0"/>
              </a:rPr>
              <a:t/>
            </a:r>
            <a:br>
              <a:rPr lang="ru-RU" sz="2100">
                <a:latin typeface="Times New Roman" panose="02020603050405020304" pitchFamily="18" charset="0"/>
                <a:cs typeface="Times New Roman" panose="02020603050405020304" pitchFamily="18" charset="0"/>
              </a:rPr>
            </a:br>
            <a:r>
              <a:rPr lang="ru-RU" sz="2100" smtClean="0">
                <a:latin typeface="Times New Roman" panose="02020603050405020304" pitchFamily="18" charset="0"/>
                <a:cs typeface="Times New Roman" panose="02020603050405020304" pitchFamily="18" charset="0"/>
              </a:rPr>
              <a:t>Така операція </a:t>
            </a:r>
            <a:r>
              <a:rPr lang="ru-RU" sz="2100">
                <a:latin typeface="Times New Roman" panose="02020603050405020304" pitchFamily="18" charset="0"/>
                <a:cs typeface="Times New Roman" panose="02020603050405020304" pitchFamily="18" charset="0"/>
              </a:rPr>
              <a:t>підпадає під правила пп. 140.5.10 </a:t>
            </a:r>
            <a:r>
              <a:rPr lang="ru-RU" sz="2100" smtClean="0">
                <a:latin typeface="Times New Roman" panose="02020603050405020304" pitchFamily="18" charset="0"/>
                <a:cs typeface="Times New Roman" panose="02020603050405020304" pitchFamily="18" charset="0"/>
              </a:rPr>
              <a:t>ПКУ. Збільшення фінансового результату </a:t>
            </a:r>
            <a:r>
              <a:rPr lang="ru-RU" sz="2100">
                <a:latin typeface="Times New Roman" panose="02020603050405020304" pitchFamily="18" charset="0"/>
                <a:cs typeface="Times New Roman" panose="02020603050405020304" pitchFamily="18" charset="0"/>
              </a:rPr>
              <a:t>на суму </a:t>
            </a:r>
            <a:r>
              <a:rPr lang="ru-RU" sz="2100" smtClean="0">
                <a:latin typeface="Times New Roman" panose="02020603050405020304" pitchFamily="18" charset="0"/>
                <a:cs typeface="Times New Roman" panose="02020603050405020304" pitchFamily="18" charset="0"/>
              </a:rPr>
              <a:t>безповоротної фінансової допомоги, </a:t>
            </a:r>
            <a:r>
              <a:rPr lang="ru-RU" sz="2100">
                <a:latin typeface="Times New Roman" panose="02020603050405020304" pitchFamily="18" charset="0"/>
                <a:cs typeface="Times New Roman" panose="02020603050405020304" pitchFamily="18" charset="0"/>
              </a:rPr>
              <a:t>на вартість товарів, робіт, послуг, безоплатно наданих особам, які: </a:t>
            </a:r>
            <a:endParaRPr lang="ru-RU" sz="2100" smtClean="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ru-RU" sz="2100" smtClean="0">
                <a:latin typeface="Times New Roman" panose="02020603050405020304" pitchFamily="18" charset="0"/>
                <a:cs typeface="Times New Roman" panose="02020603050405020304" pitchFamily="18" charset="0"/>
              </a:rPr>
              <a:t>не </a:t>
            </a:r>
            <a:r>
              <a:rPr lang="ru-RU" sz="2100">
                <a:latin typeface="Times New Roman" panose="02020603050405020304" pitchFamily="18" charset="0"/>
                <a:cs typeface="Times New Roman" panose="02020603050405020304" pitchFamily="18" charset="0"/>
              </a:rPr>
              <a:t>є платниками податку на прибуток (крім фізосіб </a:t>
            </a:r>
            <a:r>
              <a:rPr lang="ru-RU" sz="2100" smtClean="0">
                <a:latin typeface="Times New Roman" panose="02020603050405020304" pitchFamily="18" charset="0"/>
                <a:cs typeface="Times New Roman" panose="02020603050405020304" pitchFamily="18" charset="0"/>
              </a:rPr>
              <a:t>- платників </a:t>
            </a:r>
            <a:r>
              <a:rPr lang="ru-RU" sz="2100">
                <a:latin typeface="Times New Roman" panose="02020603050405020304" pitchFamily="18" charset="0"/>
                <a:cs typeface="Times New Roman" panose="02020603050405020304" pitchFamily="18" charset="0"/>
              </a:rPr>
              <a:t>ПДФО</a:t>
            </a:r>
            <a:r>
              <a:rPr lang="ru-RU" sz="2100" smtClean="0">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pPr>
            <a:r>
              <a:rPr lang="ru-RU" sz="2100" smtClean="0">
                <a:latin typeface="Times New Roman" panose="02020603050405020304" pitchFamily="18" charset="0"/>
                <a:cs typeface="Times New Roman" panose="02020603050405020304" pitchFamily="18" charset="0"/>
              </a:rPr>
              <a:t> </a:t>
            </a:r>
            <a:r>
              <a:rPr lang="ru-RU" sz="2100">
                <a:latin typeface="Times New Roman" panose="02020603050405020304" pitchFamily="18" charset="0"/>
                <a:cs typeface="Times New Roman" panose="02020603050405020304" pitchFamily="18" charset="0"/>
              </a:rPr>
              <a:t>є платникам податку на прибуток, які є пов’язаними особами, у разі якщо одержувачем безоплатно наданих товарів (послуг) задекларовано негативне значення об’єкта оподаткування за рік, що передує року, у якому отримано товари (послуги). </a:t>
            </a:r>
            <a:r>
              <a:rPr lang="ru-RU" sz="2100" smtClean="0">
                <a:latin typeface="Times New Roman" panose="02020603050405020304" pitchFamily="18" charset="0"/>
                <a:cs typeface="Times New Roman" panose="02020603050405020304" pitchFamily="18" charset="0"/>
              </a:rPr>
              <a:t>  </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48421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157189" y="3244334"/>
            <a:ext cx="3473964" cy="461665"/>
          </a:xfrm>
          <a:prstGeom prst="rect">
            <a:avLst/>
          </a:prstGeom>
        </p:spPr>
        <p:txBody>
          <a:bodyPr wrap="none">
            <a:spAutoFit/>
          </a:bodyPr>
          <a:lstStyle/>
          <a:p>
            <a:r>
              <a:rPr lang="uk-UA" sz="2400" b="1" i="1">
                <a:solidFill>
                  <a:srgbClr val="C00000"/>
                </a:solidFill>
                <a:latin typeface="Times New Roman" panose="02020603050405020304" pitchFamily="18" charset="0"/>
                <a:cs typeface="Times New Roman" panose="02020603050405020304" pitchFamily="18" charset="0"/>
              </a:rPr>
              <a:t>Відшкодування збитків</a:t>
            </a:r>
            <a:endParaRPr lang="uk-UA" sz="2400" i="1">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62042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4475" y="548680"/>
            <a:ext cx="8712968" cy="2354491"/>
          </a:xfrm>
          <a:prstGeom prst="rect">
            <a:avLst/>
          </a:prstGeom>
        </p:spPr>
        <p:txBody>
          <a:bodyPr wrap="square">
            <a:spAutoFit/>
          </a:bodyPr>
          <a:lstStyle/>
          <a:p>
            <a:pPr algn="just" fontAlgn="base"/>
            <a:r>
              <a:rPr lang="uk-UA" sz="2100" b="1">
                <a:latin typeface="Times New Roman" panose="02020603050405020304" pitchFamily="18" charset="0"/>
                <a:cs typeface="Times New Roman" panose="02020603050405020304" pitchFamily="18" charset="0"/>
              </a:rPr>
              <a:t>Збитки</a:t>
            </a:r>
            <a:r>
              <a:rPr lang="uk-UA" sz="2100">
                <a:latin typeface="Times New Roman" panose="02020603050405020304" pitchFamily="18" charset="0"/>
                <a:cs typeface="Times New Roman" panose="02020603050405020304" pitchFamily="18" charset="0"/>
              </a:rPr>
              <a:t> </a:t>
            </a:r>
            <a:r>
              <a:rPr lang="uk-UA" sz="2100" smtClean="0">
                <a:latin typeface="Times New Roman" panose="02020603050405020304" pitchFamily="18" charset="0"/>
                <a:cs typeface="Times New Roman" panose="02020603050405020304" pitchFamily="18" charset="0"/>
              </a:rPr>
              <a:t>- </a:t>
            </a:r>
            <a:r>
              <a:rPr lang="uk-UA" sz="2100">
                <a:latin typeface="Times New Roman" panose="02020603050405020304" pitchFamily="18" charset="0"/>
                <a:cs typeface="Times New Roman" panose="02020603050405020304" pitchFamily="18" charset="0"/>
              </a:rPr>
              <a:t>це витрати постраждалої сторони у зв’язку з утратою або пошкодженням її майна, а також не отримані нею доходи, які така сторона отримала б при належному виконанні контрагентом зобов’язання (або дотриманні ним правил здійснення госпдіяльності). </a:t>
            </a:r>
            <a:endParaRPr lang="uk-UA" sz="2100" smtClean="0">
              <a:latin typeface="Times New Roman" panose="02020603050405020304" pitchFamily="18" charset="0"/>
              <a:cs typeface="Times New Roman" panose="02020603050405020304" pitchFamily="18" charset="0"/>
            </a:endParaRPr>
          </a:p>
          <a:p>
            <a:pPr algn="just" fontAlgn="base"/>
            <a:endParaRPr lang="uk-UA" sz="2100">
              <a:latin typeface="Times New Roman" panose="02020603050405020304" pitchFamily="18" charset="0"/>
              <a:cs typeface="Times New Roman" panose="02020603050405020304" pitchFamily="18" charset="0"/>
            </a:endParaRPr>
          </a:p>
          <a:p>
            <a:pPr algn="just" fontAlgn="base"/>
            <a:r>
              <a:rPr lang="uk-UA" sz="2100" smtClean="0">
                <a:latin typeface="Times New Roman" panose="02020603050405020304" pitchFamily="18" charset="0"/>
                <a:cs typeface="Times New Roman" panose="02020603050405020304" pitchFamily="18" charset="0"/>
              </a:rPr>
              <a:t>Відповідно </a:t>
            </a:r>
            <a:r>
              <a:rPr lang="uk-UA" sz="2100">
                <a:latin typeface="Times New Roman" panose="02020603050405020304" pitchFamily="18" charset="0"/>
                <a:cs typeface="Times New Roman" panose="02020603050405020304" pitchFamily="18" charset="0"/>
              </a:rPr>
              <a:t>до ч. 2 ст. 217 </a:t>
            </a:r>
            <a:r>
              <a:rPr lang="uk-UA" sz="2100" smtClean="0">
                <a:latin typeface="Times New Roman" panose="02020603050405020304" pitchFamily="18" charset="0"/>
                <a:cs typeface="Times New Roman" panose="02020603050405020304" pitchFamily="18" charset="0"/>
              </a:rPr>
              <a:t>ГКУ</a:t>
            </a:r>
            <a:r>
              <a:rPr lang="uk-UA" sz="2100">
                <a:latin typeface="Times New Roman" panose="02020603050405020304" pitchFamily="18" charset="0"/>
                <a:cs typeface="Times New Roman" panose="02020603050405020304" pitchFamily="18" charset="0"/>
              </a:rPr>
              <a:t> </a:t>
            </a:r>
            <a:r>
              <a:rPr lang="uk-UA" sz="2100" smtClean="0">
                <a:latin typeface="Times New Roman" panose="02020603050405020304" pitchFamily="18" charset="0"/>
                <a:cs typeface="Times New Roman" panose="02020603050405020304" pitchFamily="18" charset="0"/>
              </a:rPr>
              <a:t> відшкодування </a:t>
            </a:r>
            <a:r>
              <a:rPr lang="uk-UA" sz="2100">
                <a:latin typeface="Times New Roman" panose="02020603050405020304" pitchFamily="18" charset="0"/>
                <a:cs typeface="Times New Roman" panose="02020603050405020304" pitchFamily="18" charset="0"/>
              </a:rPr>
              <a:t>збитків вважається господарсько-правовою </a:t>
            </a:r>
            <a:r>
              <a:rPr lang="uk-UA" sz="2100" smtClean="0">
                <a:latin typeface="Times New Roman" panose="02020603050405020304" pitchFamily="18" charset="0"/>
                <a:cs typeface="Times New Roman" panose="02020603050405020304" pitchFamily="18" charset="0"/>
              </a:rPr>
              <a:t>санкцією.</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84538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476673"/>
            <a:ext cx="8712968" cy="4616648"/>
          </a:xfrm>
          <a:prstGeom prst="rect">
            <a:avLst/>
          </a:prstGeom>
        </p:spPr>
        <p:txBody>
          <a:bodyPr wrap="square">
            <a:spAutoFit/>
          </a:bodyPr>
          <a:lstStyle/>
          <a:p>
            <a:pPr algn="ctr" fontAlgn="base"/>
            <a:r>
              <a:rPr lang="uk-UA" sz="2100" b="1">
                <a:latin typeface="Times New Roman" panose="02020603050405020304" pitchFamily="18" charset="0"/>
                <a:cs typeface="Times New Roman" panose="02020603050405020304" pitchFamily="18" charset="0"/>
              </a:rPr>
              <a:t>Бухгалтерський облік</a:t>
            </a:r>
          </a:p>
          <a:p>
            <a:pPr algn="just" fontAlgn="base"/>
            <a:endParaRPr lang="uk-UA" sz="2100" b="1" smtClean="0">
              <a:latin typeface="Times New Roman" panose="02020603050405020304" pitchFamily="18" charset="0"/>
              <a:cs typeface="Times New Roman" panose="02020603050405020304" pitchFamily="18" charset="0"/>
            </a:endParaRPr>
          </a:p>
          <a:p>
            <a:pPr algn="just" fontAlgn="base"/>
            <a:r>
              <a:rPr lang="uk-UA" sz="2100" smtClean="0">
                <a:latin typeface="Times New Roman" panose="02020603050405020304" pitchFamily="18" charset="0"/>
                <a:cs typeface="Times New Roman" panose="02020603050405020304" pitchFamily="18" charset="0"/>
              </a:rPr>
              <a:t>Постраждала </a:t>
            </a:r>
            <a:r>
              <a:rPr lang="uk-UA" sz="2100">
                <a:latin typeface="Times New Roman" panose="02020603050405020304" pitchFamily="18" charset="0"/>
                <a:cs typeface="Times New Roman" panose="02020603050405020304" pitchFamily="18" charset="0"/>
              </a:rPr>
              <a:t>сторона суму збитків, що належать до відшкодування, показує у складі інших операційних доходів: Дт 374 </a:t>
            </a:r>
            <a:r>
              <a:rPr lang="uk-UA" sz="2100" smtClean="0">
                <a:latin typeface="Times New Roman" panose="02020603050405020304" pitchFamily="18" charset="0"/>
                <a:cs typeface="Times New Roman" panose="02020603050405020304" pitchFamily="18" charset="0"/>
              </a:rPr>
              <a:t>- </a:t>
            </a:r>
            <a:r>
              <a:rPr lang="uk-UA" sz="2100">
                <a:latin typeface="Times New Roman" panose="02020603050405020304" pitchFamily="18" charset="0"/>
                <a:cs typeface="Times New Roman" panose="02020603050405020304" pitchFamily="18" charset="0"/>
              </a:rPr>
              <a:t>Кт 715. </a:t>
            </a:r>
            <a:endParaRPr lang="uk-UA" sz="2100" smtClean="0">
              <a:latin typeface="Times New Roman" panose="02020603050405020304" pitchFamily="18" charset="0"/>
              <a:cs typeface="Times New Roman" panose="02020603050405020304" pitchFamily="18" charset="0"/>
            </a:endParaRPr>
          </a:p>
          <a:p>
            <a:pPr algn="just" fontAlgn="base"/>
            <a:endParaRPr lang="uk-UA" sz="2100">
              <a:latin typeface="Times New Roman" panose="02020603050405020304" pitchFamily="18" charset="0"/>
              <a:cs typeface="Times New Roman" panose="02020603050405020304" pitchFamily="18" charset="0"/>
            </a:endParaRPr>
          </a:p>
          <a:p>
            <a:pPr algn="just" fontAlgn="base"/>
            <a:r>
              <a:rPr lang="uk-UA" sz="2100" smtClean="0">
                <a:latin typeface="Times New Roman" panose="02020603050405020304" pitchFamily="18" charset="0"/>
                <a:cs typeface="Times New Roman" panose="02020603050405020304" pitchFamily="18" charset="0"/>
              </a:rPr>
              <a:t>ВАЖЛИВО! у </a:t>
            </a:r>
            <a:r>
              <a:rPr lang="uk-UA" sz="2100">
                <a:latin typeface="Times New Roman" panose="02020603050405020304" pitchFamily="18" charset="0"/>
                <a:cs typeface="Times New Roman" panose="02020603050405020304" pitchFamily="18" charset="0"/>
              </a:rPr>
              <a:t>момент </a:t>
            </a:r>
            <a:r>
              <a:rPr lang="uk-UA" sz="2100" b="1">
                <a:latin typeface="Times New Roman" panose="02020603050405020304" pitchFamily="18" charset="0"/>
                <a:cs typeface="Times New Roman" panose="02020603050405020304" pitchFamily="18" charset="0"/>
              </a:rPr>
              <a:t>визнання боржником суми збитків за претензією або в момент отримання рішення господарського суду про їх стягнення</a:t>
            </a:r>
            <a:r>
              <a:rPr lang="uk-UA" sz="2100">
                <a:latin typeface="Times New Roman" panose="02020603050405020304" pitchFamily="18" charset="0"/>
                <a:cs typeface="Times New Roman" panose="02020603050405020304" pitchFamily="18" charset="0"/>
              </a:rPr>
              <a:t>. </a:t>
            </a:r>
            <a:endParaRPr lang="uk-UA" sz="2100" smtClean="0">
              <a:latin typeface="Times New Roman" panose="02020603050405020304" pitchFamily="18" charset="0"/>
              <a:cs typeface="Times New Roman" panose="02020603050405020304" pitchFamily="18" charset="0"/>
            </a:endParaRPr>
          </a:p>
          <a:p>
            <a:pPr algn="just" fontAlgn="base"/>
            <a:r>
              <a:rPr lang="uk-UA" sz="2100" smtClean="0">
                <a:latin typeface="Times New Roman" panose="02020603050405020304" pitchFamily="18" charset="0"/>
                <a:cs typeface="Times New Roman" panose="02020603050405020304" pitchFamily="18" charset="0"/>
              </a:rPr>
              <a:t>При </a:t>
            </a:r>
            <a:r>
              <a:rPr lang="uk-UA" sz="2100">
                <a:latin typeface="Times New Roman" panose="02020603050405020304" pitchFamily="18" charset="0"/>
                <a:cs typeface="Times New Roman" panose="02020603050405020304" pitchFamily="18" charset="0"/>
              </a:rPr>
              <a:t>отриманні належних сум </a:t>
            </a:r>
            <a:r>
              <a:rPr lang="uk-UA" sz="2100" smtClean="0">
                <a:latin typeface="Times New Roman" panose="02020603050405020304" pitchFamily="18" charset="0"/>
                <a:cs typeface="Times New Roman" panose="02020603050405020304" pitchFamily="18" charset="0"/>
              </a:rPr>
              <a:t>відшкодування:</a:t>
            </a:r>
            <a:r>
              <a:rPr lang="uk-UA" sz="2100">
                <a:latin typeface="Times New Roman" panose="02020603050405020304" pitchFamily="18" charset="0"/>
                <a:cs typeface="Times New Roman" panose="02020603050405020304" pitchFamily="18" charset="0"/>
              </a:rPr>
              <a:t> Дт 311 </a:t>
            </a:r>
            <a:r>
              <a:rPr lang="uk-UA" sz="2100" smtClean="0">
                <a:latin typeface="Times New Roman" panose="02020603050405020304" pitchFamily="18" charset="0"/>
                <a:cs typeface="Times New Roman" panose="02020603050405020304" pitchFamily="18" charset="0"/>
              </a:rPr>
              <a:t>- </a:t>
            </a:r>
            <a:r>
              <a:rPr lang="uk-UA" sz="2100">
                <a:latin typeface="Times New Roman" panose="02020603050405020304" pitchFamily="18" charset="0"/>
                <a:cs typeface="Times New Roman" panose="02020603050405020304" pitchFamily="18" charset="0"/>
              </a:rPr>
              <a:t>Кт 374</a:t>
            </a:r>
            <a:r>
              <a:rPr lang="uk-UA" sz="2100" smtClean="0">
                <a:latin typeface="Times New Roman" panose="02020603050405020304" pitchFamily="18" charset="0"/>
                <a:cs typeface="Times New Roman" panose="02020603050405020304" pitchFamily="18" charset="0"/>
              </a:rPr>
              <a:t>.</a:t>
            </a:r>
          </a:p>
          <a:p>
            <a:pPr algn="just" fontAlgn="base"/>
            <a:endParaRPr lang="uk-UA" sz="2100">
              <a:latin typeface="Times New Roman" panose="02020603050405020304" pitchFamily="18" charset="0"/>
              <a:cs typeface="Times New Roman" panose="02020603050405020304" pitchFamily="18" charset="0"/>
            </a:endParaRPr>
          </a:p>
          <a:p>
            <a:pPr algn="just" fontAlgn="base"/>
            <a:r>
              <a:rPr lang="uk-UA" sz="2100">
                <a:latin typeface="Times New Roman" panose="02020603050405020304" pitchFamily="18" charset="0"/>
                <a:cs typeface="Times New Roman" panose="02020603050405020304" pitchFamily="18" charset="0"/>
              </a:rPr>
              <a:t>Порушник </a:t>
            </a:r>
            <a:r>
              <a:rPr lang="uk-UA" sz="2100" b="1">
                <a:latin typeface="Times New Roman" panose="02020603050405020304" pitchFamily="18" charset="0"/>
                <a:cs typeface="Times New Roman" panose="02020603050405020304" pitchFamily="18" charset="0"/>
              </a:rPr>
              <a:t>на дату визнання претензії або отримання рішення суду </a:t>
            </a:r>
            <a:r>
              <a:rPr lang="uk-UA" sz="2100">
                <a:latin typeface="Times New Roman" panose="02020603050405020304" pitchFamily="18" charset="0"/>
                <a:cs typeface="Times New Roman" panose="02020603050405020304" pitchFamily="18" charset="0"/>
              </a:rPr>
              <a:t>визнає суму збитків, що підлягають відшкодуванню, у складі інших операційних витрат: Дт 948 </a:t>
            </a:r>
            <a:r>
              <a:rPr lang="uk-UA" sz="2100" smtClean="0">
                <a:latin typeface="Times New Roman" panose="02020603050405020304" pitchFamily="18" charset="0"/>
                <a:cs typeface="Times New Roman" panose="02020603050405020304" pitchFamily="18" charset="0"/>
              </a:rPr>
              <a:t>- </a:t>
            </a:r>
            <a:r>
              <a:rPr lang="uk-UA" sz="2100">
                <a:latin typeface="Times New Roman" panose="02020603050405020304" pitchFamily="18" charset="0"/>
                <a:cs typeface="Times New Roman" panose="02020603050405020304" pitchFamily="18" charset="0"/>
              </a:rPr>
              <a:t>Кт 685. </a:t>
            </a:r>
            <a:endParaRPr lang="uk-UA" sz="2100" smtClean="0">
              <a:latin typeface="Times New Roman" panose="02020603050405020304" pitchFamily="18" charset="0"/>
              <a:cs typeface="Times New Roman" panose="02020603050405020304" pitchFamily="18" charset="0"/>
            </a:endParaRPr>
          </a:p>
          <a:p>
            <a:pPr algn="just" fontAlgn="base"/>
            <a:r>
              <a:rPr lang="uk-UA" sz="2100" smtClean="0">
                <a:latin typeface="Times New Roman" panose="02020603050405020304" pitchFamily="18" charset="0"/>
                <a:cs typeface="Times New Roman" panose="02020603050405020304" pitchFamily="18" charset="0"/>
              </a:rPr>
              <a:t>Виплата збитків: </a:t>
            </a:r>
            <a:r>
              <a:rPr lang="uk-UA" sz="2100">
                <a:latin typeface="Times New Roman" panose="02020603050405020304" pitchFamily="18" charset="0"/>
                <a:cs typeface="Times New Roman" panose="02020603050405020304" pitchFamily="18" charset="0"/>
              </a:rPr>
              <a:t>Дт 685 </a:t>
            </a:r>
            <a:r>
              <a:rPr lang="uk-UA" sz="2100" smtClean="0">
                <a:latin typeface="Times New Roman" panose="02020603050405020304" pitchFamily="18" charset="0"/>
                <a:cs typeface="Times New Roman" panose="02020603050405020304" pitchFamily="18" charset="0"/>
              </a:rPr>
              <a:t>- </a:t>
            </a:r>
            <a:r>
              <a:rPr lang="uk-UA" sz="2100">
                <a:latin typeface="Times New Roman" panose="02020603050405020304" pitchFamily="18" charset="0"/>
                <a:cs typeface="Times New Roman" panose="02020603050405020304" pitchFamily="18" charset="0"/>
              </a:rPr>
              <a:t>Кт 311.</a:t>
            </a:r>
          </a:p>
        </p:txBody>
      </p:sp>
    </p:spTree>
    <p:extLst>
      <p:ext uri="{BB962C8B-B14F-4D97-AF65-F5344CB8AC3E}">
        <p14:creationId xmlns:p14="http://schemas.microsoft.com/office/powerpoint/2010/main" val="25438212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474345"/>
            <a:ext cx="8712968" cy="3647152"/>
          </a:xfrm>
          <a:prstGeom prst="rect">
            <a:avLst/>
          </a:prstGeom>
        </p:spPr>
        <p:txBody>
          <a:bodyPr wrap="square">
            <a:spAutoFit/>
          </a:bodyPr>
          <a:lstStyle/>
          <a:p>
            <a:pPr algn="just"/>
            <a:r>
              <a:rPr lang="uk-UA" sz="2100" smtClean="0">
                <a:latin typeface="Times New Roman" panose="02020603050405020304" pitchFamily="18" charset="0"/>
                <a:cs typeface="Times New Roman" panose="02020603050405020304" pitchFamily="18" charset="0"/>
              </a:rPr>
              <a:t>Порушник "високодохідний" платник податку на прибуток </a:t>
            </a:r>
          </a:p>
          <a:p>
            <a:pPr algn="just"/>
            <a:r>
              <a:rPr lang="uk-UA" sz="2100" b="1" smtClean="0">
                <a:latin typeface="Times New Roman" panose="02020603050405020304" pitchFamily="18" charset="0"/>
                <a:cs typeface="Times New Roman" panose="02020603050405020304" pitchFamily="18" charset="0"/>
              </a:rPr>
              <a:t>ФР +</a:t>
            </a:r>
          </a:p>
          <a:p>
            <a:pPr algn="just"/>
            <a:endParaRPr lang="uk-UA" sz="210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ПКУ 140.5.11</a:t>
            </a:r>
            <a:r>
              <a:rPr lang="uk-UA" sz="2100">
                <a:latin typeface="Times New Roman" panose="02020603050405020304" pitchFamily="18" charset="0"/>
                <a:cs typeface="Times New Roman" panose="02020603050405020304" pitchFamily="18" charset="0"/>
              </a:rPr>
              <a:t>. </a:t>
            </a:r>
            <a:r>
              <a:rPr lang="uk-UA" sz="2100" b="1" i="1">
                <a:latin typeface="Times New Roman" panose="02020603050405020304" pitchFamily="18" charset="0"/>
                <a:cs typeface="Times New Roman" panose="02020603050405020304" pitchFamily="18" charset="0"/>
              </a:rPr>
              <a:t>на суму витрат від визнаних штрафів, пені, неустойок, відшкодування збитків</a:t>
            </a:r>
            <a:r>
              <a:rPr lang="uk-UA" sz="2100" i="1">
                <a:latin typeface="Times New Roman" panose="02020603050405020304" pitchFamily="18" charset="0"/>
                <a:cs typeface="Times New Roman" panose="02020603050405020304" pitchFamily="18" charset="0"/>
              </a:rPr>
              <a:t>, компенсації неодержаного доходу (упущеної вигоди), нарахованих відповідно до цивільного законодавства та цивільно-правових договорів, у тому числі у сфері зовнішньоекономічної діяльності, </a:t>
            </a:r>
            <a:r>
              <a:rPr lang="uk-UA" sz="2100" b="1" i="1" smtClean="0">
                <a:latin typeface="Times New Roman" panose="02020603050405020304" pitchFamily="18" charset="0"/>
                <a:cs typeface="Times New Roman" panose="02020603050405020304" pitchFamily="18" charset="0"/>
              </a:rPr>
              <a:t>на користь осіб</a:t>
            </a:r>
            <a:r>
              <a:rPr lang="uk-UA" sz="2100" i="1" smtClean="0">
                <a:latin typeface="Times New Roman" panose="02020603050405020304" pitchFamily="18" charset="0"/>
                <a:cs typeface="Times New Roman" panose="02020603050405020304" pitchFamily="18" charset="0"/>
              </a:rPr>
              <a:t>, </a:t>
            </a:r>
            <a:r>
              <a:rPr lang="uk-UA" sz="2100" b="1" i="1" smtClean="0">
                <a:latin typeface="Times New Roman" panose="02020603050405020304" pitchFamily="18" charset="0"/>
                <a:cs typeface="Times New Roman" panose="02020603050405020304" pitchFamily="18" charset="0"/>
              </a:rPr>
              <a:t>які не є платниками податку (крім фізичних осіб, які є платниками податку на доходи фізичних осіб), </a:t>
            </a:r>
            <a:r>
              <a:rPr lang="uk-UA" sz="2100" i="1" smtClean="0">
                <a:latin typeface="Times New Roman" panose="02020603050405020304" pitchFamily="18" charset="0"/>
                <a:cs typeface="Times New Roman" panose="02020603050405020304" pitchFamily="18" charset="0"/>
              </a:rPr>
              <a:t>… </a:t>
            </a:r>
            <a:r>
              <a:rPr lang="uk-UA" sz="2100" i="1">
                <a:latin typeface="Times New Roman" panose="02020603050405020304" pitchFamily="18" charset="0"/>
                <a:cs typeface="Times New Roman" panose="02020603050405020304" pitchFamily="18" charset="0"/>
              </a:rPr>
              <a:t>а також на суму штрафів, пені, нарахованих контролюючими органами та іншими органами державної влади за порушення вимог </a:t>
            </a:r>
            <a:r>
              <a:rPr lang="uk-UA" sz="2100" i="1" smtClean="0">
                <a:latin typeface="Times New Roman" panose="02020603050405020304" pitchFamily="18" charset="0"/>
                <a:cs typeface="Times New Roman" panose="02020603050405020304" pitchFamily="18" charset="0"/>
              </a:rPr>
              <a:t>законодавства.</a:t>
            </a:r>
            <a:endParaRPr lang="uk-UA" sz="21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08099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691680" y="2636912"/>
            <a:ext cx="5904656" cy="1938992"/>
          </a:xfrm>
          <a:prstGeom prst="rect">
            <a:avLst/>
          </a:prstGeom>
        </p:spPr>
        <p:txBody>
          <a:bodyPr wrap="square">
            <a:spAutoFit/>
          </a:bodyPr>
          <a:lstStyle/>
          <a:p>
            <a:pPr algn="ctr"/>
            <a:r>
              <a:rPr lang="uk-UA" sz="2400" b="1" i="1">
                <a:solidFill>
                  <a:srgbClr val="C00000"/>
                </a:solidFill>
                <a:latin typeface="Times New Roman" panose="02020603050405020304" pitchFamily="18" charset="0"/>
                <a:cs typeface="Times New Roman" panose="02020603050405020304" pitchFamily="18" charset="0"/>
              </a:rPr>
              <a:t>Сума коштів або вартості товарів, виконаних робіт, наданих послуг, безоплатно перерахованих (переданих) протягом звітного (податкового) року неприбутковим організаціям</a:t>
            </a:r>
            <a:endParaRPr lang="uk-UA" sz="2400" i="1">
              <a:solidFill>
                <a:srgbClr val="C00000"/>
              </a:solidFill>
            </a:endParaRPr>
          </a:p>
        </p:txBody>
      </p:sp>
    </p:spTree>
    <p:extLst>
      <p:ext uri="{BB962C8B-B14F-4D97-AF65-F5344CB8AC3E}">
        <p14:creationId xmlns:p14="http://schemas.microsoft.com/office/powerpoint/2010/main" val="3564200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p:cNvGraphicFramePr>
            <a:graphicFrameLocks noGrp="1"/>
          </p:cNvGraphicFramePr>
          <p:nvPr>
            <p:extLst>
              <p:ext uri="{D42A27DB-BD31-4B8C-83A1-F6EECF244321}">
                <p14:modId xmlns:p14="http://schemas.microsoft.com/office/powerpoint/2010/main" val="1469637674"/>
              </p:ext>
            </p:extLst>
          </p:nvPr>
        </p:nvGraphicFramePr>
        <p:xfrm>
          <a:off x="457201" y="404664"/>
          <a:ext cx="8229598" cy="2367915"/>
        </p:xfrm>
        <a:graphic>
          <a:graphicData uri="http://schemas.openxmlformats.org/drawingml/2006/table">
            <a:tbl>
              <a:tblPr firstRow="1" firstCol="1" bandRow="1" bandCol="1">
                <a:tableStyleId>{5C22544A-7EE6-4342-B048-85BDC9FD1C3A}</a:tableStyleId>
              </a:tblPr>
              <a:tblGrid>
                <a:gridCol w="526694"/>
                <a:gridCol w="3244108"/>
                <a:gridCol w="345643"/>
                <a:gridCol w="526694"/>
                <a:gridCol w="3245754"/>
                <a:gridCol w="340705"/>
              </a:tblGrid>
              <a:tr h="1992630">
                <a:tc>
                  <a:txBody>
                    <a:bodyPr/>
                    <a:lstStyle/>
                    <a:p>
                      <a:pPr>
                        <a:lnSpc>
                          <a:spcPts val="1320"/>
                        </a:lnSpc>
                        <a:spcAft>
                          <a:spcPts val="0"/>
                        </a:spcAft>
                      </a:pPr>
                      <a:r>
                        <a:rPr lang="uk-UA" sz="1600" b="0">
                          <a:solidFill>
                            <a:schemeClr val="tx1"/>
                          </a:solidFill>
                          <a:effectLst/>
                          <a:latin typeface="Times New Roman" panose="02020603050405020304" pitchFamily="18" charset="0"/>
                          <a:cs typeface="Times New Roman" panose="02020603050405020304" pitchFamily="18" charset="0"/>
                        </a:rPr>
                        <a:t>3.1.9</a:t>
                      </a:r>
                      <a:endParaRPr lang="uk-UA" sz="1600" b="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0">
                    <a:solidFill>
                      <a:schemeClr val="bg1">
                        <a:lumMod val="95000"/>
                      </a:schemeClr>
                    </a:solidFill>
                  </a:tcPr>
                </a:tc>
                <a:tc>
                  <a:txBody>
                    <a:bodyPr/>
                    <a:lstStyle/>
                    <a:p>
                      <a:pPr>
                        <a:lnSpc>
                          <a:spcPts val="1320"/>
                        </a:lnSpc>
                        <a:spcAft>
                          <a:spcPts val="0"/>
                        </a:spcAft>
                      </a:pPr>
                      <a:r>
                        <a:rPr lang="uk-UA" sz="1600" b="0" smtClean="0">
                          <a:solidFill>
                            <a:schemeClr val="tx1"/>
                          </a:solidFill>
                          <a:effectLst/>
                          <a:latin typeface="Times New Roman" panose="02020603050405020304" pitchFamily="18" charset="0"/>
                          <a:cs typeface="Times New Roman" panose="02020603050405020304" pitchFamily="18" charset="0"/>
                        </a:rPr>
                        <a:t>Сума коштів або вартості товарів, виконаних робіт, наданих послуг, </a:t>
                      </a:r>
                      <a:r>
                        <a:rPr lang="uk-UA" sz="1600" b="1" smtClean="0">
                          <a:solidFill>
                            <a:schemeClr val="tx1"/>
                          </a:solidFill>
                          <a:effectLst/>
                          <a:latin typeface="Times New Roman" panose="02020603050405020304" pitchFamily="18" charset="0"/>
                          <a:cs typeface="Times New Roman" panose="02020603050405020304" pitchFamily="18" charset="0"/>
                        </a:rPr>
                        <a:t>безоплатно перерахованих (переданих) протягом звітного (податкового) </a:t>
                      </a:r>
                      <a:r>
                        <a:rPr lang="uk-UA" sz="1600" b="1">
                          <a:solidFill>
                            <a:schemeClr val="tx1"/>
                          </a:solidFill>
                          <a:effectLst/>
                          <a:latin typeface="Times New Roman" panose="02020603050405020304" pitchFamily="18" charset="0"/>
                          <a:cs typeface="Times New Roman" panose="02020603050405020304" pitchFamily="18" charset="0"/>
                        </a:rPr>
                        <a:t>року неприбутковим </a:t>
                      </a:r>
                      <a:r>
                        <a:rPr lang="uk-UA" sz="1600" b="1" smtClean="0">
                          <a:solidFill>
                            <a:schemeClr val="tx1"/>
                          </a:solidFill>
                          <a:effectLst/>
                          <a:latin typeface="Times New Roman" panose="02020603050405020304" pitchFamily="18" charset="0"/>
                          <a:cs typeface="Times New Roman" panose="02020603050405020304" pitchFamily="18" charset="0"/>
                        </a:rPr>
                        <a:t>організаціям</a:t>
                      </a:r>
                      <a:r>
                        <a:rPr lang="uk-UA" sz="1600" b="0" smtClean="0">
                          <a:solidFill>
                            <a:schemeClr val="tx1"/>
                          </a:solidFill>
                          <a:effectLst/>
                          <a:latin typeface="Times New Roman" panose="02020603050405020304" pitchFamily="18" charset="0"/>
                          <a:cs typeface="Times New Roman" panose="02020603050405020304" pitchFamily="18" charset="0"/>
                        </a:rPr>
                        <a:t>, </a:t>
                      </a:r>
                      <a:r>
                        <a:rPr lang="uk-UA" sz="1600" b="0">
                          <a:solidFill>
                            <a:schemeClr val="tx1"/>
                          </a:solidFill>
                          <a:effectLst/>
                          <a:latin typeface="Times New Roman" panose="02020603050405020304" pitchFamily="18" charset="0"/>
                          <a:cs typeface="Times New Roman" panose="02020603050405020304" pitchFamily="18" charset="0"/>
                        </a:rPr>
                        <a:t>внесеним до Реєстру неприбуткових установ та організацій </a:t>
                      </a:r>
                      <a:r>
                        <a:rPr lang="uk-UA" sz="1600" b="0" smtClean="0">
                          <a:solidFill>
                            <a:schemeClr val="tx1"/>
                          </a:solidFill>
                          <a:effectLst/>
                          <a:latin typeface="Times New Roman" panose="02020603050405020304" pitchFamily="18" charset="0"/>
                          <a:cs typeface="Times New Roman" panose="02020603050405020304" pitchFamily="18" charset="0"/>
                        </a:rPr>
                        <a:t>… </a:t>
                      </a:r>
                      <a:r>
                        <a:rPr lang="uk-UA" sz="1600" b="1">
                          <a:solidFill>
                            <a:schemeClr val="tx1"/>
                          </a:solidFill>
                          <a:effectLst/>
                          <a:latin typeface="Times New Roman" panose="02020603050405020304" pitchFamily="18" charset="0"/>
                          <a:cs typeface="Times New Roman" panose="02020603050405020304" pitchFamily="18" charset="0"/>
                        </a:rPr>
                        <a:t>у розмірі, що перевищує 4 відсотки оподатковуваного прибутку попереднього звітного року </a:t>
                      </a:r>
                      <a:r>
                        <a:rPr lang="uk-UA" sz="1600" b="0">
                          <a:solidFill>
                            <a:schemeClr val="tx1"/>
                          </a:solidFill>
                          <a:effectLst/>
                          <a:latin typeface="Times New Roman" panose="02020603050405020304" pitchFamily="18" charset="0"/>
                          <a:cs typeface="Times New Roman" panose="02020603050405020304" pitchFamily="18" charset="0"/>
                        </a:rPr>
                        <a:t>(підпункт 140.5.9 пункту 140.5 статті 140 розділу ІІІ Податкового кодексу України)</a:t>
                      </a:r>
                      <a:endParaRPr lang="uk-UA" sz="1600" b="0">
                        <a:solidFill>
                          <a:schemeClr val="tx1"/>
                        </a:solidFill>
                        <a:effectLst/>
                        <a:latin typeface="Times New Roman" panose="02020603050405020304" pitchFamily="18" charset="0"/>
                        <a:ea typeface="Calibri"/>
                        <a:cs typeface="Times New Roman" panose="02020603050405020304" pitchFamily="18" charset="0"/>
                      </a:endParaRPr>
                    </a:p>
                  </a:txBody>
                  <a:tcPr marL="0" marR="0" marT="0" marB="50165">
                    <a:solidFill>
                      <a:schemeClr val="bg1">
                        <a:lumMod val="95000"/>
                      </a:schemeClr>
                    </a:solidFill>
                  </a:tcPr>
                </a:tc>
                <a:tc>
                  <a:txBody>
                    <a:bodyPr/>
                    <a:lstStyle/>
                    <a:p>
                      <a:pPr>
                        <a:lnSpc>
                          <a:spcPct val="115000"/>
                        </a:lnSpc>
                        <a:spcAft>
                          <a:spcPts val="0"/>
                        </a:spcAft>
                      </a:pPr>
                      <a:r>
                        <a:rPr lang="uk-UA" sz="1600" b="0">
                          <a:solidFill>
                            <a:schemeClr val="tx1"/>
                          </a:solidFill>
                          <a:effectLst/>
                          <a:latin typeface="Times New Roman" panose="02020603050405020304" pitchFamily="18" charset="0"/>
                          <a:cs typeface="Times New Roman" panose="02020603050405020304" pitchFamily="18" charset="0"/>
                        </a:rPr>
                        <a:t> </a:t>
                      </a:r>
                      <a:endParaRPr lang="uk-UA" sz="1600" b="0">
                        <a:solidFill>
                          <a:schemeClr val="tx1"/>
                        </a:solidFill>
                        <a:effectLst/>
                        <a:latin typeface="Times New Roman" panose="02020603050405020304" pitchFamily="18" charset="0"/>
                        <a:ea typeface="Calibri"/>
                        <a:cs typeface="Times New Roman" panose="02020603050405020304" pitchFamily="18" charset="0"/>
                      </a:endParaRPr>
                    </a:p>
                  </a:txBody>
                  <a:tcPr marL="43180" marR="43180" marT="43180" marB="50165">
                    <a:solidFill>
                      <a:schemeClr val="bg1">
                        <a:lumMod val="95000"/>
                      </a:schemeClr>
                    </a:solidFill>
                  </a:tcPr>
                </a:tc>
                <a:tc>
                  <a:txBody>
                    <a:bodyPr/>
                    <a:lstStyle/>
                    <a:p>
                      <a:pPr algn="ctr">
                        <a:lnSpc>
                          <a:spcPts val="1320"/>
                        </a:lnSpc>
                        <a:spcAft>
                          <a:spcPts val="0"/>
                        </a:spcAft>
                      </a:pPr>
                      <a:r>
                        <a:rPr lang="uk-UA" sz="1600" b="0">
                          <a:solidFill>
                            <a:schemeClr val="tx1"/>
                          </a:solidFill>
                          <a:effectLst/>
                          <a:latin typeface="Times New Roman" panose="02020603050405020304" pitchFamily="18" charset="0"/>
                          <a:cs typeface="Times New Roman" panose="02020603050405020304" pitchFamily="18" charset="0"/>
                        </a:rPr>
                        <a:t>х</a:t>
                      </a:r>
                      <a:endParaRPr lang="uk-UA" sz="1600" b="0">
                        <a:solidFill>
                          <a:schemeClr val="tx1"/>
                        </a:solidFill>
                        <a:effectLst/>
                        <a:latin typeface="Times New Roman" panose="02020603050405020304" pitchFamily="18" charset="0"/>
                        <a:ea typeface="Calibri"/>
                        <a:cs typeface="Times New Roman" panose="02020603050405020304" pitchFamily="18" charset="0"/>
                      </a:endParaRPr>
                    </a:p>
                  </a:txBody>
                  <a:tcPr marL="43180" marR="43180" marT="46990" marB="53975" anchor="ctr">
                    <a:solidFill>
                      <a:schemeClr val="bg1">
                        <a:lumMod val="95000"/>
                      </a:schemeClr>
                    </a:solidFill>
                  </a:tcPr>
                </a:tc>
                <a:tc>
                  <a:txBody>
                    <a:bodyPr/>
                    <a:lstStyle/>
                    <a:p>
                      <a:pPr algn="ctr">
                        <a:lnSpc>
                          <a:spcPts val="1320"/>
                        </a:lnSpc>
                        <a:spcAft>
                          <a:spcPts val="0"/>
                        </a:spcAft>
                      </a:pPr>
                      <a:r>
                        <a:rPr lang="uk-UA" sz="1600" b="0">
                          <a:solidFill>
                            <a:schemeClr val="tx1"/>
                          </a:solidFill>
                          <a:effectLst/>
                          <a:latin typeface="Times New Roman" panose="02020603050405020304" pitchFamily="18" charset="0"/>
                          <a:cs typeface="Times New Roman" panose="02020603050405020304" pitchFamily="18" charset="0"/>
                        </a:rPr>
                        <a:t>х</a:t>
                      </a:r>
                      <a:endParaRPr lang="uk-UA" sz="1600" b="0">
                        <a:solidFill>
                          <a:schemeClr val="tx1"/>
                        </a:solidFill>
                        <a:effectLst/>
                        <a:latin typeface="Times New Roman" panose="02020603050405020304" pitchFamily="18" charset="0"/>
                        <a:ea typeface="Calibri"/>
                        <a:cs typeface="Times New Roman" panose="02020603050405020304" pitchFamily="18" charset="0"/>
                      </a:endParaRPr>
                    </a:p>
                  </a:txBody>
                  <a:tcPr marL="43180" marR="43180" marT="43180" marB="50165" anchor="ctr">
                    <a:solidFill>
                      <a:schemeClr val="bg1">
                        <a:lumMod val="95000"/>
                      </a:schemeClr>
                    </a:solidFill>
                  </a:tcPr>
                </a:tc>
                <a:tc>
                  <a:txBody>
                    <a:bodyPr/>
                    <a:lstStyle/>
                    <a:p>
                      <a:pPr algn="ctr">
                        <a:lnSpc>
                          <a:spcPts val="1320"/>
                        </a:lnSpc>
                        <a:spcAft>
                          <a:spcPts val="0"/>
                        </a:spcAft>
                      </a:pPr>
                      <a:r>
                        <a:rPr lang="uk-UA" sz="1600" b="0">
                          <a:solidFill>
                            <a:schemeClr val="tx1"/>
                          </a:solidFill>
                          <a:effectLst/>
                          <a:latin typeface="Times New Roman" panose="02020603050405020304" pitchFamily="18" charset="0"/>
                          <a:cs typeface="Times New Roman" panose="02020603050405020304" pitchFamily="18" charset="0"/>
                        </a:rPr>
                        <a:t>х</a:t>
                      </a:r>
                      <a:endParaRPr lang="uk-UA" sz="1600" b="0">
                        <a:solidFill>
                          <a:schemeClr val="tx1"/>
                        </a:solidFill>
                        <a:effectLst/>
                        <a:latin typeface="Times New Roman" panose="02020603050405020304" pitchFamily="18" charset="0"/>
                        <a:ea typeface="Calibri"/>
                        <a:cs typeface="Times New Roman" panose="02020603050405020304" pitchFamily="18" charset="0"/>
                      </a:endParaRPr>
                    </a:p>
                  </a:txBody>
                  <a:tcPr marL="43180" marR="43180" marT="43180" marB="50165" anchor="ctr">
                    <a:solidFill>
                      <a:schemeClr val="bg1">
                        <a:lumMod val="95000"/>
                      </a:schemeClr>
                    </a:solidFill>
                  </a:tcPr>
                </a:tc>
              </a:tr>
            </a:tbl>
          </a:graphicData>
        </a:graphic>
      </p:graphicFrame>
    </p:spTree>
    <p:extLst>
      <p:ext uri="{BB962C8B-B14F-4D97-AF65-F5344CB8AC3E}">
        <p14:creationId xmlns:p14="http://schemas.microsoft.com/office/powerpoint/2010/main" val="141399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188640"/>
            <a:ext cx="8640960" cy="6463308"/>
          </a:xfrm>
          <a:prstGeom prst="rect">
            <a:avLst/>
          </a:prstGeom>
        </p:spPr>
        <p:txBody>
          <a:bodyPr wrap="square">
            <a:spAutoFit/>
          </a:bodyPr>
          <a:lstStyle/>
          <a:p>
            <a:r>
              <a:rPr lang="ru-RU" sz="2100" b="1" smtClean="0">
                <a:latin typeface="Times New Roman" panose="02020603050405020304" pitchFamily="18" charset="0"/>
                <a:cs typeface="Times New Roman" panose="02020603050405020304" pitchFamily="18" charset="0"/>
              </a:rPr>
              <a:t>НП(с)БО 25</a:t>
            </a:r>
          </a:p>
          <a:p>
            <a:endParaRPr lang="ru-RU"/>
          </a:p>
          <a:p>
            <a:pPr algn="just"/>
            <a:r>
              <a:rPr lang="uk-UA" sz="2100" smtClean="0">
                <a:latin typeface="Times New Roman" panose="02020603050405020304" pitchFamily="18" charset="0"/>
                <a:cs typeface="Times New Roman" panose="02020603050405020304" pitchFamily="18" charset="0"/>
              </a:rPr>
              <a:t>Норми </a:t>
            </a:r>
            <a:r>
              <a:rPr lang="uk-UA" sz="2100">
                <a:latin typeface="Times New Roman" panose="02020603050405020304" pitchFamily="18" charset="0"/>
                <a:cs typeface="Times New Roman" panose="02020603050405020304" pitchFamily="18" charset="0"/>
              </a:rPr>
              <a:t>цього Національного положення (стандарту) застосовуються </a:t>
            </a:r>
            <a:r>
              <a:rPr lang="uk-UA" sz="2100" b="1">
                <a:latin typeface="Times New Roman" panose="02020603050405020304" pitchFamily="18" charset="0"/>
                <a:cs typeface="Times New Roman" panose="02020603050405020304" pitchFamily="18" charset="0"/>
              </a:rPr>
              <a:t>мікропідприємствами, малими підприємствами, непідприємницькими товариствами, представництвами іноземних суб'єктів господарської діяльності</a:t>
            </a:r>
            <a:r>
              <a:rPr lang="uk-UA" sz="2100">
                <a:latin typeface="Times New Roman" panose="02020603050405020304" pitchFamily="18" charset="0"/>
                <a:cs typeface="Times New Roman" panose="02020603050405020304" pitchFamily="18" charset="0"/>
              </a:rPr>
              <a:t> (</a:t>
            </a:r>
            <a:r>
              <a:rPr lang="uk-UA" i="1">
                <a:latin typeface="Times New Roman" panose="02020603050405020304" pitchFamily="18" charset="0"/>
                <a:cs typeface="Times New Roman" panose="02020603050405020304" pitchFamily="18" charset="0"/>
              </a:rPr>
              <a:t>крім підприємств, які відповідно до законодавства складають фінансову звітність за міжнародними стандартами фінансової звітності</a:t>
            </a:r>
            <a:r>
              <a:rPr lang="uk-UA" sz="2100">
                <a:latin typeface="Times New Roman" panose="02020603050405020304" pitchFamily="18" charset="0"/>
                <a:cs typeface="Times New Roman" panose="02020603050405020304" pitchFamily="18" charset="0"/>
              </a:rPr>
              <a:t>) </a:t>
            </a:r>
            <a:r>
              <a:rPr lang="uk-UA" sz="2100" smtClean="0">
                <a:latin typeface="Times New Roman" panose="02020603050405020304" pitchFamily="18" charset="0"/>
                <a:cs typeface="Times New Roman" panose="02020603050405020304" pitchFamily="18" charset="0"/>
              </a:rPr>
              <a:t>зокрема</a:t>
            </a:r>
            <a:r>
              <a:rPr lang="uk-UA" sz="2100">
                <a:latin typeface="Times New Roman" panose="02020603050405020304" pitchFamily="18" charset="0"/>
                <a:cs typeface="Times New Roman" panose="02020603050405020304" pitchFamily="18" charset="0"/>
              </a:rPr>
              <a:t>:</a:t>
            </a:r>
          </a:p>
          <a:p>
            <a:pPr algn="just"/>
            <a:endParaRPr lang="en-US" sz="2100">
              <a:latin typeface="Times New Roman" panose="02020603050405020304" pitchFamily="18" charset="0"/>
              <a:cs typeface="Times New Roman" panose="02020603050405020304" pitchFamily="18" charset="0"/>
            </a:endParaRPr>
          </a:p>
          <a:p>
            <a:pPr algn="just"/>
            <a:r>
              <a:rPr lang="en-US" sz="2100">
                <a:latin typeface="Times New Roman" panose="02020603050405020304" pitchFamily="18" charset="0"/>
                <a:cs typeface="Times New Roman" panose="02020603050405020304" pitchFamily="18" charset="0"/>
              </a:rPr>
              <a:t>1) </a:t>
            </a:r>
            <a:r>
              <a:rPr lang="uk-UA" sz="2100" b="1">
                <a:latin typeface="Times New Roman" panose="02020603050405020304" pitchFamily="18" charset="0"/>
                <a:cs typeface="Times New Roman" panose="02020603050405020304" pitchFamily="18" charset="0"/>
              </a:rPr>
              <a:t>для складання Фінансової звітності малого підприємства:</a:t>
            </a:r>
          </a:p>
          <a:p>
            <a:pPr marL="342900" indent="-34290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малими підприємствами - юридичними особами, які визнані такими відповідно до Закону України "Про бухгалтерський облік та фінансову звітність в Україні</a:t>
            </a:r>
            <a:r>
              <a:rPr lang="uk-UA" sz="2100" smtClean="0">
                <a:latin typeface="Times New Roman" panose="02020603050405020304" pitchFamily="18" charset="0"/>
                <a:cs typeface="Times New Roman" panose="02020603050405020304" pitchFamily="18" charset="0"/>
              </a:rPr>
              <a:t>";</a:t>
            </a:r>
            <a:endParaRPr lang="en-US" sz="210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представництвами іноземних суб'єктів господарської діяльності;</a:t>
            </a:r>
          </a:p>
          <a:p>
            <a:pPr algn="just"/>
            <a:r>
              <a:rPr lang="uk-UA" sz="2100">
                <a:latin typeface="Times New Roman" panose="02020603050405020304" pitchFamily="18" charset="0"/>
                <a:cs typeface="Times New Roman" panose="02020603050405020304" pitchFamily="18" charset="0"/>
              </a:rPr>
              <a:t>2</a:t>
            </a:r>
            <a:r>
              <a:rPr lang="uk-UA" sz="2100" b="1">
                <a:latin typeface="Times New Roman" panose="02020603050405020304" pitchFamily="18" charset="0"/>
                <a:cs typeface="Times New Roman" panose="02020603050405020304" pitchFamily="18" charset="0"/>
              </a:rPr>
              <a:t>) </a:t>
            </a:r>
            <a:r>
              <a:rPr lang="uk-UA" sz="2100" b="1" i="1">
                <a:latin typeface="Times New Roman" panose="02020603050405020304" pitchFamily="18" charset="0"/>
                <a:cs typeface="Times New Roman" panose="02020603050405020304" pitchFamily="18" charset="0"/>
              </a:rPr>
              <a:t>для складання Фінансової звітності мікропідприємства:</a:t>
            </a:r>
          </a:p>
          <a:p>
            <a:pPr marL="342900" indent="-342900" algn="just">
              <a:buFont typeface="Arial" panose="020B0604020202020204" pitchFamily="34" charset="0"/>
              <a:buChar char="•"/>
            </a:pPr>
            <a:r>
              <a:rPr lang="uk-UA" sz="2100" i="1">
                <a:latin typeface="Times New Roman" panose="02020603050405020304" pitchFamily="18" charset="0"/>
                <a:cs typeface="Times New Roman" panose="02020603050405020304" pitchFamily="18" charset="0"/>
              </a:rPr>
              <a:t>мікропідприємствами - юридичними особами, які визнані такими відповідно до Закону України "Про бухгалтерський облік та фінансову звітність в Україні</a:t>
            </a:r>
            <a:r>
              <a:rPr lang="uk-UA" sz="2100" i="1"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uk-UA" sz="2100" i="1" smtClean="0">
                <a:latin typeface="Times New Roman" panose="02020603050405020304" pitchFamily="18" charset="0"/>
                <a:cs typeface="Times New Roman" panose="02020603050405020304" pitchFamily="18" charset="0"/>
              </a:rPr>
              <a:t>непідприємницькими товариствами.</a:t>
            </a:r>
            <a:endParaRPr lang="uk-UA" sz="2100" i="1">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 </a:t>
            </a:r>
            <a:endParaRPr lang="ru-RU"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96952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548680"/>
            <a:ext cx="8712968" cy="3693319"/>
          </a:xfrm>
          <a:prstGeom prst="rect">
            <a:avLst/>
          </a:prstGeom>
          <a:solidFill>
            <a:schemeClr val="bg1"/>
          </a:solidFill>
        </p:spPr>
        <p:txBody>
          <a:bodyPr wrap="square">
            <a:spAutoFit/>
          </a:bodyPr>
          <a:lstStyle/>
          <a:p>
            <a:pPr algn="just"/>
            <a:r>
              <a:rPr lang="uk-UA" sz="2100" smtClean="0">
                <a:latin typeface="Times New Roman" panose="02020603050405020304" pitchFamily="18" charset="0"/>
                <a:cs typeface="Times New Roman" panose="02020603050405020304" pitchFamily="18" charset="0"/>
              </a:rPr>
              <a:t>Пункт 69.6</a:t>
            </a:r>
            <a:r>
              <a:rPr lang="uk-UA" sz="2100" b="1">
                <a:latin typeface="Times New Roman" panose="02020603050405020304" pitchFamily="18" charset="0"/>
                <a:cs typeface="Times New Roman" panose="02020603050405020304" pitchFamily="18" charset="0"/>
              </a:rPr>
              <a:t> </a:t>
            </a:r>
            <a:r>
              <a:rPr lang="uk-UA" sz="2100" b="1" smtClean="0">
                <a:latin typeface="Times New Roman" panose="02020603050405020304" pitchFamily="18" charset="0"/>
                <a:cs typeface="Times New Roman" panose="02020603050405020304" pitchFamily="18" charset="0"/>
              </a:rPr>
              <a:t>підрозділу 10 розділу ХХ ПКУ</a:t>
            </a:r>
          </a:p>
          <a:p>
            <a:pPr algn="just"/>
            <a:endParaRPr lang="uk-UA" sz="2100" b="1">
              <a:solidFill>
                <a:srgbClr val="FF0000"/>
              </a:solidFill>
              <a:latin typeface="Times New Roman" panose="02020603050405020304" pitchFamily="18" charset="0"/>
              <a:cs typeface="Times New Roman" panose="02020603050405020304" pitchFamily="18" charset="0"/>
            </a:endParaRPr>
          </a:p>
          <a:p>
            <a:pPr algn="just"/>
            <a:r>
              <a:rPr lang="uk-UA" sz="2100" b="1" smtClean="0">
                <a:solidFill>
                  <a:srgbClr val="FF0000"/>
                </a:solidFill>
                <a:latin typeface="Times New Roman" panose="02020603050405020304" pitchFamily="18" charset="0"/>
                <a:cs typeface="Times New Roman" panose="02020603050405020304" pitchFamily="18" charset="0"/>
              </a:rPr>
              <a:t>Коригування</a:t>
            </a:r>
            <a:r>
              <a:rPr lang="uk-UA" sz="2100" b="1">
                <a:solidFill>
                  <a:srgbClr val="FF0000"/>
                </a:solidFill>
                <a:latin typeface="Times New Roman" panose="02020603050405020304" pitchFamily="18" charset="0"/>
                <a:cs typeface="Times New Roman" panose="02020603050405020304" pitchFamily="18" charset="0"/>
              </a:rPr>
              <a:t>, встановлені підпунктом </a:t>
            </a:r>
            <a:r>
              <a:rPr lang="uk-UA" sz="2100" b="1" smtClean="0">
                <a:solidFill>
                  <a:srgbClr val="FF0000"/>
                </a:solidFill>
                <a:latin typeface="Times New Roman" panose="02020603050405020304" pitchFamily="18" charset="0"/>
                <a:cs typeface="Times New Roman" panose="02020603050405020304" pitchFamily="18" charset="0"/>
              </a:rPr>
              <a:t>140.5.9 не проводять</a:t>
            </a:r>
            <a:endParaRPr lang="uk-UA" sz="2100" b="1">
              <a:latin typeface="Times New Roman" panose="02020603050405020304" pitchFamily="18" charset="0"/>
              <a:cs typeface="Times New Roman" panose="02020603050405020304" pitchFamily="18" charset="0"/>
            </a:endParaRPr>
          </a:p>
          <a:p>
            <a:pPr algn="just"/>
            <a:endParaRPr lang="uk-UA" sz="2100" b="1" i="1">
              <a:latin typeface="Times New Roman" panose="02020603050405020304" pitchFamily="18" charset="0"/>
              <a:cs typeface="Times New Roman" panose="02020603050405020304" pitchFamily="18" charset="0"/>
            </a:endParaRPr>
          </a:p>
          <a:p>
            <a:pPr algn="just"/>
            <a:r>
              <a:rPr lang="uk-UA" sz="2400" b="1" smtClean="0">
                <a:latin typeface="Times New Roman" panose="02020603050405020304" pitchFamily="18" charset="0"/>
                <a:cs typeface="Times New Roman" panose="02020603050405020304" pitchFamily="18" charset="0"/>
              </a:rPr>
              <a:t>…</a:t>
            </a:r>
            <a:r>
              <a:rPr lang="uk-UA" sz="2100" i="1" smtClean="0">
                <a:latin typeface="Times New Roman" panose="02020603050405020304" pitchFamily="18" charset="0"/>
                <a:cs typeface="Times New Roman" panose="02020603050405020304" pitchFamily="18" charset="0"/>
              </a:rPr>
              <a:t>щодо </a:t>
            </a:r>
            <a:r>
              <a:rPr lang="uk-UA" sz="2100" b="1" i="1">
                <a:latin typeface="Times New Roman" panose="02020603050405020304" pitchFamily="18" charset="0"/>
                <a:cs typeface="Times New Roman" panose="02020603050405020304" pitchFamily="18" charset="0"/>
              </a:rPr>
              <a:t>сум коштів або вартості спеціальних засобів індивідуального захисту</a:t>
            </a:r>
            <a:r>
              <a:rPr lang="uk-UA" sz="2100" i="1">
                <a:latin typeface="Times New Roman" panose="02020603050405020304" pitchFamily="18" charset="0"/>
                <a:cs typeface="Times New Roman" panose="02020603050405020304" pitchFamily="18" charset="0"/>
              </a:rPr>
              <a:t> (касок, бронежилетів, виготовлених відповідно до військових стандартів), </a:t>
            </a:r>
            <a:r>
              <a:rPr lang="uk-UA" sz="2100" b="1" i="1">
                <a:latin typeface="Times New Roman" panose="02020603050405020304" pitchFamily="18" charset="0"/>
                <a:cs typeface="Times New Roman" panose="02020603050405020304" pitchFamily="18" charset="0"/>
              </a:rPr>
              <a:t>технічних засобів спостереження, лікарських засобів та медичних виробів, засобів особистої гігієни, продуктів харчування, предметів речового забезпечення, а також інших товарів, виконаних робіт, наданих послуг </a:t>
            </a:r>
            <a:r>
              <a:rPr lang="uk-UA" sz="2100" b="1" i="1" u="sng">
                <a:latin typeface="Times New Roman" panose="02020603050405020304" pitchFamily="18" charset="0"/>
                <a:cs typeface="Times New Roman" panose="02020603050405020304" pitchFamily="18" charset="0"/>
              </a:rPr>
              <a:t>за переліком, що визначається Кабінетом Міністрів України</a:t>
            </a:r>
            <a:r>
              <a:rPr lang="uk-UA" sz="2100" i="1">
                <a:latin typeface="Times New Roman" panose="02020603050405020304" pitchFamily="18" charset="0"/>
                <a:cs typeface="Times New Roman" panose="02020603050405020304" pitchFamily="18" charset="0"/>
              </a:rPr>
              <a:t>, які добровільно перераховані (передані</a:t>
            </a:r>
            <a:r>
              <a:rPr lang="uk-UA" sz="2100" i="1" smtClean="0">
                <a:latin typeface="Times New Roman" panose="02020603050405020304" pitchFamily="18" charset="0"/>
                <a:cs typeface="Times New Roman" panose="02020603050405020304" pitchFamily="18" charset="0"/>
              </a:rPr>
              <a:t>):</a:t>
            </a:r>
            <a:endParaRPr lang="uk-UA" sz="21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75891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116632"/>
            <a:ext cx="8784976" cy="5909310"/>
          </a:xfrm>
          <a:prstGeom prst="rect">
            <a:avLst/>
          </a:prstGeom>
          <a:solidFill>
            <a:schemeClr val="bg1"/>
          </a:solidFill>
        </p:spPr>
        <p:txBody>
          <a:bodyPr wrap="square">
            <a:spAutoFit/>
          </a:bodyPr>
          <a:lstStyle/>
          <a:p>
            <a:pPr algn="just"/>
            <a:r>
              <a:rPr lang="uk-UA" sz="2100" i="1" smtClean="0">
                <a:solidFill>
                  <a:srgbClr val="FF0000"/>
                </a:solidFill>
                <a:latin typeface="Times New Roman" panose="02020603050405020304" pitchFamily="18" charset="0"/>
                <a:cs typeface="Times New Roman" panose="02020603050405020304" pitchFamily="18" charset="0"/>
              </a:rPr>
              <a:t>Збройним Силам України, Національній гвардії України, Службі безпеки України, Службі зовнішньої розвідки України, Державній прикордонній службі України, Міністерству внутрішніх справ України, Управлінню державної охорони України, Державній службі спеціального зв'язку та захисту інформації України, іншим утвореним відповідно до законів України військовим формуванням, їх з'єднанням, військовим частинам, підрозділам, установам або організаціям, що утримуються за рахунок коштів державного бюджету, для потреб забезпечення оборони держави </a:t>
            </a:r>
            <a:r>
              <a:rPr lang="uk-UA" sz="2100" b="1">
                <a:solidFill>
                  <a:srgbClr val="FF0000"/>
                </a:solidFill>
                <a:latin typeface="Times New Roman" panose="02020603050405020304" pitchFamily="18" charset="0"/>
                <a:cs typeface="Times New Roman" panose="02020603050405020304" pitchFamily="18" charset="0"/>
              </a:rPr>
              <a:t>та наданої гуманітарної допомоги з дотриманням вимог законодавства України про гуманітарну </a:t>
            </a:r>
            <a:r>
              <a:rPr lang="uk-UA" sz="2100" b="1" smtClean="0">
                <a:solidFill>
                  <a:srgbClr val="FF0000"/>
                </a:solidFill>
                <a:latin typeface="Times New Roman" panose="02020603050405020304" pitchFamily="18" charset="0"/>
                <a:cs typeface="Times New Roman" panose="02020603050405020304" pitchFamily="18" charset="0"/>
              </a:rPr>
              <a:t>допомогу </a:t>
            </a:r>
            <a:r>
              <a:rPr lang="uk-UA" sz="2100" b="1" i="1" smtClean="0">
                <a:solidFill>
                  <a:srgbClr val="FF0000"/>
                </a:solidFill>
                <a:latin typeface="Times New Roman" panose="02020603050405020304" pitchFamily="18" charset="0"/>
                <a:cs typeface="Times New Roman" panose="02020603050405020304" pitchFamily="18" charset="0"/>
              </a:rPr>
              <a:t>у </a:t>
            </a:r>
            <a:r>
              <a:rPr lang="uk-UA" sz="2100" i="1" smtClean="0">
                <a:solidFill>
                  <a:srgbClr val="FF0000"/>
                </a:solidFill>
                <a:latin typeface="Times New Roman" panose="02020603050405020304" pitchFamily="18" charset="0"/>
                <a:cs typeface="Times New Roman" panose="02020603050405020304" pitchFamily="18" charset="0"/>
              </a:rPr>
              <a:t>зв'язку з військовою агресією Російської Федерації проти України, </a:t>
            </a:r>
            <a:r>
              <a:rPr lang="uk-UA" sz="2100" b="1" i="1" smtClean="0">
                <a:latin typeface="Times New Roman" panose="02020603050405020304" pitchFamily="18" charset="0"/>
                <a:cs typeface="Times New Roman" panose="02020603050405020304" pitchFamily="18" charset="0"/>
              </a:rPr>
              <a:t>а також на користь центрального органу виконавчої влади, що забезпечує формування та реалізує державну політику у сфері цивільного захисту, сил цивільного захисту та/або закладам охорони здоров'я державної, комунальної власності, та/або структурним підрозділам з питань охорони здоров'я обласних, Київської та Севастопольської міських державних адміністрацій, сум коштів, перерахованих на спеціальні рахунки, відкриті Національним банком.</a:t>
            </a:r>
          </a:p>
        </p:txBody>
      </p:sp>
    </p:spTree>
    <p:extLst>
      <p:ext uri="{BB962C8B-B14F-4D97-AF65-F5344CB8AC3E}">
        <p14:creationId xmlns:p14="http://schemas.microsoft.com/office/powerpoint/2010/main" val="30886955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260648"/>
            <a:ext cx="8640960" cy="2354491"/>
          </a:xfrm>
          <a:prstGeom prst="rect">
            <a:avLst/>
          </a:prstGeom>
          <a:solidFill>
            <a:schemeClr val="bg1"/>
          </a:solidFill>
        </p:spPr>
        <p:txBody>
          <a:bodyPr wrap="square">
            <a:spAutoFit/>
          </a:bodyPr>
          <a:lstStyle/>
          <a:p>
            <a:pPr algn="just"/>
            <a:r>
              <a:rPr lang="uk-UA" sz="2100" i="1">
                <a:latin typeface="Times New Roman" panose="02020603050405020304" pitchFamily="18" charset="0"/>
                <a:cs typeface="Times New Roman" panose="02020603050405020304" pitchFamily="18" charset="0"/>
              </a:rPr>
              <a:t>ДПС розглянула запит ГО «Всеукраїнський бухгалтерський клуб» та висловила свою думку у листі від 22.12.2022 р. № 17171/6/99-00-21-02-02-06</a:t>
            </a:r>
            <a:r>
              <a:rPr lang="uk-UA" sz="2100" i="1" smtClean="0">
                <a:latin typeface="Times New Roman" panose="02020603050405020304" pitchFamily="18" charset="0"/>
                <a:cs typeface="Times New Roman" panose="02020603050405020304" pitchFamily="18" charset="0"/>
              </a:rPr>
              <a:t>.</a:t>
            </a:r>
          </a:p>
          <a:p>
            <a:pPr algn="just"/>
            <a:endParaRPr lang="uk-UA" sz="2100">
              <a:latin typeface="Times New Roman" panose="02020603050405020304" pitchFamily="18" charset="0"/>
              <a:cs typeface="Times New Roman" panose="02020603050405020304" pitchFamily="18" charset="0"/>
            </a:endParaRPr>
          </a:p>
          <a:p>
            <a:pPr algn="just"/>
            <a:r>
              <a:rPr lang="uk-UA" sz="2100" i="1" smtClean="0">
                <a:latin typeface="Times New Roman" panose="02020603050405020304" pitchFamily="18" charset="0"/>
                <a:cs typeface="Times New Roman" panose="02020603050405020304" pitchFamily="18" charset="0"/>
              </a:rPr>
              <a:t>Постанова КМУ </a:t>
            </a:r>
            <a:r>
              <a:rPr lang="uk-UA" sz="2100" i="1">
                <a:latin typeface="Times New Roman" panose="02020603050405020304" pitchFamily="18" charset="0"/>
                <a:cs typeface="Times New Roman" panose="02020603050405020304" pitchFamily="18" charset="0"/>
              </a:rPr>
              <a:t>від 26.10.2016 № </a:t>
            </a:r>
            <a:r>
              <a:rPr lang="uk-UA" sz="2100" i="1" smtClean="0">
                <a:latin typeface="Times New Roman" panose="02020603050405020304" pitchFamily="18" charset="0"/>
                <a:cs typeface="Times New Roman" panose="02020603050405020304" pitchFamily="18" charset="0"/>
              </a:rPr>
              <a:t>758 про Перелік розроблений </a:t>
            </a:r>
            <a:r>
              <a:rPr lang="uk-UA" sz="2100" i="1">
                <a:latin typeface="Times New Roman" panose="02020603050405020304" pitchFamily="18" charset="0"/>
                <a:cs typeface="Times New Roman" panose="02020603050405020304" pitchFamily="18" charset="0"/>
              </a:rPr>
              <a:t>з метою оподаткування для застосування в період проведення антитерористичної операції. </a:t>
            </a:r>
          </a:p>
        </p:txBody>
      </p:sp>
    </p:spTree>
    <p:extLst>
      <p:ext uri="{BB962C8B-B14F-4D97-AF65-F5344CB8AC3E}">
        <p14:creationId xmlns:p14="http://schemas.microsoft.com/office/powerpoint/2010/main" val="17852557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2924944"/>
            <a:ext cx="8784976" cy="830997"/>
          </a:xfrm>
          <a:prstGeom prst="rect">
            <a:avLst/>
          </a:prstGeom>
          <a:solidFill>
            <a:schemeClr val="bg1"/>
          </a:solidFill>
        </p:spPr>
        <p:txBody>
          <a:bodyPr wrap="square">
            <a:spAutoFit/>
          </a:bodyPr>
          <a:lstStyle/>
          <a:p>
            <a:pPr algn="ctr"/>
            <a:r>
              <a:rPr lang="uk-UA" sz="2400" b="1" i="1" smtClean="0">
                <a:solidFill>
                  <a:srgbClr val="C00000"/>
                </a:solidFill>
                <a:latin typeface="Times New Roman" panose="02020603050405020304" pitchFamily="18" charset="0"/>
                <a:cs typeface="Times New Roman" panose="02020603050405020304" pitchFamily="18" charset="0"/>
              </a:rPr>
              <a:t>Перехідні правила при втраті статусу платника єдиного податку 2%</a:t>
            </a:r>
            <a:endParaRPr lang="uk-UA" sz="2400" i="1">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81676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07504" y="476672"/>
            <a:ext cx="8712968" cy="3000821"/>
          </a:xfrm>
          <a:prstGeom prst="rect">
            <a:avLst/>
          </a:prstGeom>
          <a:solidFill>
            <a:schemeClr val="bg1"/>
          </a:solidFill>
        </p:spPr>
        <p:txBody>
          <a:bodyPr wrap="square">
            <a:spAutoFit/>
          </a:bodyPr>
          <a:lstStyle/>
          <a:p>
            <a:pPr algn="ctr"/>
            <a:r>
              <a:rPr lang="ru-RU" sz="2100" b="1">
                <a:solidFill>
                  <a:srgbClr val="FF0000"/>
                </a:solidFill>
                <a:latin typeface="Times New Roman" panose="02020603050405020304" pitchFamily="18" charset="0"/>
                <a:cs typeface="Times New Roman" panose="02020603050405020304" pitchFamily="18" charset="0"/>
              </a:rPr>
              <a:t>Оплата під час дії ЄП за ставкою 2%, відвантаження товарів</a:t>
            </a:r>
          </a:p>
          <a:p>
            <a:pPr algn="ctr"/>
            <a:r>
              <a:rPr lang="ru-RU" sz="2100" b="1" smtClean="0">
                <a:solidFill>
                  <a:srgbClr val="FF0000"/>
                </a:solidFill>
                <a:latin typeface="Times New Roman" panose="02020603050405020304" pitchFamily="18" charset="0"/>
                <a:cs typeface="Times New Roman" panose="02020603050405020304" pitchFamily="18" charset="0"/>
              </a:rPr>
              <a:t>(робіт, послуг</a:t>
            </a:r>
            <a:r>
              <a:rPr lang="ru-RU" sz="2100" b="1">
                <a:solidFill>
                  <a:srgbClr val="FF0000"/>
                </a:solidFill>
                <a:latin typeface="Times New Roman" panose="02020603050405020304" pitchFamily="18" charset="0"/>
                <a:cs typeface="Times New Roman" panose="02020603050405020304" pitchFamily="18" charset="0"/>
              </a:rPr>
              <a:t>) після повернення на </a:t>
            </a:r>
            <a:r>
              <a:rPr lang="ru-RU" sz="2100" b="1" smtClean="0">
                <a:solidFill>
                  <a:srgbClr val="FF0000"/>
                </a:solidFill>
                <a:latin typeface="Times New Roman" panose="02020603050405020304" pitchFamily="18" charset="0"/>
                <a:cs typeface="Times New Roman" panose="02020603050405020304" pitchFamily="18" charset="0"/>
              </a:rPr>
              <a:t>ЗСО</a:t>
            </a:r>
          </a:p>
          <a:p>
            <a:pPr algn="just"/>
            <a:endParaRPr lang="uk-UA" sz="2100">
              <a:latin typeface="Times New Roman" panose="02020603050405020304" pitchFamily="18" charset="0"/>
              <a:cs typeface="Times New Roman" panose="02020603050405020304" pitchFamily="18" charset="0"/>
            </a:endParaRPr>
          </a:p>
          <a:p>
            <a:pPr lvl="0" algn="just"/>
            <a:r>
              <a:rPr lang="uk-UA" sz="2100" b="1">
                <a:latin typeface="Times New Roman" panose="02020603050405020304" pitchFamily="18" charset="0"/>
                <a:cs typeface="Times New Roman" panose="02020603050405020304" pitchFamily="18" charset="0"/>
              </a:rPr>
              <a:t>При отриманні попередньої оплати в період оподаткування на єдиному податку платник сплачує податок за ставкою 2%. У разі відвантаження товарів, послуг після «повернення» до загальної системи оподаткування, платник податку вартість відвантажених товарів в рахунок такої попередньої оплати включає до складу доходів. </a:t>
            </a:r>
            <a:r>
              <a:rPr lang="uk-UA" sz="2100" b="1" smtClean="0">
                <a:latin typeface="Times New Roman" panose="02020603050405020304" pitchFamily="18" charset="0"/>
                <a:cs typeface="Times New Roman" panose="02020603050405020304" pitchFamily="18" charset="0"/>
              </a:rPr>
              <a:t>Собівартість реалізованих товарів, послуг - до витрат.</a:t>
            </a:r>
            <a:endParaRPr lang="uk-UA" sz="21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14921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188640"/>
            <a:ext cx="8784976" cy="3323987"/>
          </a:xfrm>
          <a:prstGeom prst="rect">
            <a:avLst/>
          </a:prstGeom>
          <a:solidFill>
            <a:schemeClr val="bg1"/>
          </a:solidFill>
        </p:spPr>
        <p:txBody>
          <a:bodyPr wrap="square">
            <a:spAutoFit/>
          </a:bodyPr>
          <a:lstStyle/>
          <a:p>
            <a:pPr algn="ctr"/>
            <a:r>
              <a:rPr lang="uk-UA" sz="2100" b="1" smtClean="0">
                <a:latin typeface="Times New Roman" panose="02020603050405020304" pitchFamily="18" charset="0"/>
                <a:cs typeface="Times New Roman" panose="02020603050405020304" pitchFamily="18" charset="0"/>
              </a:rPr>
              <a:t>Платники податку на прибуток</a:t>
            </a:r>
          </a:p>
          <a:p>
            <a:pPr algn="just"/>
            <a:endParaRPr lang="uk-UA" sz="2100" i="1" smtClean="0">
              <a:latin typeface="Times New Roman" panose="02020603050405020304" pitchFamily="18" charset="0"/>
              <a:cs typeface="Times New Roman" panose="02020603050405020304" pitchFamily="18" charset="0"/>
            </a:endParaRPr>
          </a:p>
          <a:p>
            <a:pPr algn="just"/>
            <a:endParaRPr lang="uk-UA" sz="2100" i="1">
              <a:latin typeface="Times New Roman" panose="02020603050405020304" pitchFamily="18" charset="0"/>
              <a:cs typeface="Times New Roman" panose="02020603050405020304" pitchFamily="18" charset="0"/>
            </a:endParaRPr>
          </a:p>
          <a:p>
            <a:pPr algn="ctr"/>
            <a:r>
              <a:rPr lang="ru-RU" sz="2100" b="1">
                <a:solidFill>
                  <a:srgbClr val="FF0000"/>
                </a:solidFill>
                <a:latin typeface="Times New Roman" panose="02020603050405020304" pitchFamily="18" charset="0"/>
                <a:cs typeface="Times New Roman" panose="02020603050405020304" pitchFamily="18" charset="0"/>
              </a:rPr>
              <a:t>Відвантаження товарів (послуг) під час дії ЄП за ставкою 2%, </a:t>
            </a:r>
            <a:r>
              <a:rPr lang="ru-RU" sz="2100" b="1" smtClean="0">
                <a:solidFill>
                  <a:srgbClr val="FF0000"/>
                </a:solidFill>
                <a:latin typeface="Times New Roman" panose="02020603050405020304" pitchFamily="18" charset="0"/>
                <a:cs typeface="Times New Roman" panose="02020603050405020304" pitchFamily="18" charset="0"/>
              </a:rPr>
              <a:t>отримання коштів </a:t>
            </a:r>
            <a:r>
              <a:rPr lang="ru-RU" sz="2100" b="1">
                <a:solidFill>
                  <a:srgbClr val="FF0000"/>
                </a:solidFill>
                <a:latin typeface="Times New Roman" panose="02020603050405020304" pitchFamily="18" charset="0"/>
                <a:cs typeface="Times New Roman" panose="02020603050405020304" pitchFamily="18" charset="0"/>
              </a:rPr>
              <a:t>після повернення на </a:t>
            </a:r>
            <a:r>
              <a:rPr lang="ru-RU" sz="2100" b="1" smtClean="0">
                <a:solidFill>
                  <a:srgbClr val="FF0000"/>
                </a:solidFill>
                <a:latin typeface="Times New Roman" panose="02020603050405020304" pitchFamily="18" charset="0"/>
                <a:cs typeface="Times New Roman" panose="02020603050405020304" pitchFamily="18" charset="0"/>
              </a:rPr>
              <a:t>ЗСО</a:t>
            </a:r>
          </a:p>
          <a:p>
            <a:pPr algn="ctr"/>
            <a:endParaRPr lang="uk-UA" sz="2100" b="1" smtClean="0">
              <a:solidFill>
                <a:srgbClr val="FF0000"/>
              </a:solidFill>
              <a:latin typeface="Times New Roman" panose="02020603050405020304" pitchFamily="18" charset="0"/>
              <a:cs typeface="Times New Roman" panose="02020603050405020304" pitchFamily="18" charset="0"/>
            </a:endParaRPr>
          </a:p>
          <a:p>
            <a:pPr algn="just"/>
            <a:r>
              <a:rPr lang="uk-UA" sz="2100" b="1" smtClean="0">
                <a:latin typeface="Times New Roman" panose="02020603050405020304" pitchFamily="18" charset="0"/>
                <a:cs typeface="Times New Roman" panose="02020603050405020304" pitchFamily="18" charset="0"/>
              </a:rPr>
              <a:t>Фінансовий </a:t>
            </a:r>
            <a:r>
              <a:rPr lang="uk-UA" sz="2100" b="1">
                <a:latin typeface="Times New Roman" panose="02020603050405020304" pitchFamily="18" charset="0"/>
                <a:cs typeface="Times New Roman" panose="02020603050405020304" pitchFamily="18" charset="0"/>
              </a:rPr>
              <a:t>результат до оподаткування податкового (звітного) періоду збільшується</a:t>
            </a:r>
            <a:r>
              <a:rPr lang="uk-UA" sz="2100">
                <a:latin typeface="Times New Roman" panose="02020603050405020304" pitchFamily="18" charset="0"/>
                <a:cs typeface="Times New Roman" panose="02020603050405020304" pitchFamily="18" charset="0"/>
              </a:rPr>
              <a:t> </a:t>
            </a:r>
            <a:r>
              <a:rPr lang="uk-UA" sz="2100" b="1" i="1">
                <a:latin typeface="Times New Roman" panose="02020603050405020304" pitchFamily="18" charset="0"/>
                <a:cs typeface="Times New Roman" panose="02020603050405020304" pitchFamily="18" charset="0"/>
              </a:rPr>
              <a:t>на суму доходу, отриманого як оплата за товари (роботи, послуги), відвантажені (надані) під час перебування на спрощеній системі оподаткування</a:t>
            </a:r>
            <a:r>
              <a:rPr lang="uk-UA" sz="2100">
                <a:latin typeface="Times New Roman" panose="02020603050405020304" pitchFamily="18" charset="0"/>
                <a:cs typeface="Times New Roman" panose="02020603050405020304" pitchFamily="18" charset="0"/>
              </a:rPr>
              <a:t>. </a:t>
            </a:r>
            <a:r>
              <a:rPr lang="uk-UA" sz="2100" smtClean="0">
                <a:latin typeface="Times New Roman" panose="02020603050405020304" pitchFamily="18" charset="0"/>
                <a:cs typeface="Times New Roman" panose="02020603050405020304" pitchFamily="18" charset="0"/>
              </a:rPr>
              <a:t> </a:t>
            </a:r>
            <a:endParaRPr lang="uk-UA" sz="2000">
              <a:latin typeface="Times New Roman" panose="02020603050405020304" pitchFamily="18" charset="0"/>
              <a:cs typeface="Times New Roman" panose="02020603050405020304" pitchFamily="18" charset="0"/>
            </a:endParaRPr>
          </a:p>
        </p:txBody>
      </p:sp>
      <p:graphicFrame>
        <p:nvGraphicFramePr>
          <p:cNvPr id="3" name="Таблиця 2"/>
          <p:cNvGraphicFramePr>
            <a:graphicFrameLocks noGrp="1"/>
          </p:cNvGraphicFramePr>
          <p:nvPr>
            <p:extLst>
              <p:ext uri="{D42A27DB-BD31-4B8C-83A1-F6EECF244321}">
                <p14:modId xmlns:p14="http://schemas.microsoft.com/office/powerpoint/2010/main" val="3387262164"/>
              </p:ext>
            </p:extLst>
          </p:nvPr>
        </p:nvGraphicFramePr>
        <p:xfrm>
          <a:off x="457200" y="4005064"/>
          <a:ext cx="8229599" cy="1162298"/>
        </p:xfrm>
        <a:graphic>
          <a:graphicData uri="http://schemas.openxmlformats.org/drawingml/2006/table">
            <a:tbl>
              <a:tblPr firstRow="1" firstCol="1" bandRow="1" bandCol="1">
                <a:tableStyleId>{5C22544A-7EE6-4342-B048-85BDC9FD1C3A}</a:tableStyleId>
              </a:tblPr>
              <a:tblGrid>
                <a:gridCol w="1149485"/>
                <a:gridCol w="7080114"/>
              </a:tblGrid>
              <a:tr h="1162298">
                <a:tc>
                  <a:txBody>
                    <a:bodyPr/>
                    <a:lstStyle/>
                    <a:p>
                      <a:pPr>
                        <a:lnSpc>
                          <a:spcPts val="1320"/>
                        </a:lnSpc>
                        <a:spcAft>
                          <a:spcPts val="0"/>
                        </a:spcAft>
                      </a:pPr>
                      <a:endParaRPr lang="uk-UA" sz="1800" smtClean="0">
                        <a:effectLst/>
                        <a:latin typeface="Times New Roman" panose="02020603050405020304" pitchFamily="18" charset="0"/>
                        <a:cs typeface="Times New Roman" panose="02020603050405020304" pitchFamily="18" charset="0"/>
                      </a:endParaRPr>
                    </a:p>
                    <a:p>
                      <a:pPr>
                        <a:lnSpc>
                          <a:spcPts val="1320"/>
                        </a:lnSpc>
                        <a:spcAft>
                          <a:spcPts val="0"/>
                        </a:spcAft>
                      </a:pPr>
                      <a:r>
                        <a:rPr lang="uk-UA" sz="1800" smtClean="0">
                          <a:effectLst/>
                          <a:latin typeface="Times New Roman" panose="02020603050405020304" pitchFamily="18" charset="0"/>
                          <a:cs typeface="Times New Roman" panose="02020603050405020304" pitchFamily="18" charset="0"/>
                        </a:rPr>
                        <a:t>4.1.5.1</a:t>
                      </a:r>
                      <a:endParaRPr lang="uk-UA" sz="1800">
                        <a:effectLst/>
                        <a:latin typeface="Times New Roman" panose="02020603050405020304" pitchFamily="18" charset="0"/>
                        <a:ea typeface="Times New Roman"/>
                        <a:cs typeface="Times New Roman" panose="02020603050405020304" pitchFamily="18" charset="0"/>
                      </a:endParaRPr>
                    </a:p>
                  </a:txBody>
                  <a:tcPr marL="0" marR="0" marT="0" marB="0"/>
                </a:tc>
                <a:tc>
                  <a:txBody>
                    <a:bodyPr/>
                    <a:lstStyle/>
                    <a:p>
                      <a:pPr>
                        <a:lnSpc>
                          <a:spcPts val="1320"/>
                        </a:lnSpc>
                        <a:spcAft>
                          <a:spcPts val="0"/>
                        </a:spcAft>
                      </a:pPr>
                      <a:endParaRPr lang="uk-UA" sz="1800" smtClean="0">
                        <a:effectLst/>
                        <a:latin typeface="Times New Roman" panose="02020603050405020304" pitchFamily="18" charset="0"/>
                        <a:cs typeface="Times New Roman" panose="02020603050405020304" pitchFamily="18" charset="0"/>
                      </a:endParaRPr>
                    </a:p>
                    <a:p>
                      <a:pPr>
                        <a:lnSpc>
                          <a:spcPts val="1320"/>
                        </a:lnSpc>
                        <a:spcAft>
                          <a:spcPts val="0"/>
                        </a:spcAft>
                      </a:pPr>
                      <a:r>
                        <a:rPr lang="uk-UA" sz="1800" smtClean="0">
                          <a:effectLst/>
                          <a:latin typeface="Times New Roman" panose="02020603050405020304" pitchFamily="18" charset="0"/>
                          <a:cs typeface="Times New Roman" panose="02020603050405020304" pitchFamily="18" charset="0"/>
                        </a:rPr>
                        <a:t>Сума </a:t>
                      </a:r>
                      <a:r>
                        <a:rPr lang="uk-UA" sz="1800">
                          <a:effectLst/>
                          <a:latin typeface="Times New Roman" panose="02020603050405020304" pitchFamily="18" charset="0"/>
                          <a:cs typeface="Times New Roman" panose="02020603050405020304" pitchFamily="18" charset="0"/>
                        </a:rPr>
                        <a:t>доходу, отриманого як оплата за товари (роботи, послуги), відвантажені (надані) під час перебування на спрощеній системі оподаткування (пункт 4</a:t>
                      </a:r>
                      <a:r>
                        <a:rPr lang="uk-UA" sz="1800" baseline="30000">
                          <a:effectLst/>
                          <a:latin typeface="Times New Roman" panose="02020603050405020304" pitchFamily="18" charset="0"/>
                          <a:cs typeface="Times New Roman" panose="02020603050405020304" pitchFamily="18" charset="0"/>
                        </a:rPr>
                        <a:t>1</a:t>
                      </a:r>
                      <a:r>
                        <a:rPr lang="uk-UA" sz="1800">
                          <a:effectLst/>
                          <a:latin typeface="Times New Roman" panose="02020603050405020304" pitchFamily="18" charset="0"/>
                          <a:cs typeface="Times New Roman" panose="02020603050405020304" pitchFamily="18" charset="0"/>
                        </a:rPr>
                        <a:t> підрозділу 4 розділу ХХ Податкового кодексу України)</a:t>
                      </a:r>
                      <a:endParaRPr lang="uk-UA" sz="1800">
                        <a:effectLst/>
                        <a:latin typeface="Times New Roman" panose="02020603050405020304" pitchFamily="18" charset="0"/>
                        <a:ea typeface="Times New Roman"/>
                        <a:cs typeface="Times New Roman" panose="02020603050405020304" pitchFamily="18" charset="0"/>
                      </a:endParaRPr>
                    </a:p>
                  </a:txBody>
                  <a:tcPr marL="0" marR="0" marT="0" marB="50165"/>
                </a:tc>
              </a:tr>
            </a:tbl>
          </a:graphicData>
        </a:graphic>
      </p:graphicFrame>
    </p:spTree>
    <p:extLst>
      <p:ext uri="{BB962C8B-B14F-4D97-AF65-F5344CB8AC3E}">
        <p14:creationId xmlns:p14="http://schemas.microsoft.com/office/powerpoint/2010/main" val="34681676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07504" y="476672"/>
            <a:ext cx="8712968" cy="3000821"/>
          </a:xfrm>
          <a:prstGeom prst="rect">
            <a:avLst/>
          </a:prstGeom>
          <a:solidFill>
            <a:schemeClr val="bg1"/>
          </a:solidFill>
        </p:spPr>
        <p:txBody>
          <a:bodyPr wrap="square">
            <a:spAutoFit/>
          </a:bodyPr>
          <a:lstStyle/>
          <a:p>
            <a:pPr algn="ctr"/>
            <a:r>
              <a:rPr lang="ru-RU" sz="2100" b="1">
                <a:solidFill>
                  <a:srgbClr val="FF0000"/>
                </a:solidFill>
                <a:latin typeface="Times New Roman" panose="02020603050405020304" pitchFamily="18" charset="0"/>
                <a:cs typeface="Times New Roman" panose="02020603050405020304" pitchFamily="18" charset="0"/>
              </a:rPr>
              <a:t>Оплата під час дії ЄП за ставкою 2%, відвантаження товарів</a:t>
            </a:r>
          </a:p>
          <a:p>
            <a:pPr algn="ctr"/>
            <a:r>
              <a:rPr lang="ru-RU" sz="2100" b="1" smtClean="0">
                <a:solidFill>
                  <a:srgbClr val="FF0000"/>
                </a:solidFill>
                <a:latin typeface="Times New Roman" panose="02020603050405020304" pitchFamily="18" charset="0"/>
                <a:cs typeface="Times New Roman" panose="02020603050405020304" pitchFamily="18" charset="0"/>
              </a:rPr>
              <a:t>(робіт, послуг</a:t>
            </a:r>
            <a:r>
              <a:rPr lang="ru-RU" sz="2100" b="1">
                <a:solidFill>
                  <a:srgbClr val="FF0000"/>
                </a:solidFill>
                <a:latin typeface="Times New Roman" panose="02020603050405020304" pitchFamily="18" charset="0"/>
                <a:cs typeface="Times New Roman" panose="02020603050405020304" pitchFamily="18" charset="0"/>
              </a:rPr>
              <a:t>) після повернення на </a:t>
            </a:r>
            <a:r>
              <a:rPr lang="ru-RU" sz="2100" b="1" smtClean="0">
                <a:solidFill>
                  <a:srgbClr val="FF0000"/>
                </a:solidFill>
                <a:latin typeface="Times New Roman" panose="02020603050405020304" pitchFamily="18" charset="0"/>
                <a:cs typeface="Times New Roman" panose="02020603050405020304" pitchFamily="18" charset="0"/>
              </a:rPr>
              <a:t>ЗСО</a:t>
            </a:r>
          </a:p>
          <a:p>
            <a:pPr algn="just"/>
            <a:endParaRPr lang="uk-UA" sz="2100">
              <a:latin typeface="Times New Roman" panose="02020603050405020304" pitchFamily="18" charset="0"/>
              <a:cs typeface="Times New Roman" panose="02020603050405020304" pitchFamily="18" charset="0"/>
            </a:endParaRPr>
          </a:p>
          <a:p>
            <a:pPr lvl="0" algn="just"/>
            <a:r>
              <a:rPr lang="uk-UA" sz="2100" b="1">
                <a:latin typeface="Times New Roman" panose="02020603050405020304" pitchFamily="18" charset="0"/>
                <a:cs typeface="Times New Roman" panose="02020603050405020304" pitchFamily="18" charset="0"/>
              </a:rPr>
              <a:t>При отриманні попередньої оплати в період оподаткування на єдиному податку платник сплачує податок за ставкою 2%. У разі відвантаження товарів, послуг після «повернення» до загальної системи оподаткування, платник податку вартість відвантажених товарів в рахунок такої попередньої оплати включає до складу доходів. </a:t>
            </a:r>
            <a:r>
              <a:rPr lang="uk-UA" sz="2100" b="1" smtClean="0">
                <a:latin typeface="Times New Roman" panose="02020603050405020304" pitchFamily="18" charset="0"/>
                <a:cs typeface="Times New Roman" panose="02020603050405020304" pitchFamily="18" charset="0"/>
              </a:rPr>
              <a:t>Собівартість реалізованих товарів, послуг - до витрат.</a:t>
            </a:r>
            <a:endParaRPr lang="uk-UA" sz="21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14921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332656"/>
            <a:ext cx="8640960" cy="3323987"/>
          </a:xfrm>
          <a:prstGeom prst="rect">
            <a:avLst/>
          </a:prstGeom>
        </p:spPr>
        <p:txBody>
          <a:bodyPr wrap="square">
            <a:spAutoFit/>
          </a:bodyPr>
          <a:lstStyle/>
          <a:p>
            <a:pPr algn="ctr"/>
            <a:r>
              <a:rPr lang="uk-UA" sz="2100" b="1" smtClean="0">
                <a:latin typeface="Times New Roman" panose="02020603050405020304" pitchFamily="18" charset="0"/>
                <a:cs typeface="Times New Roman" panose="02020603050405020304" pitchFamily="18" charset="0"/>
              </a:rPr>
              <a:t>Податкова амортизація</a:t>
            </a:r>
          </a:p>
          <a:p>
            <a:pPr algn="just"/>
            <a:endParaRPr lang="uk-UA" sz="210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 </a:t>
            </a:r>
            <a:r>
              <a:rPr lang="uk-UA" sz="2100" i="1" smtClean="0">
                <a:latin typeface="Times New Roman" panose="02020603050405020304" pitchFamily="18" charset="0"/>
                <a:cs typeface="Times New Roman" panose="02020603050405020304" pitchFamily="18" charset="0"/>
              </a:rPr>
              <a:t>ЗІР 102.05</a:t>
            </a:r>
          </a:p>
          <a:p>
            <a:pPr algn="just"/>
            <a:endParaRPr lang="uk-UA" sz="2100">
              <a:latin typeface="Times New Roman" panose="02020603050405020304" pitchFamily="18" charset="0"/>
              <a:cs typeface="Times New Roman" panose="02020603050405020304" pitchFamily="18" charset="0"/>
            </a:endParaRPr>
          </a:p>
          <a:p>
            <a:pPr algn="just"/>
            <a:r>
              <a:rPr lang="ru-RU" sz="2100" b="1">
                <a:latin typeface="Times New Roman" panose="02020603050405020304" pitchFamily="18" charset="0"/>
                <a:cs typeface="Times New Roman" panose="02020603050405020304" pitchFamily="18" charset="0"/>
              </a:rPr>
              <a:t>Чи необхідно платнику нараховувати податкову амортизацію відповідно до вимог розд. III ПКУ, за періоди застосування ставки ЄП 2 відс., для визначення залишкової вартості ОЗ станом на 01 число місяця повернення на загальну систему оподаткування та відображати таку амортизацію в додатку АМ до </a:t>
            </a:r>
            <a:r>
              <a:rPr lang="ru-RU" sz="2100" b="1">
                <a:latin typeface="Times New Roman" panose="02020603050405020304" pitchFamily="18" charset="0"/>
                <a:cs typeface="Times New Roman" panose="02020603050405020304" pitchFamily="18" charset="0"/>
              </a:rPr>
              <a:t>декларації</a:t>
            </a:r>
            <a:r>
              <a:rPr lang="ru-RU" sz="2100" b="1" smtClean="0">
                <a:latin typeface="Times New Roman" panose="02020603050405020304" pitchFamily="18" charset="0"/>
                <a:cs typeface="Times New Roman" panose="02020603050405020304" pitchFamily="18" charset="0"/>
              </a:rPr>
              <a:t>?</a:t>
            </a:r>
          </a:p>
          <a:p>
            <a:pPr algn="just"/>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4234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332656"/>
            <a:ext cx="8712968" cy="5909310"/>
          </a:xfrm>
          <a:prstGeom prst="rect">
            <a:avLst/>
          </a:prstGeom>
        </p:spPr>
        <p:txBody>
          <a:bodyPr wrap="square">
            <a:spAutoFit/>
          </a:bodyPr>
          <a:lstStyle/>
          <a:p>
            <a:pPr algn="just"/>
            <a:r>
              <a:rPr lang="ru-RU"/>
              <a:t> </a:t>
            </a:r>
            <a:r>
              <a:rPr lang="uk-UA" sz="2100">
                <a:latin typeface="Times New Roman" panose="02020603050405020304" pitchFamily="18" charset="0"/>
                <a:cs typeface="Times New Roman" panose="02020603050405020304" pitchFamily="18" charset="0"/>
              </a:rPr>
              <a:t>Отже, платник податку на прибуток підприємств, який до переходу на спрощену систему оподаткування зі сплатою єдиного податку за ставкою 2 відс. застосовував різниці згідно зі ст. 138 ПКУ, після відновлення сплати податку на прибуток підприємств </a:t>
            </a:r>
            <a:r>
              <a:rPr lang="uk-UA" sz="2100" b="1">
                <a:latin typeface="Times New Roman" panose="02020603050405020304" pitchFamily="18" charset="0"/>
                <a:cs typeface="Times New Roman" panose="02020603050405020304" pitchFamily="18" charset="0"/>
              </a:rPr>
              <a:t>для визначення балансової (залишкової) вартості основних засобів та нематеріальних активів згідно з вимогами п.п. 14.1.9 п. 14.1 ст. 14 ПКУ з подальшим відображенням такої вартості станом на 01 число місяця повернення на загальну систему оподаткування у графі 3 додатка АМ </a:t>
            </a:r>
            <a:r>
              <a:rPr lang="uk-UA" sz="2100">
                <a:latin typeface="Times New Roman" panose="02020603050405020304" pitchFamily="18" charset="0"/>
                <a:cs typeface="Times New Roman" panose="02020603050405020304" pitchFamily="18" charset="0"/>
              </a:rPr>
              <a:t>до рядка 1.2.1 додатка РІ до рядка 03 РІ Податкової декларації з податку на прибуток підприємств</a:t>
            </a:r>
            <a:r>
              <a:rPr lang="uk-UA" sz="2100">
                <a:latin typeface="Times New Roman" panose="02020603050405020304" pitchFamily="18" charset="0"/>
                <a:cs typeface="Times New Roman" panose="02020603050405020304" pitchFamily="18" charset="0"/>
              </a:rPr>
              <a:t>, </a:t>
            </a:r>
            <a:r>
              <a:rPr lang="uk-UA" sz="2100" smtClean="0">
                <a:latin typeface="Times New Roman" panose="02020603050405020304" pitchFamily="18" charset="0"/>
                <a:cs typeface="Times New Roman" panose="02020603050405020304" pitchFamily="18" charset="0"/>
              </a:rPr>
              <a:t>… </a:t>
            </a:r>
            <a:r>
              <a:rPr lang="uk-UA" sz="2100">
                <a:latin typeface="Times New Roman" panose="02020603050405020304" pitchFamily="18" charset="0"/>
                <a:cs typeface="Times New Roman" panose="02020603050405020304" pitchFamily="18" charset="0"/>
              </a:rPr>
              <a:t>повинен здійснити розрахунок суми податкової амортизації відповідно до положень розд. </a:t>
            </a:r>
            <a:r>
              <a:rPr lang="en-US" sz="2100">
                <a:latin typeface="Times New Roman" panose="02020603050405020304" pitchFamily="18" charset="0"/>
                <a:cs typeface="Times New Roman" panose="02020603050405020304" pitchFamily="18" charset="0"/>
              </a:rPr>
              <a:t>III </a:t>
            </a:r>
            <a:r>
              <a:rPr lang="uk-UA" sz="2100">
                <a:latin typeface="Times New Roman" panose="02020603050405020304" pitchFamily="18" charset="0"/>
                <a:cs typeface="Times New Roman" panose="02020603050405020304" pitchFamily="18" charset="0"/>
              </a:rPr>
              <a:t>ПКУ за звітний(і) (податковий(і)) період(и), починаючи з дня державної реєстрації платником єдиного податку по останній день місяця, після якого він повертається на загальну систему </a:t>
            </a:r>
            <a:r>
              <a:rPr lang="uk-UA" sz="2100">
                <a:latin typeface="Times New Roman" panose="02020603050405020304" pitchFamily="18" charset="0"/>
                <a:cs typeface="Times New Roman" panose="02020603050405020304" pitchFamily="18" charset="0"/>
              </a:rPr>
              <a:t>оподаткування</a:t>
            </a:r>
            <a:r>
              <a:rPr lang="uk-UA" sz="2100" smtClean="0">
                <a:latin typeface="Times New Roman" panose="02020603050405020304" pitchFamily="18" charset="0"/>
                <a:cs typeface="Times New Roman" panose="02020603050405020304" pitchFamily="18" charset="0"/>
              </a:rPr>
              <a:t>.</a:t>
            </a:r>
          </a:p>
          <a:p>
            <a:pPr algn="just"/>
            <a:r>
              <a:rPr lang="uk-UA" sz="2100">
                <a:latin typeface="Times New Roman" panose="02020603050405020304" pitchFamily="18" charset="0"/>
                <a:cs typeface="Times New Roman" panose="02020603050405020304" pitchFamily="18" charset="0"/>
              </a:rPr>
              <a:t>Тобто платнику потрібно визначити, якою була б амортизація, якби він не переходив </a:t>
            </a:r>
            <a:r>
              <a:rPr lang="uk-UA" sz="2100">
                <a:latin typeface="Times New Roman" panose="02020603050405020304" pitchFamily="18" charset="0"/>
                <a:cs typeface="Times New Roman" panose="02020603050405020304" pitchFamily="18" charset="0"/>
              </a:rPr>
              <a:t>на </a:t>
            </a:r>
            <a:r>
              <a:rPr lang="uk-UA" sz="2100" smtClean="0">
                <a:latin typeface="Times New Roman" panose="02020603050405020304" pitchFamily="18" charset="0"/>
                <a:cs typeface="Times New Roman" panose="02020603050405020304" pitchFamily="18" charset="0"/>
              </a:rPr>
              <a:t> ЄП 2%.  </a:t>
            </a:r>
          </a:p>
          <a:p>
            <a:pPr lvl="0" algn="just"/>
            <a:r>
              <a:rPr lang="uk-UA" sz="2100">
                <a:latin typeface="Times New Roman" panose="02020603050405020304" pitchFamily="18" charset="0"/>
                <a:cs typeface="Times New Roman" panose="02020603050405020304" pitchFamily="18" charset="0"/>
              </a:rPr>
              <a:t>У декларації з податку на прибуток сума амортизації за періоди перебування </a:t>
            </a:r>
            <a:r>
              <a:rPr lang="uk-UA" sz="2100">
                <a:latin typeface="Times New Roman" panose="02020603050405020304" pitchFamily="18" charset="0"/>
                <a:cs typeface="Times New Roman" panose="02020603050405020304" pitchFamily="18" charset="0"/>
              </a:rPr>
              <a:t>на </a:t>
            </a:r>
            <a:r>
              <a:rPr lang="uk-UA" sz="2100" smtClean="0">
                <a:latin typeface="Times New Roman" panose="02020603050405020304" pitchFamily="18" charset="0"/>
                <a:cs typeface="Times New Roman" panose="02020603050405020304" pitchFamily="18" charset="0"/>
              </a:rPr>
              <a:t> ЄП 2% </a:t>
            </a:r>
            <a:r>
              <a:rPr lang="uk-UA" sz="2100">
                <a:latin typeface="Times New Roman" panose="02020603050405020304" pitchFamily="18" charset="0"/>
                <a:cs typeface="Times New Roman" panose="02020603050405020304" pitchFamily="18" charset="0"/>
              </a:rPr>
              <a:t>не </a:t>
            </a:r>
            <a:r>
              <a:rPr lang="uk-UA" sz="2100">
                <a:latin typeface="Times New Roman" panose="02020603050405020304" pitchFamily="18" charset="0"/>
                <a:cs typeface="Times New Roman" panose="02020603050405020304" pitchFamily="18" charset="0"/>
              </a:rPr>
              <a:t>відображається</a:t>
            </a:r>
            <a:r>
              <a:rPr lang="uk-UA" sz="2100" smtClean="0">
                <a:latin typeface="Times New Roman" panose="02020603050405020304" pitchFamily="18" charset="0"/>
                <a:cs typeface="Times New Roman" panose="02020603050405020304" pitchFamily="18" charset="0"/>
              </a:rPr>
              <a:t>.</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8524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p:cNvGraphicFramePr>
            <a:graphicFrameLocks noGrp="1"/>
          </p:cNvGraphicFramePr>
          <p:nvPr>
            <p:extLst>
              <p:ext uri="{D42A27DB-BD31-4B8C-83A1-F6EECF244321}">
                <p14:modId xmlns:p14="http://schemas.microsoft.com/office/powerpoint/2010/main" val="629819700"/>
              </p:ext>
            </p:extLst>
          </p:nvPr>
        </p:nvGraphicFramePr>
        <p:xfrm>
          <a:off x="323528" y="620688"/>
          <a:ext cx="8496944" cy="2378459"/>
        </p:xfrm>
        <a:graphic>
          <a:graphicData uri="http://schemas.openxmlformats.org/drawingml/2006/table">
            <a:tbl>
              <a:tblPr/>
              <a:tblGrid>
                <a:gridCol w="424847"/>
                <a:gridCol w="1062118"/>
                <a:gridCol w="2124236"/>
                <a:gridCol w="1805601"/>
                <a:gridCol w="3080142"/>
              </a:tblGrid>
              <a:tr h="206759">
                <a:tc gridSpan="5">
                  <a:txBody>
                    <a:bodyPr/>
                    <a:lstStyle/>
                    <a:p>
                      <a:pPr algn="ctr" fontAlgn="t"/>
                      <a:r>
                        <a:rPr lang="uk-UA" sz="1200" b="1" i="0" u="none" strike="noStrike">
                          <a:solidFill>
                            <a:srgbClr val="000000"/>
                          </a:solidFill>
                          <a:effectLst/>
                          <a:latin typeface="Times New Roman"/>
                        </a:rPr>
                        <a:t>Інформація щодо нарахованої амортизації</a:t>
                      </a:r>
                    </a:p>
                  </a:txBody>
                  <a:tcPr marL="6350" marR="6350" marT="6350" marB="0">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376525">
                <a:tc rowSpan="2">
                  <a:txBody>
                    <a:bodyPr/>
                    <a:lstStyle/>
                    <a:p>
                      <a:pPr algn="ctr" fontAlgn="t"/>
                      <a:r>
                        <a:rPr lang="uk-UA" sz="1400" b="0" i="0" u="none" strike="noStrike">
                          <a:solidFill>
                            <a:srgbClr val="000000"/>
                          </a:solidFill>
                          <a:effectLst/>
                          <a:latin typeface="Times New Roman"/>
                        </a:rPr>
                        <a:t>Код рядка</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t"/>
                      <a:r>
                        <a:rPr lang="uk-UA" sz="1400" b="0" i="0" u="none" strike="noStrike">
                          <a:solidFill>
                            <a:srgbClr val="000000"/>
                          </a:solidFill>
                          <a:effectLst/>
                          <a:latin typeface="Times New Roman"/>
                        </a:rPr>
                        <a:t>Номер групи</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t"/>
                      <a:r>
                        <a:rPr lang="uk-UA" sz="1400" b="0" i="0" u="none" strike="noStrike">
                          <a:solidFill>
                            <a:srgbClr val="000000"/>
                          </a:solidFill>
                          <a:effectLst/>
                          <a:latin typeface="Times New Roman"/>
                        </a:rPr>
                        <a:t>Балансова вартість</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rowSpan="2">
                  <a:txBody>
                    <a:bodyPr/>
                    <a:lstStyle/>
                    <a:p>
                      <a:pPr algn="ctr" fontAlgn="t"/>
                      <a:r>
                        <a:rPr lang="uk-UA" sz="1400" b="0" i="0" u="none" strike="noStrike">
                          <a:solidFill>
                            <a:srgbClr val="000000"/>
                          </a:solidFill>
                          <a:effectLst/>
                          <a:latin typeface="Times New Roman"/>
                        </a:rPr>
                        <a:t>Розрахована сума амортизації за звітний (податковий) період відповідно до пункту 138.3 статті 138 розділу </a:t>
                      </a:r>
                      <a:r>
                        <a:rPr lang="en-US" sz="1400" b="0" i="0" u="none" strike="noStrike">
                          <a:solidFill>
                            <a:srgbClr val="000000"/>
                          </a:solidFill>
                          <a:effectLst/>
                          <a:latin typeface="Times New Roman"/>
                        </a:rPr>
                        <a:t>III, </a:t>
                      </a:r>
                      <a:r>
                        <a:rPr lang="uk-UA" sz="1400" b="0" i="0" u="none" strike="noStrike">
                          <a:solidFill>
                            <a:srgbClr val="000000"/>
                          </a:solidFill>
                          <a:effectLst/>
                          <a:latin typeface="Times New Roman"/>
                        </a:rPr>
                        <a:t>пунктів 43 та 43-1 підрозділу 4 розділу </a:t>
                      </a:r>
                      <a:r>
                        <a:rPr lang="en-US" sz="1400" b="0" i="0" u="none" strike="noStrike">
                          <a:solidFill>
                            <a:srgbClr val="000000"/>
                          </a:solidFill>
                          <a:effectLst/>
                          <a:latin typeface="Times New Roman"/>
                        </a:rPr>
                        <a:t>XX </a:t>
                      </a:r>
                      <a:r>
                        <a:rPr lang="uk-UA" sz="1400" b="0" i="0" u="none" strike="noStrike">
                          <a:solidFill>
                            <a:srgbClr val="000000"/>
                          </a:solidFill>
                          <a:effectLst/>
                          <a:latin typeface="Times New Roman"/>
                        </a:rPr>
                        <a:t>Податкового кодексу України</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1536">
                <a:tc vMerge="1">
                  <a:txBody>
                    <a:bodyPr/>
                    <a:lstStyle/>
                    <a:p>
                      <a:endParaRPr lang="uk-UA"/>
                    </a:p>
                  </a:txBody>
                  <a:tcPr/>
                </a:tc>
                <a:tc vMerge="1">
                  <a:txBody>
                    <a:bodyPr/>
                    <a:lstStyle/>
                    <a:p>
                      <a:endParaRPr lang="uk-UA"/>
                    </a:p>
                  </a:txBody>
                  <a:tcPr/>
                </a:tc>
                <a:tc>
                  <a:txBody>
                    <a:bodyPr/>
                    <a:lstStyle/>
                    <a:p>
                      <a:pPr algn="ctr" fontAlgn="t"/>
                      <a:r>
                        <a:rPr lang="ru-RU" sz="1400" b="0" i="0" u="none" strike="noStrike">
                          <a:solidFill>
                            <a:srgbClr val="000000"/>
                          </a:solidFill>
                          <a:effectLst/>
                          <a:latin typeface="Times New Roman"/>
                        </a:rPr>
                        <a:t>на початок звітного (податкового) періоду</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ru-RU" sz="1400" b="0" i="0" u="none" strike="noStrike">
                          <a:solidFill>
                            <a:srgbClr val="000000"/>
                          </a:solidFill>
                          <a:effectLst/>
                          <a:latin typeface="Times New Roman"/>
                        </a:rPr>
                        <a:t>на кінець звітного (податкового) періоду</a:t>
                      </a:r>
                    </a:p>
                  </a:txBody>
                  <a:tcPr marL="6350" marR="6350" marT="63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uk-UA"/>
                    </a:p>
                  </a:txBody>
                  <a:tcPr/>
                </a:tc>
              </a:tr>
              <a:tr h="165143">
                <a:tc>
                  <a:txBody>
                    <a:bodyPr/>
                    <a:lstStyle/>
                    <a:p>
                      <a:pPr algn="ctr" fontAlgn="ctr"/>
                      <a:r>
                        <a:rPr lang="uk-UA" sz="1400" b="0" i="0" u="none" strike="noStrike">
                          <a:solidFill>
                            <a:srgbClr val="000000"/>
                          </a:solidFill>
                          <a:effectLst/>
                          <a:latin typeface="Times New Roman"/>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uk-UA" sz="1400" b="0" i="0" u="none" strike="noStrike">
                          <a:solidFill>
                            <a:srgbClr val="000000"/>
                          </a:solidFill>
                          <a:effectLst/>
                          <a:latin typeface="Times New Roman"/>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uk-UA" sz="1400" b="0" i="0" u="none" strike="noStrike">
                          <a:solidFill>
                            <a:srgbClr val="000000"/>
                          </a:solidFill>
                          <a:effectLst/>
                          <a:latin typeface="Times New Roman"/>
                        </a:rPr>
                        <a:t>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uk-UA" sz="1400" b="0" i="0" u="none" strike="noStrike">
                          <a:solidFill>
                            <a:srgbClr val="000000"/>
                          </a:solidFill>
                          <a:effectLst/>
                          <a:latin typeface="Times New Roman"/>
                        </a:rPr>
                        <a:t>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uk-UA" sz="1400" b="0" i="0" u="none" strike="noStrike">
                          <a:solidFill>
                            <a:srgbClr val="000000"/>
                          </a:solidFill>
                          <a:effectLst/>
                          <a:latin typeface="Times New Roman"/>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43">
                <a:tc gridSpan="5">
                  <a:txBody>
                    <a:bodyPr/>
                    <a:lstStyle/>
                    <a:p>
                      <a:pPr algn="ctr" fontAlgn="ctr"/>
                      <a:r>
                        <a:rPr lang="uk-UA" sz="1400" b="1" i="0" u="none" strike="noStrike">
                          <a:solidFill>
                            <a:srgbClr val="000000"/>
                          </a:solidFill>
                          <a:effectLst/>
                          <a:latin typeface="Times New Roman"/>
                        </a:rPr>
                        <a:t>Основні засоби</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tc hMerge="1">
                  <a:txBody>
                    <a:bodyPr/>
                    <a:lstStyle/>
                    <a:p>
                      <a:endParaRPr lang="uk-UA"/>
                    </a:p>
                  </a:txBody>
                  <a:tcPr/>
                </a:tc>
                <a:tc hMerge="1">
                  <a:txBody>
                    <a:bodyPr/>
                    <a:lstStyle/>
                    <a:p>
                      <a:endParaRPr lang="uk-UA"/>
                    </a:p>
                  </a:txBody>
                  <a:tcPr/>
                </a:tc>
              </a:tr>
              <a:tr h="178354">
                <a:tc>
                  <a:txBody>
                    <a:bodyPr/>
                    <a:lstStyle/>
                    <a:p>
                      <a:pPr algn="ctr" fontAlgn="ctr"/>
                      <a:r>
                        <a:rPr lang="uk-UA" sz="1400" b="0" i="0" u="none" strike="noStrike">
                          <a:solidFill>
                            <a:srgbClr val="000000"/>
                          </a:solidFill>
                          <a:effectLst/>
                          <a:latin typeface="Times New Roman"/>
                        </a:rPr>
                        <a:t>А1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uk-UA" sz="1400" b="0" i="0" u="none" strike="noStrike">
                          <a:solidFill>
                            <a:srgbClr val="000000"/>
                          </a:solidFill>
                          <a:effectLst/>
                          <a:latin typeface="Times New Roman"/>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uk-UA" sz="1400" b="0" i="0" u="none" strike="noStrike">
                          <a:solidFill>
                            <a:srgbClr val="000000"/>
                          </a:solidFill>
                          <a:effectLst/>
                          <a:latin typeface="Times New Roman"/>
                        </a:rPr>
                        <a:t>Х</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uk-UA" sz="1400" b="0" i="0" u="none" strike="noStrike">
                          <a:solidFill>
                            <a:srgbClr val="000000"/>
                          </a:solidFill>
                          <a:effectLst/>
                          <a:latin typeface="Times New Roman"/>
                        </a:rPr>
                        <a:t>Х</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uk-UA" sz="1400" b="0" i="0" u="none" strike="noStrike">
                          <a:solidFill>
                            <a:srgbClr val="000000"/>
                          </a:solidFill>
                          <a:effectLst/>
                          <a:latin typeface="Times New Roman"/>
                        </a:rPr>
                        <a:t>Х</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354">
                <a:tc>
                  <a:txBody>
                    <a:bodyPr/>
                    <a:lstStyle/>
                    <a:p>
                      <a:pPr algn="ctr" fontAlgn="ctr"/>
                      <a:r>
                        <a:rPr lang="uk-UA" sz="1400" b="0" i="0" u="none" strike="noStrike">
                          <a:solidFill>
                            <a:srgbClr val="000000"/>
                          </a:solidFill>
                          <a:effectLst/>
                          <a:latin typeface="Times New Roman"/>
                        </a:rPr>
                        <a:t>А2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uk-UA" sz="1400" b="0" i="0" u="none" strike="noStrike">
                          <a:solidFill>
                            <a:srgbClr val="000000"/>
                          </a:solidFill>
                          <a:effectLst/>
                          <a:latin typeface="Times New Roman"/>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uk-UA" sz="1400" b="0" i="0" u="none" strike="noStrike">
                          <a:solidFill>
                            <a:srgbClr val="000000"/>
                          </a:solidFill>
                          <a:effectLst/>
                          <a:latin typeface="Times New Roman"/>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uk-UA" sz="1400" b="0" i="0" u="none" strike="noStrike">
                          <a:solidFill>
                            <a:srgbClr val="000000"/>
                          </a:solidFill>
                          <a:effectLst/>
                          <a:latin typeface="Times New Roman"/>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uk-UA" sz="1400" b="0" i="0" u="none" strike="noStrike">
                          <a:solidFill>
                            <a:srgbClr val="000000"/>
                          </a:solidFill>
                          <a:effectLst/>
                          <a:latin typeface="Times New Roman"/>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8354">
                <a:tc>
                  <a:txBody>
                    <a:bodyPr/>
                    <a:lstStyle/>
                    <a:p>
                      <a:pPr algn="ctr" fontAlgn="ctr"/>
                      <a:r>
                        <a:rPr lang="uk-UA" sz="1400" b="0" i="0" u="none" strike="noStrike">
                          <a:solidFill>
                            <a:srgbClr val="000000"/>
                          </a:solidFill>
                          <a:effectLst/>
                          <a:latin typeface="Times New Roman"/>
                        </a:rPr>
                        <a:t>А3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uk-UA" sz="1400" b="0" i="0" u="none" strike="noStrike">
                          <a:solidFill>
                            <a:srgbClr val="000000"/>
                          </a:solidFill>
                          <a:effectLst/>
                          <a:latin typeface="Times New Roman"/>
                        </a:rPr>
                        <a:t>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uk-UA" sz="1400" b="0" i="0" u="none" strike="noStrike">
                          <a:solidFill>
                            <a:srgbClr val="000000"/>
                          </a:solidFill>
                          <a:effectLst/>
                          <a:latin typeface="Times New Roman"/>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uk-UA" sz="1400" b="0" i="0" u="none" strike="noStrike">
                          <a:solidFill>
                            <a:srgbClr val="000000"/>
                          </a:solidFill>
                          <a:effectLst/>
                          <a:latin typeface="Times New Roman"/>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uk-UA" sz="1400" b="0" i="0" u="none" strike="noStrike">
                          <a:solidFill>
                            <a:srgbClr val="000000"/>
                          </a:solidFill>
                          <a:effectLst/>
                          <a:latin typeface="Times New Roman"/>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51225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260648"/>
            <a:ext cx="8640960" cy="3647152"/>
          </a:xfrm>
          <a:prstGeom prst="rect">
            <a:avLst/>
          </a:prstGeom>
        </p:spPr>
        <p:txBody>
          <a:bodyPr wrap="square">
            <a:spAutoFit/>
          </a:bodyPr>
          <a:lstStyle/>
          <a:p>
            <a:pPr algn="just"/>
            <a:r>
              <a:rPr lang="uk-UA" sz="2100">
                <a:latin typeface="Times New Roman" panose="02020603050405020304" pitchFamily="18" charset="0"/>
                <a:cs typeface="Times New Roman" panose="02020603050405020304" pitchFamily="18" charset="0"/>
              </a:rPr>
              <a:t>7. Підприємства, зазначені у підпункті 2 пункту 2 цього розділу, можуть:</a:t>
            </a:r>
          </a:p>
          <a:p>
            <a:pPr algn="just"/>
            <a:r>
              <a:rPr lang="uk-UA" sz="2100" i="1" smtClean="0">
                <a:latin typeface="Times New Roman" panose="02020603050405020304" pitchFamily="18" charset="0"/>
                <a:cs typeface="Times New Roman" panose="02020603050405020304" pitchFamily="18" charset="0"/>
              </a:rPr>
              <a:t> </a:t>
            </a:r>
            <a:endParaRPr lang="uk-UA" sz="210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обліковувати необоротні активи тільки за первісною вартістю без урахування зменшення корисності та переоцінки до справедливої вартості;</a:t>
            </a:r>
          </a:p>
          <a:p>
            <a:pPr marL="285750" indent="-28575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не створювати забезпечення наступних витрат і платежів (на виплату наступних відпусток працівникам, виконання гарантійних зобов'язань тощо), а визнають відповідні витрати у періоді їх фактичного понесення;</a:t>
            </a:r>
          </a:p>
          <a:p>
            <a:pPr marL="285750" indent="-285750" algn="just">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поточну дебіторську заборгованість включати до підсумку балансу за її фактичною сумою.</a:t>
            </a:r>
          </a:p>
        </p:txBody>
      </p:sp>
    </p:spTree>
    <p:extLst>
      <p:ext uri="{BB962C8B-B14F-4D97-AF65-F5344CB8AC3E}">
        <p14:creationId xmlns:p14="http://schemas.microsoft.com/office/powerpoint/2010/main" val="60591090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4181508" y="3514512"/>
            <a:ext cx="838691" cy="461665"/>
          </a:xfrm>
          <a:prstGeom prst="rect">
            <a:avLst/>
          </a:prstGeom>
        </p:spPr>
        <p:txBody>
          <a:bodyPr wrap="none">
            <a:spAutoFit/>
          </a:bodyPr>
          <a:lstStyle/>
          <a:p>
            <a:r>
              <a:rPr lang="uk-UA" sz="2400" b="1" i="1" smtClean="0">
                <a:solidFill>
                  <a:srgbClr val="FF0000"/>
                </a:solidFill>
                <a:latin typeface="Times New Roman" panose="02020603050405020304" pitchFamily="18" charset="0"/>
                <a:cs typeface="Times New Roman" panose="02020603050405020304" pitchFamily="18" charset="0"/>
              </a:rPr>
              <a:t>ПДВ</a:t>
            </a:r>
            <a:endParaRPr lang="uk-UA" sz="2400">
              <a:solidFill>
                <a:srgbClr val="FF0000"/>
              </a:solidFill>
            </a:endParaRPr>
          </a:p>
        </p:txBody>
      </p:sp>
    </p:spTree>
    <p:extLst>
      <p:ext uri="{BB962C8B-B14F-4D97-AF65-F5344CB8AC3E}">
        <p14:creationId xmlns:p14="http://schemas.microsoft.com/office/powerpoint/2010/main" val="4498280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195736" y="3242490"/>
            <a:ext cx="4827604" cy="461665"/>
          </a:xfrm>
          <a:prstGeom prst="rect">
            <a:avLst/>
          </a:prstGeom>
        </p:spPr>
        <p:txBody>
          <a:bodyPr wrap="none">
            <a:spAutoFit/>
          </a:bodyPr>
          <a:lstStyle/>
          <a:p>
            <a:r>
              <a:rPr lang="uk-UA" sz="2400" b="1" i="1">
                <a:latin typeface="Times New Roman" panose="02020603050405020304" pitchFamily="18" charset="0"/>
                <a:cs typeface="Times New Roman" panose="02020603050405020304" pitchFamily="18" charset="0"/>
              </a:rPr>
              <a:t>Режим експортного </a:t>
            </a:r>
            <a:r>
              <a:rPr lang="uk-UA" sz="2400" b="1" i="1" smtClean="0">
                <a:latin typeface="Times New Roman" panose="02020603050405020304" pitchFamily="18" charset="0"/>
                <a:cs typeface="Times New Roman" panose="02020603050405020304" pitchFamily="18" charset="0"/>
              </a:rPr>
              <a:t>забезпечення</a:t>
            </a:r>
            <a:endParaRPr lang="uk-UA" sz="24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892221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79512" y="2276872"/>
            <a:ext cx="8712968" cy="3000821"/>
          </a:xfrm>
          <a:prstGeom prst="rect">
            <a:avLst/>
          </a:prstGeom>
        </p:spPr>
        <p:txBody>
          <a:bodyPr wrap="square">
            <a:spAutoFit/>
          </a:bodyPr>
          <a:lstStyle/>
          <a:p>
            <a:pPr algn="ctr"/>
            <a:r>
              <a:rPr lang="ru-RU" sz="2100" b="1" smtClean="0">
                <a:latin typeface="Times New Roman" panose="02020603050405020304" pitchFamily="18" charset="0"/>
                <a:cs typeface="Times New Roman" panose="02020603050405020304" pitchFamily="18" charset="0"/>
              </a:rPr>
              <a:t>ЗУ Про </a:t>
            </a:r>
            <a:r>
              <a:rPr lang="ru-RU" sz="2100" b="1">
                <a:latin typeface="Times New Roman" panose="02020603050405020304" pitchFamily="18" charset="0"/>
                <a:cs typeface="Times New Roman" panose="02020603050405020304" pitchFamily="18" charset="0"/>
              </a:rPr>
              <a:t>внесення змін до Податкового кодексу України та деяких законодавчих актів України щодо застосування режиму експортного забезпечення на період дії воєнного, надзвичайного </a:t>
            </a:r>
            <a:r>
              <a:rPr lang="ru-RU" sz="2100" b="1" smtClean="0">
                <a:latin typeface="Times New Roman" panose="02020603050405020304" pitchFamily="18" charset="0"/>
                <a:cs typeface="Times New Roman" panose="02020603050405020304" pitchFamily="18" charset="0"/>
              </a:rPr>
              <a:t>стану від 12.01.2023 № 2881</a:t>
            </a:r>
          </a:p>
          <a:p>
            <a:pPr algn="ctr"/>
            <a:r>
              <a:rPr lang="ru-RU" sz="2100" i="1" smtClean="0">
                <a:latin typeface="Times New Roman" panose="02020603050405020304" pitchFamily="18" charset="0"/>
                <a:cs typeface="Times New Roman" panose="02020603050405020304" pitchFamily="18" charset="0"/>
              </a:rPr>
              <a:t>(чинний  з 04.03.2023)</a:t>
            </a:r>
          </a:p>
          <a:p>
            <a:pPr algn="ctr"/>
            <a:endParaRPr lang="ru-RU" sz="2100" i="1">
              <a:latin typeface="Times New Roman" panose="02020603050405020304" pitchFamily="18" charset="0"/>
              <a:cs typeface="Times New Roman" panose="02020603050405020304" pitchFamily="18" charset="0"/>
            </a:endParaRPr>
          </a:p>
          <a:p>
            <a:pPr algn="ctr"/>
            <a:r>
              <a:rPr lang="uk-UA" sz="2100">
                <a:latin typeface="Times New Roman" panose="02020603050405020304" pitchFamily="18" charset="0"/>
                <a:cs typeface="Times New Roman" panose="02020603050405020304" pitchFamily="18" charset="0"/>
              </a:rPr>
              <a:t>Підрозділ 2 розділу </a:t>
            </a:r>
            <a:r>
              <a:rPr lang="en-US" sz="2100">
                <a:latin typeface="Times New Roman" panose="02020603050405020304" pitchFamily="18" charset="0"/>
                <a:cs typeface="Times New Roman" panose="02020603050405020304" pitchFamily="18" charset="0"/>
              </a:rPr>
              <a:t>XX "</a:t>
            </a:r>
            <a:r>
              <a:rPr lang="uk-UA" sz="2100">
                <a:latin typeface="Times New Roman" panose="02020603050405020304" pitchFamily="18" charset="0"/>
                <a:cs typeface="Times New Roman" panose="02020603050405020304" pitchFamily="18" charset="0"/>
              </a:rPr>
              <a:t>Перехідні положення" Податкового кодексу України  </a:t>
            </a:r>
            <a:r>
              <a:rPr lang="uk-UA" sz="2100" smtClean="0">
                <a:latin typeface="Times New Roman" panose="02020603050405020304" pitchFamily="18" charset="0"/>
                <a:cs typeface="Times New Roman" panose="02020603050405020304" pitchFamily="18" charset="0"/>
              </a:rPr>
              <a:t>доповнено </a:t>
            </a:r>
            <a:r>
              <a:rPr lang="uk-UA" sz="2100">
                <a:latin typeface="Times New Roman" panose="02020603050405020304" pitchFamily="18" charset="0"/>
                <a:cs typeface="Times New Roman" panose="02020603050405020304" pitchFamily="18" charset="0"/>
              </a:rPr>
              <a:t>пунктом 91</a:t>
            </a:r>
            <a:endParaRPr lang="ru-RU" sz="2100" i="1" smtClean="0">
              <a:latin typeface="Times New Roman" panose="02020603050405020304" pitchFamily="18" charset="0"/>
              <a:cs typeface="Times New Roman" panose="02020603050405020304" pitchFamily="18" charset="0"/>
            </a:endParaRPr>
          </a:p>
          <a:p>
            <a:pPr algn="just"/>
            <a:endParaRPr lang="ru-RU" sz="21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00053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p:cNvGraphicFramePr>
            <a:graphicFrameLocks noGrp="1"/>
          </p:cNvGraphicFramePr>
          <p:nvPr>
            <p:extLst>
              <p:ext uri="{D42A27DB-BD31-4B8C-83A1-F6EECF244321}">
                <p14:modId xmlns:p14="http://schemas.microsoft.com/office/powerpoint/2010/main" val="3084561441"/>
              </p:ext>
            </p:extLst>
          </p:nvPr>
        </p:nvGraphicFramePr>
        <p:xfrm>
          <a:off x="395536" y="188640"/>
          <a:ext cx="8568951" cy="5866722"/>
        </p:xfrm>
        <a:graphic>
          <a:graphicData uri="http://schemas.openxmlformats.org/drawingml/2006/table">
            <a:tbl>
              <a:tblPr/>
              <a:tblGrid>
                <a:gridCol w="2856317"/>
                <a:gridCol w="2856317"/>
                <a:gridCol w="2856317"/>
              </a:tblGrid>
              <a:tr h="72008">
                <a:tc>
                  <a:txBody>
                    <a:bodyPr/>
                    <a:lstStyle/>
                    <a:p>
                      <a:pPr algn="ctr"/>
                      <a:r>
                        <a:rPr lang="uk-UA" sz="1600">
                          <a:effectLst/>
                          <a:latin typeface="Times New Roman" panose="02020603050405020304" pitchFamily="18" charset="0"/>
                          <a:cs typeface="Times New Roman" panose="02020603050405020304" pitchFamily="18" charset="0"/>
                        </a:rPr>
                        <a:t>1001</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c>
                  <a:txBody>
                    <a:bodyPr/>
                    <a:lstStyle/>
                    <a:p>
                      <a:pPr algn="ctr"/>
                      <a:r>
                        <a:rPr lang="ru-RU" sz="1600">
                          <a:effectLst/>
                          <a:latin typeface="Times New Roman" panose="02020603050405020304" pitchFamily="18" charset="0"/>
                          <a:cs typeface="Times New Roman" panose="02020603050405020304" pitchFamily="18" charset="0"/>
                        </a:rPr>
                        <a:t>Пшениця і суміш пшениці та жита (меслин)</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14%</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r>
              <a:tr h="182156">
                <a:tc>
                  <a:txBody>
                    <a:bodyPr/>
                    <a:lstStyle/>
                    <a:p>
                      <a:pPr algn="ctr"/>
                      <a:r>
                        <a:rPr lang="uk-UA" sz="1600">
                          <a:effectLst/>
                          <a:latin typeface="Times New Roman" panose="02020603050405020304" pitchFamily="18" charset="0"/>
                          <a:cs typeface="Times New Roman" panose="02020603050405020304" pitchFamily="18" charset="0"/>
                        </a:rPr>
                        <a:t>1003</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Ячмінь</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14%</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r>
              <a:tr h="182156">
                <a:tc>
                  <a:txBody>
                    <a:bodyPr/>
                    <a:lstStyle/>
                    <a:p>
                      <a:pPr algn="ctr"/>
                      <a:r>
                        <a:rPr lang="uk-UA" sz="1600">
                          <a:effectLst/>
                          <a:latin typeface="Times New Roman" panose="02020603050405020304" pitchFamily="18" charset="0"/>
                          <a:cs typeface="Times New Roman" panose="02020603050405020304" pitchFamily="18" charset="0"/>
                        </a:rPr>
                        <a:t>1005</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Кукурудза</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14%</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r>
              <a:tr h="491627">
                <a:tc>
                  <a:txBody>
                    <a:bodyPr/>
                    <a:lstStyle/>
                    <a:p>
                      <a:pPr algn="ctr"/>
                      <a:r>
                        <a:rPr lang="uk-UA" sz="1600">
                          <a:effectLst/>
                          <a:latin typeface="Times New Roman" panose="02020603050405020304" pitchFamily="18" charset="0"/>
                          <a:cs typeface="Times New Roman" panose="02020603050405020304" pitchFamily="18" charset="0"/>
                        </a:rPr>
                        <a:t>1201</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Соєві боби, подрібнені або неподрібнені</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14%</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r>
              <a:tr h="491627">
                <a:tc>
                  <a:txBody>
                    <a:bodyPr/>
                    <a:lstStyle/>
                    <a:p>
                      <a:pPr algn="ctr"/>
                      <a:r>
                        <a:rPr lang="uk-UA" sz="1600">
                          <a:effectLst/>
                          <a:latin typeface="Times New Roman" panose="02020603050405020304" pitchFamily="18" charset="0"/>
                          <a:cs typeface="Times New Roman" panose="02020603050405020304" pitchFamily="18" charset="0"/>
                        </a:rPr>
                        <a:t>1205</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c>
                  <a:txBody>
                    <a:bodyPr/>
                    <a:lstStyle/>
                    <a:p>
                      <a:pPr algn="ctr"/>
                      <a:r>
                        <a:rPr lang="ru-RU" sz="1600">
                          <a:effectLst/>
                          <a:latin typeface="Times New Roman" panose="02020603050405020304" pitchFamily="18" charset="0"/>
                          <a:cs typeface="Times New Roman" panose="02020603050405020304" pitchFamily="18" charset="0"/>
                        </a:rPr>
                        <a:t>Насіння ріпаку або кользи, подрібнене або неподрібнене</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14%</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r>
              <a:tr h="491627">
                <a:tc>
                  <a:txBody>
                    <a:bodyPr/>
                    <a:lstStyle/>
                    <a:p>
                      <a:pPr algn="ctr"/>
                      <a:r>
                        <a:rPr lang="uk-UA" sz="1600">
                          <a:effectLst/>
                          <a:latin typeface="Times New Roman" panose="02020603050405020304" pitchFamily="18" charset="0"/>
                          <a:cs typeface="Times New Roman" panose="02020603050405020304" pitchFamily="18" charset="0"/>
                        </a:rPr>
                        <a:t>1206</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c>
                  <a:txBody>
                    <a:bodyPr/>
                    <a:lstStyle/>
                    <a:p>
                      <a:pPr algn="ctr"/>
                      <a:r>
                        <a:rPr lang="ru-RU" sz="1600">
                          <a:effectLst/>
                          <a:latin typeface="Times New Roman" panose="02020603050405020304" pitchFamily="18" charset="0"/>
                          <a:cs typeface="Times New Roman" panose="02020603050405020304" pitchFamily="18" charset="0"/>
                        </a:rPr>
                        <a:t>Насіння соняшнику, подрібнене або неподрібнене</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14%</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r>
              <a:tr h="1110568">
                <a:tc>
                  <a:txBody>
                    <a:bodyPr/>
                    <a:lstStyle/>
                    <a:p>
                      <a:pPr algn="ctr"/>
                      <a:r>
                        <a:rPr lang="uk-UA" sz="1600">
                          <a:effectLst/>
                          <a:latin typeface="Times New Roman" panose="02020603050405020304" pitchFamily="18" charset="0"/>
                          <a:cs typeface="Times New Roman" panose="02020603050405020304" pitchFamily="18" charset="0"/>
                        </a:rPr>
                        <a:t>1512</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Олії соняшникова, сафлорова або бавовняна та їх фракції, рафіновані або нерафіновані, але без зміни їх хімічного складу</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20%</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r>
              <a:tr h="2038980">
                <a:tc>
                  <a:txBody>
                    <a:bodyPr/>
                    <a:lstStyle/>
                    <a:p>
                      <a:pPr algn="ctr"/>
                      <a:r>
                        <a:rPr lang="uk-UA" sz="1600">
                          <a:effectLst/>
                          <a:latin typeface="Times New Roman" panose="02020603050405020304" pitchFamily="18" charset="0"/>
                          <a:cs typeface="Times New Roman" panose="02020603050405020304" pitchFamily="18" charset="0"/>
                        </a:rPr>
                        <a:t>2306</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Макуха та інші тверді відходи і залишки, одержані під час добування рослинних або мікробних жирів і олій, за винятком відходів товарної позиції 2304 або 2305, мелені або немелені, негранульовані або гранульовані</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c>
                  <a:txBody>
                    <a:bodyPr/>
                    <a:lstStyle/>
                    <a:p>
                      <a:pPr algn="ctr"/>
                      <a:r>
                        <a:rPr lang="uk-UA" sz="1600">
                          <a:effectLst/>
                          <a:latin typeface="Times New Roman" panose="02020603050405020304" pitchFamily="18" charset="0"/>
                          <a:cs typeface="Times New Roman" panose="02020603050405020304" pitchFamily="18" charset="0"/>
                        </a:rPr>
                        <a:t>20%</a:t>
                      </a:r>
                    </a:p>
                  </a:txBody>
                  <a:tcPr marL="12153" marR="12153" marT="12153" marB="12153">
                    <a:lnL w="6350" cap="flat" cmpd="sng" algn="ctr">
                      <a:solidFill>
                        <a:srgbClr val="969696"/>
                      </a:solidFill>
                      <a:prstDash val="solid"/>
                      <a:round/>
                      <a:headEnd type="none" w="med" len="med"/>
                      <a:tailEnd type="none" w="med" len="med"/>
                    </a:lnL>
                    <a:lnR w="6350" cap="flat" cmpd="sng" algn="ctr">
                      <a:solidFill>
                        <a:srgbClr val="969696"/>
                      </a:solidFill>
                      <a:prstDash val="solid"/>
                      <a:round/>
                      <a:headEnd type="none" w="med" len="med"/>
                      <a:tailEnd type="none" w="med" len="med"/>
                    </a:lnR>
                    <a:lnT w="6350" cap="flat" cmpd="sng" algn="ctr">
                      <a:solidFill>
                        <a:srgbClr val="969696"/>
                      </a:solidFill>
                      <a:prstDash val="solid"/>
                      <a:round/>
                      <a:headEnd type="none" w="med" len="med"/>
                      <a:tailEnd type="none" w="med" len="med"/>
                    </a:lnT>
                    <a:lnB w="6350" cap="flat" cmpd="sng" algn="ctr">
                      <a:solidFill>
                        <a:srgbClr val="96969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4102632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476672"/>
            <a:ext cx="8640960" cy="4616648"/>
          </a:xfrm>
          <a:prstGeom prst="rect">
            <a:avLst/>
          </a:prstGeom>
        </p:spPr>
        <p:txBody>
          <a:bodyPr wrap="square">
            <a:spAutoFit/>
          </a:bodyPr>
          <a:lstStyle/>
          <a:p>
            <a:pPr algn="just"/>
            <a:r>
              <a:rPr lang="uk-UA" sz="2100">
                <a:latin typeface="Times New Roman" panose="02020603050405020304" pitchFamily="18" charset="0"/>
                <a:cs typeface="Times New Roman" panose="02020603050405020304" pitchFamily="18" charset="0"/>
              </a:rPr>
              <a:t>На період дії воєнного, надзвичайного стану </a:t>
            </a:r>
            <a:r>
              <a:rPr lang="uk-UA" sz="2100" b="1">
                <a:latin typeface="Times New Roman" panose="02020603050405020304" pitchFamily="18" charset="0"/>
                <a:cs typeface="Times New Roman" panose="02020603050405020304" pitchFamily="18" charset="0"/>
              </a:rPr>
              <a:t>Кабінет Міністрів України має право запроваджувати режим експортного забезпечення з метою державного регулювання зовнішньоекономічної діяльності та особливостей здійснення зовнішньоекономічних операцій з експорту товарів, включених до товарних позицій 1001, 1003, 1005, 1201, 1205, 1206, 1512, 2306 згідно з УКТ ЗЕД.</a:t>
            </a:r>
          </a:p>
          <a:p>
            <a:pPr algn="just"/>
            <a:endParaRPr lang="uk-UA" sz="2100" b="1">
              <a:latin typeface="Times New Roman" panose="02020603050405020304" pitchFamily="18" charset="0"/>
              <a:cs typeface="Times New Roman" panose="02020603050405020304" pitchFamily="18" charset="0"/>
            </a:endParaRPr>
          </a:p>
          <a:p>
            <a:pPr algn="just"/>
            <a:r>
              <a:rPr lang="ru-RU" sz="2100" b="1">
                <a:latin typeface="Times New Roman" panose="02020603050405020304" pitchFamily="18" charset="0"/>
                <a:cs typeface="Times New Roman" panose="02020603050405020304" pitchFamily="18" charset="0"/>
              </a:rPr>
              <a:t>Рішення Кабміну про запровадження режиму експортного забезпечення повинно містити</a:t>
            </a:r>
            <a:r>
              <a:rPr lang="ru-RU" sz="2100">
                <a:latin typeface="Times New Roman" panose="02020603050405020304" pitchFamily="18" charset="0"/>
                <a:cs typeface="Times New Roman" panose="02020603050405020304" pitchFamily="18" charset="0"/>
              </a:rPr>
              <a:t>: </a:t>
            </a:r>
          </a:p>
          <a:p>
            <a:pPr marL="342900" indent="-342900" algn="just">
              <a:buFont typeface="Arial" panose="020B0604020202020204" pitchFamily="34" charset="0"/>
              <a:buChar char="•"/>
            </a:pPr>
            <a:r>
              <a:rPr lang="ru-RU" sz="2100">
                <a:latin typeface="Times New Roman" panose="02020603050405020304" pitchFamily="18" charset="0"/>
                <a:cs typeface="Times New Roman" panose="02020603050405020304" pitchFamily="18" charset="0"/>
              </a:rPr>
              <a:t>строк запровадження режиму експортного забезпечення; </a:t>
            </a:r>
          </a:p>
          <a:p>
            <a:pPr marL="342900" indent="-342900" algn="just">
              <a:buFont typeface="Arial" panose="020B0604020202020204" pitchFamily="34" charset="0"/>
              <a:buChar char="•"/>
            </a:pPr>
            <a:r>
              <a:rPr lang="ru-RU" sz="2100">
                <a:latin typeface="Times New Roman" panose="02020603050405020304" pitchFamily="18" charset="0"/>
                <a:cs typeface="Times New Roman" panose="02020603050405020304" pitchFamily="18" charset="0"/>
              </a:rPr>
              <a:t>перелік товарів, щодо яких запроваджується режим експортного забезпечення; </a:t>
            </a:r>
          </a:p>
          <a:p>
            <a:pPr marL="342900" indent="-342900" algn="just">
              <a:buFont typeface="Arial" panose="020B0604020202020204" pitchFamily="34" charset="0"/>
              <a:buChar char="•"/>
            </a:pPr>
            <a:r>
              <a:rPr lang="ru-RU" sz="2100">
                <a:latin typeface="Times New Roman" panose="02020603050405020304" pitchFamily="18" charset="0"/>
                <a:cs typeface="Times New Roman" panose="02020603050405020304" pitchFamily="18" charset="0"/>
              </a:rPr>
              <a:t>мінімальні експортні ціни на товари, щодо яких запроваджується режим експортного забезпечення.</a:t>
            </a:r>
            <a:endParaRPr lang="uk-UA" sz="2100"/>
          </a:p>
        </p:txBody>
      </p:sp>
    </p:spTree>
    <p:extLst>
      <p:ext uri="{BB962C8B-B14F-4D97-AF65-F5344CB8AC3E}">
        <p14:creationId xmlns:p14="http://schemas.microsoft.com/office/powerpoint/2010/main" val="35307628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548680"/>
            <a:ext cx="8640960" cy="3000821"/>
          </a:xfrm>
          <a:prstGeom prst="rect">
            <a:avLst/>
          </a:prstGeom>
        </p:spPr>
        <p:txBody>
          <a:bodyPr wrap="square">
            <a:spAutoFit/>
          </a:bodyPr>
          <a:lstStyle/>
          <a:p>
            <a:pPr algn="just"/>
            <a:r>
              <a:rPr lang="ru-RU" sz="2100" b="1">
                <a:latin typeface="Times New Roman" panose="02020603050405020304" pitchFamily="18" charset="0"/>
                <a:cs typeface="Times New Roman" panose="02020603050405020304" pitchFamily="18" charset="0"/>
              </a:rPr>
              <a:t>До операцій з експорту товарів, щодо яких застосовано режим експортного забезпечення, забороняється</a:t>
            </a:r>
            <a:r>
              <a:rPr lang="ru-RU" sz="2100" smtClean="0">
                <a:latin typeface="Times New Roman" panose="02020603050405020304" pitchFamily="18" charset="0"/>
                <a:cs typeface="Times New Roman" panose="02020603050405020304" pitchFamily="18" charset="0"/>
              </a:rPr>
              <a:t>:</a:t>
            </a:r>
          </a:p>
          <a:p>
            <a:pPr algn="just"/>
            <a:endParaRPr lang="ru-RU" sz="210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ru-RU" sz="2100">
                <a:latin typeface="Times New Roman" panose="02020603050405020304" pitchFamily="18" charset="0"/>
                <a:cs typeface="Times New Roman" panose="02020603050405020304" pitchFamily="18" charset="0"/>
              </a:rPr>
              <a:t>зарахування зустрічних вимог;</a:t>
            </a:r>
          </a:p>
          <a:p>
            <a:pPr marL="342900" indent="-342900" algn="just">
              <a:buFont typeface="Arial" panose="020B0604020202020204" pitchFamily="34" charset="0"/>
              <a:buChar char="•"/>
            </a:pPr>
            <a:r>
              <a:rPr lang="ru-RU" sz="2100">
                <a:latin typeface="Times New Roman" panose="02020603050405020304" pitchFamily="18" charset="0"/>
                <a:cs typeface="Times New Roman" panose="02020603050405020304" pitchFamily="18" charset="0"/>
              </a:rPr>
              <a:t>використання рахунків резидентів, відкритих за кордоном, для отримання грошових коштів від нерезидентів;</a:t>
            </a:r>
          </a:p>
          <a:p>
            <a:pPr marL="342900" indent="-342900" algn="just">
              <a:buFont typeface="Arial" panose="020B0604020202020204" pitchFamily="34" charset="0"/>
              <a:buChar char="•"/>
            </a:pPr>
            <a:r>
              <a:rPr lang="ru-RU" sz="2100">
                <a:latin typeface="Times New Roman" panose="02020603050405020304" pitchFamily="18" charset="0"/>
                <a:cs typeface="Times New Roman" panose="02020603050405020304" pitchFamily="18" charset="0"/>
              </a:rPr>
              <a:t>використання інших форм грошових розрахунків з нерезидентом, що не передбачають рух коштів з-за кордону на рахунки резидентів в Україні.</a:t>
            </a:r>
          </a:p>
        </p:txBody>
      </p:sp>
    </p:spTree>
    <p:extLst>
      <p:ext uri="{BB962C8B-B14F-4D97-AF65-F5344CB8AC3E}">
        <p14:creationId xmlns:p14="http://schemas.microsoft.com/office/powerpoint/2010/main" val="108832772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07504" y="59527"/>
            <a:ext cx="8928992" cy="4616646"/>
          </a:xfrm>
          <a:prstGeom prst="rect">
            <a:avLst/>
          </a:prstGeom>
          <a:solidFill>
            <a:schemeClr val="bg1"/>
          </a:solidFill>
        </p:spPr>
        <p:txBody>
          <a:bodyPr wrap="square" lIns="91436" tIns="45719" rIns="91436" bIns="45719">
            <a:spAutoFit/>
          </a:bodyPr>
          <a:lstStyle/>
          <a:p>
            <a:pPr indent="534988" algn="ctr" fontAlgn="base"/>
            <a:r>
              <a:rPr lang="uk-UA" sz="2100" b="1" dirty="0" smtClean="0">
                <a:latin typeface="Times New Roman" panose="02020603050405020304" pitchFamily="18" charset="0"/>
                <a:cs typeface="Times New Roman" panose="02020603050405020304" pitchFamily="18" charset="0"/>
              </a:rPr>
              <a:t>Обов'язкова реєстрація </a:t>
            </a:r>
            <a:r>
              <a:rPr lang="uk-UA" sz="2100" b="1" smtClean="0">
                <a:latin typeface="Times New Roman" panose="02020603050405020304" pitchFamily="18" charset="0"/>
                <a:cs typeface="Times New Roman" panose="02020603050405020304" pitchFamily="18" charset="0"/>
              </a:rPr>
              <a:t>платниками ПДВ</a:t>
            </a:r>
          </a:p>
          <a:p>
            <a:pPr indent="534988" algn="ctr" fontAlgn="base"/>
            <a:endParaRPr lang="uk-UA" sz="2100" b="1">
              <a:latin typeface="Times New Roman" panose="02020603050405020304" pitchFamily="18" charset="0"/>
              <a:cs typeface="Times New Roman" panose="02020603050405020304" pitchFamily="18" charset="0"/>
            </a:endParaRPr>
          </a:p>
          <a:p>
            <a:pPr indent="534988" algn="just" fontAlgn="base"/>
            <a:r>
              <a:rPr lang="uk-UA" sz="2100" smtClean="0">
                <a:latin typeface="Times New Roman" panose="02020603050405020304" pitchFamily="18" charset="0"/>
                <a:cs typeface="Times New Roman" panose="02020603050405020304" pitchFamily="18" charset="0"/>
              </a:rPr>
              <a:t>Вимогою </a:t>
            </a:r>
            <a:r>
              <a:rPr lang="uk-UA" sz="2100" dirty="0">
                <a:latin typeface="Times New Roman" panose="02020603050405020304" pitchFamily="18" charset="0"/>
                <a:cs typeface="Times New Roman" panose="02020603050405020304" pitchFamily="18" charset="0"/>
              </a:rPr>
              <a:t>для обов’язкової реєстрації осіб як платників податку </a:t>
            </a:r>
            <a:r>
              <a:rPr lang="uk-UA" sz="2100" b="1" dirty="0">
                <a:latin typeface="Times New Roman" panose="02020603050405020304" pitchFamily="18" charset="0"/>
                <a:cs typeface="Times New Roman" panose="02020603050405020304" pitchFamily="18" charset="0"/>
              </a:rPr>
              <a:t>є придбання/постачання товарів для використання в операціях, до яких застосовується режим </a:t>
            </a:r>
            <a:r>
              <a:rPr lang="uk-UA" sz="2100" b="1">
                <a:latin typeface="Times New Roman" panose="02020603050405020304" pitchFamily="18" charset="0"/>
                <a:cs typeface="Times New Roman" panose="02020603050405020304" pitchFamily="18" charset="0"/>
              </a:rPr>
              <a:t>експортного </a:t>
            </a:r>
            <a:r>
              <a:rPr lang="uk-UA" sz="2100" b="1" smtClean="0">
                <a:latin typeface="Times New Roman" panose="02020603050405020304" pitchFamily="18" charset="0"/>
                <a:cs typeface="Times New Roman" panose="02020603050405020304" pitchFamily="18" charset="0"/>
              </a:rPr>
              <a:t>забезпечення.</a:t>
            </a:r>
          </a:p>
          <a:p>
            <a:pPr indent="534988" algn="just" fontAlgn="base"/>
            <a:endParaRPr lang="uk-UA" sz="2100" b="1">
              <a:latin typeface="Times New Roman" panose="02020603050405020304" pitchFamily="18" charset="0"/>
              <a:cs typeface="Times New Roman" panose="02020603050405020304" pitchFamily="18" charset="0"/>
            </a:endParaRPr>
          </a:p>
          <a:p>
            <a:pPr indent="534988" algn="just" fontAlgn="base"/>
            <a:r>
              <a:rPr lang="uk-UA" sz="2100" smtClean="0">
                <a:latin typeface="Times New Roman" panose="02020603050405020304" pitchFamily="18" charset="0"/>
                <a:cs typeface="Times New Roman" panose="02020603050405020304" pitchFamily="18" charset="0"/>
              </a:rPr>
              <a:t>Операції </a:t>
            </a:r>
            <a:r>
              <a:rPr lang="uk-UA" sz="2100" dirty="0">
                <a:latin typeface="Times New Roman" panose="02020603050405020304" pitchFamily="18" charset="0"/>
                <a:cs typeface="Times New Roman" panose="02020603050405020304" pitchFamily="18" charset="0"/>
              </a:rPr>
              <a:t>із вивезення за межі митної території України у митному режимі  експорту товарів, щодо яких Кабінетом Міністрів України прийнято рішення про запровадження режиму експортного забезпечення,</a:t>
            </a:r>
            <a:r>
              <a:rPr lang="uk-UA" sz="2100" b="1" dirty="0">
                <a:latin typeface="Times New Roman" panose="02020603050405020304" pitchFamily="18" charset="0"/>
                <a:cs typeface="Times New Roman" panose="02020603050405020304" pitchFamily="18" charset="0"/>
              </a:rPr>
              <a:t> </a:t>
            </a:r>
            <a:r>
              <a:rPr lang="uk-UA" sz="2100" dirty="0">
                <a:latin typeface="Times New Roman" panose="02020603050405020304" pitchFamily="18" charset="0"/>
                <a:cs typeface="Times New Roman" panose="02020603050405020304" pitchFamily="18" charset="0"/>
              </a:rPr>
              <a:t>можуть здійснювати виключно суб'єкти ЗЕД - </a:t>
            </a:r>
            <a:r>
              <a:rPr lang="uk-UA" sz="2100" b="1" dirty="0">
                <a:latin typeface="Times New Roman" panose="02020603050405020304" pitchFamily="18" charset="0"/>
                <a:cs typeface="Times New Roman" panose="02020603050405020304" pitchFamily="18" charset="0"/>
              </a:rPr>
              <a:t>платники податку на додану вартість </a:t>
            </a:r>
            <a:r>
              <a:rPr lang="uk-UA" sz="2100" b="1" dirty="0" smtClean="0">
                <a:latin typeface="Times New Roman" panose="02020603050405020304" pitchFamily="18" charset="0"/>
                <a:cs typeface="Times New Roman" panose="02020603050405020304" pitchFamily="18" charset="0"/>
              </a:rPr>
              <a:t>реєстрація </a:t>
            </a:r>
            <a:r>
              <a:rPr lang="uk-UA" sz="2100" b="1" dirty="0">
                <a:latin typeface="Times New Roman" panose="02020603050405020304" pitchFamily="18" charset="0"/>
                <a:cs typeface="Times New Roman" panose="02020603050405020304" pitchFamily="18" charset="0"/>
              </a:rPr>
              <a:t>яких не є </a:t>
            </a:r>
            <a:r>
              <a:rPr lang="uk-UA" sz="2100" b="1" dirty="0" smtClean="0">
                <a:latin typeface="Times New Roman" panose="02020603050405020304" pitchFamily="18" charset="0"/>
                <a:cs typeface="Times New Roman" panose="02020603050405020304" pitchFamily="18" charset="0"/>
              </a:rPr>
              <a:t>призупиненою </a:t>
            </a:r>
          </a:p>
          <a:p>
            <a:pPr indent="534988" algn="ctr" fontAlgn="base"/>
            <a:endParaRPr lang="uk-UA" sz="2100" b="1" smtClean="0">
              <a:latin typeface="Times New Roman" panose="02020603050405020304" pitchFamily="18" charset="0"/>
              <a:cs typeface="Times New Roman" panose="02020603050405020304" pitchFamily="18" charset="0"/>
            </a:endParaRPr>
          </a:p>
          <a:p>
            <a:pPr indent="534988" fontAlgn="base"/>
            <a:r>
              <a:rPr lang="uk-UA" sz="2100" b="1" smtClean="0">
                <a:latin typeface="Times New Roman" panose="02020603050405020304" pitchFamily="18" charset="0"/>
                <a:cs typeface="Times New Roman" panose="02020603050405020304" pitchFamily="18" charset="0"/>
              </a:rPr>
              <a:t>ПЄП </a:t>
            </a:r>
            <a:r>
              <a:rPr lang="uk-UA" sz="2100" b="1" dirty="0" smtClean="0">
                <a:latin typeface="Times New Roman" panose="02020603050405020304" pitchFamily="18" charset="0"/>
                <a:cs typeface="Times New Roman" panose="02020603050405020304" pitchFamily="18" charset="0"/>
              </a:rPr>
              <a:t>спецгрупи за ставкою 2% експорт таких товарів здійснювати </a:t>
            </a:r>
            <a:r>
              <a:rPr lang="uk-UA" sz="2100" b="1" smtClean="0">
                <a:latin typeface="Times New Roman" panose="02020603050405020304" pitchFamily="18" charset="0"/>
                <a:cs typeface="Times New Roman" panose="02020603050405020304" pitchFamily="18" charset="0"/>
              </a:rPr>
              <a:t>не можуть.</a:t>
            </a:r>
            <a:endParaRPr lang="uk-UA" sz="21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139567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22269" y="476672"/>
            <a:ext cx="8568952" cy="2031325"/>
          </a:xfrm>
          <a:prstGeom prst="rect">
            <a:avLst/>
          </a:prstGeom>
        </p:spPr>
        <p:txBody>
          <a:bodyPr wrap="square">
            <a:spAutoFit/>
          </a:bodyPr>
          <a:lstStyle/>
          <a:p>
            <a:pPr algn="just"/>
            <a:r>
              <a:rPr lang="ru-RU" sz="2100" smtClean="0">
                <a:latin typeface="Times New Roman" panose="02020603050405020304" pitchFamily="18" charset="0"/>
                <a:cs typeface="Times New Roman" panose="02020603050405020304" pitchFamily="18" charset="0"/>
              </a:rPr>
              <a:t>91.2</a:t>
            </a:r>
            <a:r>
              <a:rPr lang="ru-RU" sz="2100">
                <a:latin typeface="Times New Roman" panose="02020603050405020304" pitchFamily="18" charset="0"/>
                <a:cs typeface="Times New Roman" panose="02020603050405020304" pitchFamily="18" charset="0"/>
              </a:rPr>
              <a:t>. Операції з вивезення за межі митної території України товарів, до яких застосовано режим експортного забезпечення, щодо яких не завершено валютний нагляд за дотриманням резидентом граничних строків розрахунків, оподатковуються за ставкою податку, визначеною пунктом 193.1 статті 193 цього Кодексу </a:t>
            </a:r>
            <a:r>
              <a:rPr lang="ru-RU" sz="2100" b="1">
                <a:latin typeface="Times New Roman" panose="02020603050405020304" pitchFamily="18" charset="0"/>
                <a:cs typeface="Times New Roman" panose="02020603050405020304" pitchFamily="18" charset="0"/>
              </a:rPr>
              <a:t>для операцій з постачання таких товарів на митній території України.</a:t>
            </a:r>
          </a:p>
        </p:txBody>
      </p:sp>
    </p:spTree>
    <p:extLst>
      <p:ext uri="{BB962C8B-B14F-4D97-AF65-F5344CB8AC3E}">
        <p14:creationId xmlns:p14="http://schemas.microsoft.com/office/powerpoint/2010/main" val="248804897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188640"/>
            <a:ext cx="8784976" cy="5632311"/>
          </a:xfrm>
          <a:prstGeom prst="rect">
            <a:avLst/>
          </a:prstGeom>
        </p:spPr>
        <p:txBody>
          <a:bodyPr wrap="square">
            <a:spAutoFit/>
          </a:bodyPr>
          <a:lstStyle/>
          <a:p>
            <a:pPr algn="just"/>
            <a:r>
              <a:rPr lang="uk-UA" sz="2000">
                <a:latin typeface="Times New Roman" panose="02020603050405020304" pitchFamily="18" charset="0"/>
                <a:cs typeface="Times New Roman" panose="02020603050405020304" pitchFamily="18" charset="0"/>
              </a:rPr>
              <a:t>Платник податку з метою вивезення за межі митної території України товарів, до яких застосовується режим експортного забезпечення, зобов’язаний скласти податкову накладну (за ставкою податку, визначеною для операцій з постачання таких товарів на митній території України) та зареєструвати її в Єдиному реєстрі податкових накладних до дати подання митної декларації для митного оформлення такої операції. У такому разі подальше вивезення відповідних товарів після складення податкової накладної за ставкою, визначеною для операцій з постачання таких товарів на митній території України, не вважатиметься окремою оподатковуваною операцією у розумінні підпункту "г" пункту 185.1 статті 185 цього Кодексу і не дає права на застосування передбаченої підпунктом "б" пункту 193.1 статті 193 цього Кодексу ставки податку </a:t>
            </a:r>
            <a:r>
              <a:rPr lang="uk-UA" sz="2000" b="1">
                <a:latin typeface="Times New Roman" panose="02020603050405020304" pitchFamily="18" charset="0"/>
                <a:cs typeface="Times New Roman" panose="02020603050405020304" pitchFamily="18" charset="0"/>
              </a:rPr>
              <a:t>до завершення відповідно до законодавства банком, що обслуговує платника податку, здійснення валютного нагляду за дотриманням резидентом граничних строків розрахунків за відповідною операцією з експорту товарів та </a:t>
            </a:r>
            <a:r>
              <a:rPr lang="uk-UA" sz="2000" b="1" u="sng">
                <a:latin typeface="Times New Roman" panose="02020603050405020304" pitchFamily="18" charset="0"/>
                <a:cs typeface="Times New Roman" panose="02020603050405020304" pitchFamily="18" charset="0"/>
              </a:rPr>
              <a:t>за умови, що різниця між фактурною та митною вартістю відповідних товарів, зазначених у митних деклараціях, на підставі яких такі товари були фактично вивезені за межі митної території України, не є від’ємною.</a:t>
            </a:r>
          </a:p>
        </p:txBody>
      </p:sp>
    </p:spTree>
    <p:extLst>
      <p:ext uri="{BB962C8B-B14F-4D97-AF65-F5344CB8AC3E}">
        <p14:creationId xmlns:p14="http://schemas.microsoft.com/office/powerpoint/2010/main" val="315320113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188640"/>
            <a:ext cx="8784976" cy="4616648"/>
          </a:xfrm>
          <a:prstGeom prst="rect">
            <a:avLst/>
          </a:prstGeom>
        </p:spPr>
        <p:txBody>
          <a:bodyPr wrap="square">
            <a:spAutoFit/>
          </a:bodyPr>
          <a:lstStyle/>
          <a:p>
            <a:pPr algn="just"/>
            <a:r>
              <a:rPr lang="uk-UA" sz="2100">
                <a:latin typeface="Times New Roman" panose="02020603050405020304" pitchFamily="18" charset="0"/>
                <a:cs typeface="Times New Roman" panose="02020603050405020304" pitchFamily="18" charset="0"/>
              </a:rPr>
              <a:t>Реєстрація складеної відповідно до вимог цього підпункту податкової накладної в Єдиному реєстрі податкових накладних не може бути зупинена відповідно до вимог пункту 201.16 статті 201 цього Кодексу</a:t>
            </a:r>
            <a:r>
              <a:rPr lang="uk-UA" sz="2100" smtClean="0">
                <a:latin typeface="Times New Roman" panose="02020603050405020304" pitchFamily="18" charset="0"/>
                <a:cs typeface="Times New Roman" panose="02020603050405020304" pitchFamily="18" charset="0"/>
              </a:rPr>
              <a:t>.</a:t>
            </a:r>
          </a:p>
          <a:p>
            <a:pPr algn="just"/>
            <a:endParaRPr lang="uk-UA" sz="2100">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91.3. </a:t>
            </a:r>
            <a:r>
              <a:rPr lang="uk-UA" sz="2100" b="1">
                <a:latin typeface="Times New Roman" panose="02020603050405020304" pitchFamily="18" charset="0"/>
                <a:cs typeface="Times New Roman" panose="02020603050405020304" pitchFamily="18" charset="0"/>
              </a:rPr>
              <a:t>Після завершення банком, що обслуговує платника податку, здійснення валютного нагляду за дотриманням граничних строків розрахунків відповідно до законодавства України платник податків складає розрахунок коригування на підставі підпункту 91.4 цього пункту для застосування ставки, визначеної підпунктом "б" пункту 193.1 статті 193 цього Кодексу</a:t>
            </a:r>
            <a:r>
              <a:rPr lang="uk-UA" sz="2100" b="1" smtClean="0">
                <a:latin typeface="Times New Roman" panose="02020603050405020304" pitchFamily="18" charset="0"/>
                <a:cs typeface="Times New Roman" panose="02020603050405020304" pitchFamily="18" charset="0"/>
              </a:rPr>
              <a:t>.</a:t>
            </a:r>
          </a:p>
          <a:p>
            <a:pPr algn="just"/>
            <a:endParaRPr lang="uk-UA" sz="2100">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Реєстрація в Єдиному реєстрі податкових накладних розрахунку коригування, складеного відповідно до вимог цього підпункту, не може бути зупинена відповідно до пункту 201.16 статті 201 цього Кодексу</a:t>
            </a:r>
            <a:r>
              <a:rPr lang="uk-UA" sz="2100" smtClean="0">
                <a:latin typeface="Times New Roman" panose="02020603050405020304" pitchFamily="18" charset="0"/>
                <a:cs typeface="Times New Roman" panose="02020603050405020304" pitchFamily="18" charset="0"/>
              </a:rPr>
              <a:t>.</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5792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332656"/>
            <a:ext cx="8640960" cy="1384995"/>
          </a:xfrm>
          <a:prstGeom prst="rect">
            <a:avLst/>
          </a:prstGeom>
        </p:spPr>
        <p:txBody>
          <a:bodyPr wrap="square">
            <a:spAutoFit/>
          </a:bodyPr>
          <a:lstStyle/>
          <a:p>
            <a:pPr algn="just" fontAlgn="base"/>
            <a:r>
              <a:rPr lang="uk-UA" sz="2100" smtClean="0">
                <a:latin typeface="Times New Roman" panose="02020603050405020304" pitchFamily="18" charset="0"/>
                <a:cs typeface="Times New Roman" panose="02020603050405020304" pitchFamily="18" charset="0"/>
              </a:rPr>
              <a:t>Платникам єдиного податку </a:t>
            </a:r>
            <a:r>
              <a:rPr lang="uk-UA" sz="2100">
                <a:latin typeface="Times New Roman" panose="02020603050405020304" pitchFamily="18" charset="0"/>
                <a:cs typeface="Times New Roman" panose="02020603050405020304" pitchFamily="18" charset="0"/>
              </a:rPr>
              <a:t>групи 3 </a:t>
            </a:r>
            <a:r>
              <a:rPr lang="uk-UA" sz="2100" smtClean="0">
                <a:latin typeface="Times New Roman" panose="02020603050405020304" pitchFamily="18" charset="0"/>
                <a:cs typeface="Times New Roman" panose="02020603050405020304" pitchFamily="18" charset="0"/>
              </a:rPr>
              <a:t>неплатникам ПДВ вже </a:t>
            </a:r>
            <a:r>
              <a:rPr lang="uk-UA" sz="2100" b="1" i="1">
                <a:latin typeface="Times New Roman" panose="02020603050405020304" pitchFamily="18" charset="0"/>
                <a:cs typeface="Times New Roman" panose="02020603050405020304" pitchFamily="18" charset="0"/>
              </a:rPr>
              <a:t>не дозволяється</a:t>
            </a:r>
            <a:r>
              <a:rPr lang="uk-UA" sz="2100">
                <a:latin typeface="Times New Roman" panose="02020603050405020304" pitchFamily="18" charset="0"/>
                <a:cs typeface="Times New Roman" panose="02020603050405020304" pitchFamily="18" charset="0"/>
              </a:rPr>
              <a:t> систематизувати інформацію, що міститься у прийнятих до обліку первинних документах, в регістрах бухгалтерського обліку без застосування подвійного </a:t>
            </a:r>
            <a:r>
              <a:rPr lang="uk-UA" sz="2100" smtClean="0">
                <a:latin typeface="Times New Roman" panose="02020603050405020304" pitchFamily="18" charset="0"/>
                <a:cs typeface="Times New Roman" panose="02020603050405020304" pitchFamily="18" charset="0"/>
              </a:rPr>
              <a:t>запису.</a:t>
            </a:r>
          </a:p>
        </p:txBody>
      </p:sp>
    </p:spTree>
    <p:extLst>
      <p:ext uri="{BB962C8B-B14F-4D97-AF65-F5344CB8AC3E}">
        <p14:creationId xmlns:p14="http://schemas.microsoft.com/office/powerpoint/2010/main" val="9163317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260648"/>
            <a:ext cx="8640960" cy="2339102"/>
          </a:xfrm>
          <a:prstGeom prst="rect">
            <a:avLst/>
          </a:prstGeom>
        </p:spPr>
        <p:txBody>
          <a:bodyPr wrap="square">
            <a:spAutoFit/>
          </a:bodyPr>
          <a:lstStyle/>
          <a:p>
            <a:pPr algn="just"/>
            <a:r>
              <a:rPr lang="uk-UA" sz="2100">
                <a:latin typeface="Times New Roman" panose="02020603050405020304" pitchFamily="18" charset="0"/>
                <a:cs typeface="Times New Roman" panose="02020603050405020304" pitchFamily="18" charset="0"/>
              </a:rPr>
              <a:t>91.5. У разі виникнення від’ємного значення суми, розрахованої згідно з пунктом 200.1 статті 200 цього Кодексу, за рахунок коригування податкових зобов’язань на підставі підпункту 91.4 цього пункту така сума </a:t>
            </a:r>
            <a:r>
              <a:rPr lang="uk-UA" sz="2100" b="1">
                <a:latin typeface="Times New Roman" panose="02020603050405020304" pitchFamily="18" charset="0"/>
                <a:cs typeface="Times New Roman" panose="02020603050405020304" pitchFamily="18" charset="0"/>
              </a:rPr>
              <a:t>підлягає бюджетному відшкодуванню </a:t>
            </a:r>
            <a:r>
              <a:rPr lang="uk-UA" sz="2100">
                <a:latin typeface="Times New Roman" panose="02020603050405020304" pitchFamily="18" charset="0"/>
                <a:cs typeface="Times New Roman" panose="02020603050405020304" pitchFamily="18" charset="0"/>
              </a:rPr>
              <a:t>відповідно до підпункту "б" пункту 200.4 статті 200 цього Кодексу</a:t>
            </a:r>
            <a:r>
              <a:rPr lang="uk-UA" sz="2100" smtClean="0">
                <a:latin typeface="Times New Roman" panose="02020603050405020304" pitchFamily="18" charset="0"/>
                <a:cs typeface="Times New Roman" panose="02020603050405020304" pitchFamily="18" charset="0"/>
              </a:rPr>
              <a:t>.</a:t>
            </a:r>
          </a:p>
          <a:p>
            <a:pPr algn="just"/>
            <a:endParaRPr lang="uk-UA" sz="2100">
              <a:latin typeface="Times New Roman" panose="02020603050405020304" pitchFamily="18" charset="0"/>
              <a:cs typeface="Times New Roman" panose="02020603050405020304" pitchFamily="18" charset="0"/>
            </a:endParaRPr>
          </a:p>
          <a:p>
            <a:pPr algn="just"/>
            <a:endParaRPr lang="ru-RU" sz="20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203058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07504" y="59527"/>
            <a:ext cx="8928992" cy="5309144"/>
          </a:xfrm>
          <a:prstGeom prst="rect">
            <a:avLst/>
          </a:prstGeom>
          <a:solidFill>
            <a:schemeClr val="bg1"/>
          </a:solidFill>
        </p:spPr>
        <p:txBody>
          <a:bodyPr wrap="square" lIns="91436" tIns="45719" rIns="91436" bIns="45719">
            <a:spAutoFit/>
          </a:bodyPr>
          <a:lstStyle/>
          <a:p>
            <a:pPr indent="355600" algn="ctr"/>
            <a:r>
              <a:rPr lang="uk-UA" sz="2100" b="1" dirty="0" smtClean="0">
                <a:latin typeface="Times New Roman" panose="02020603050405020304" pitchFamily="18" charset="0"/>
                <a:cs typeface="Times New Roman" panose="02020603050405020304" pitchFamily="18" charset="0"/>
              </a:rPr>
              <a:t>Коли не застосовується режим експортного забезпечення</a:t>
            </a:r>
          </a:p>
          <a:p>
            <a:pPr fontAlgn="base"/>
            <a:endParaRPr lang="uk-UA" sz="2100" dirty="0" smtClean="0">
              <a:latin typeface="Times New Roman" panose="02020603050405020304" pitchFamily="18" charset="0"/>
              <a:cs typeface="Times New Roman" panose="02020603050405020304" pitchFamily="18" charset="0"/>
            </a:endParaRPr>
          </a:p>
          <a:p>
            <a:pPr marL="342900" indent="-342900" algn="just" fontAlgn="base">
              <a:buFontTx/>
              <a:buChar char="-"/>
            </a:pPr>
            <a:r>
              <a:rPr lang="uk-UA" sz="2100" dirty="0" smtClean="0">
                <a:latin typeface="Times New Roman" panose="02020603050405020304" pitchFamily="18" charset="0"/>
                <a:cs typeface="Times New Roman" panose="02020603050405020304" pitchFamily="18" charset="0"/>
              </a:rPr>
              <a:t>сукупна </a:t>
            </a:r>
            <a:r>
              <a:rPr lang="uk-UA" sz="2100" dirty="0">
                <a:latin typeface="Times New Roman" panose="02020603050405020304" pitchFamily="18" charset="0"/>
                <a:cs typeface="Times New Roman" panose="02020603050405020304" pitchFamily="18" charset="0"/>
              </a:rPr>
              <a:t>митна вартість експортованих ним протягом поточного місяця товарів, до яких відповідно до цієї статті застосовано режим експортного забезпечення, </a:t>
            </a:r>
            <a:r>
              <a:rPr lang="uk-UA" sz="2100" b="1" dirty="0">
                <a:latin typeface="Times New Roman" panose="02020603050405020304" pitchFamily="18" charset="0"/>
                <a:cs typeface="Times New Roman" panose="02020603050405020304" pitchFamily="18" charset="0"/>
              </a:rPr>
              <a:t>не перевищує суму показника ∑Ліміт </a:t>
            </a:r>
            <a:endParaRPr lang="uk-UA" sz="2100" b="1" dirty="0" smtClean="0">
              <a:latin typeface="Times New Roman" panose="02020603050405020304" pitchFamily="18" charset="0"/>
              <a:cs typeface="Times New Roman" panose="02020603050405020304" pitchFamily="18" charset="0"/>
            </a:endParaRPr>
          </a:p>
          <a:p>
            <a:pPr marL="342900" indent="-342900" algn="just" fontAlgn="base">
              <a:buFontTx/>
              <a:buChar char="-"/>
            </a:pPr>
            <a:endParaRPr lang="uk-UA" sz="2100" b="1" dirty="0" smtClean="0">
              <a:latin typeface="Times New Roman" panose="02020603050405020304" pitchFamily="18" charset="0"/>
              <a:cs typeface="Times New Roman" panose="02020603050405020304" pitchFamily="18" charset="0"/>
            </a:endParaRPr>
          </a:p>
          <a:p>
            <a:pPr marL="342900" indent="-342900" algn="just" fontAlgn="base">
              <a:buFontTx/>
              <a:buChar char="-"/>
            </a:pPr>
            <a:r>
              <a:rPr lang="uk-UA" sz="2100" dirty="0" smtClean="0">
                <a:latin typeface="Times New Roman" panose="02020603050405020304" pitchFamily="18" charset="0"/>
                <a:cs typeface="Times New Roman" panose="02020603050405020304" pitchFamily="18" charset="0"/>
              </a:rPr>
              <a:t>ДПС України </a:t>
            </a:r>
            <a:r>
              <a:rPr lang="uk-UA" sz="2100" b="1" dirty="0" smtClean="0">
                <a:latin typeface="Times New Roman" panose="02020603050405020304" pitchFamily="18" charset="0"/>
                <a:cs typeface="Times New Roman" panose="02020603050405020304" pitchFamily="18" charset="0"/>
              </a:rPr>
              <a:t>не </a:t>
            </a:r>
            <a:r>
              <a:rPr lang="uk-UA" sz="2100" b="1" dirty="0">
                <a:latin typeface="Times New Roman" panose="02020603050405020304" pitchFamily="18" charset="0"/>
                <a:cs typeface="Times New Roman" panose="02020603050405020304" pitchFamily="18" charset="0"/>
              </a:rPr>
              <a:t>встановлено порушення </a:t>
            </a:r>
            <a:r>
              <a:rPr lang="uk-UA" sz="2100" dirty="0">
                <a:latin typeface="Times New Roman" panose="02020603050405020304" pitchFamily="18" charset="0"/>
                <a:cs typeface="Times New Roman" panose="02020603050405020304" pitchFamily="18" charset="0"/>
              </a:rPr>
              <a:t>таким суб’єктом зовнішньоекономічної діяльності вимог валютного законодавства </a:t>
            </a:r>
            <a:r>
              <a:rPr lang="uk-UA" sz="2100" b="1" dirty="0">
                <a:latin typeface="Times New Roman" panose="02020603050405020304" pitchFamily="18" charset="0"/>
                <a:cs typeface="Times New Roman" panose="02020603050405020304" pitchFamily="18" charset="0"/>
              </a:rPr>
              <a:t>протягом попередніх 12 місяців. </a:t>
            </a:r>
            <a:endParaRPr lang="uk-UA" sz="2100" b="1" dirty="0" smtClean="0">
              <a:latin typeface="Times New Roman" panose="02020603050405020304" pitchFamily="18" charset="0"/>
              <a:cs typeface="Times New Roman" panose="02020603050405020304" pitchFamily="18" charset="0"/>
            </a:endParaRPr>
          </a:p>
          <a:p>
            <a:pPr marL="342900" indent="-342900" fontAlgn="base">
              <a:buFontTx/>
              <a:buChar char="-"/>
            </a:pPr>
            <a:endParaRPr lang="uk-UA" sz="2100" b="1" dirty="0" smtClean="0">
              <a:latin typeface="Times New Roman" panose="02020603050405020304" pitchFamily="18" charset="0"/>
              <a:cs typeface="Times New Roman" panose="02020603050405020304" pitchFamily="18" charset="0"/>
            </a:endParaRPr>
          </a:p>
          <a:p>
            <a:pPr indent="534988" algn="just" fontAlgn="base"/>
            <a:r>
              <a:rPr lang="uk-UA" sz="2100" dirty="0">
                <a:latin typeface="Times New Roman" panose="02020603050405020304" pitchFamily="18" charset="0"/>
                <a:cs typeface="Times New Roman" panose="02020603050405020304" pitchFamily="18" charset="0"/>
              </a:rPr>
              <a:t>У разі якщо сукупна митна вартість експортованих таким суб’єктом зовнішньоекономічної діяльності протягом поточного місяця товарів, до яких </a:t>
            </a:r>
            <a:r>
              <a:rPr lang="uk-UA" sz="2100" dirty="0" smtClean="0">
                <a:latin typeface="Times New Roman" panose="02020603050405020304" pitchFamily="18" charset="0"/>
                <a:cs typeface="Times New Roman" panose="02020603050405020304" pitchFamily="18" charset="0"/>
              </a:rPr>
              <a:t>застосовано </a:t>
            </a:r>
            <a:r>
              <a:rPr lang="uk-UA" sz="2100" dirty="0">
                <a:latin typeface="Times New Roman" panose="02020603050405020304" pitchFamily="18" charset="0"/>
                <a:cs typeface="Times New Roman" panose="02020603050405020304" pitchFamily="18" charset="0"/>
              </a:rPr>
              <a:t>режим експортного забезпечення, </a:t>
            </a:r>
            <a:r>
              <a:rPr lang="uk-UA" sz="2100" b="1" dirty="0">
                <a:latin typeface="Times New Roman" panose="02020603050405020304" pitchFamily="18" charset="0"/>
                <a:cs typeface="Times New Roman" panose="02020603050405020304" pitchFamily="18" charset="0"/>
              </a:rPr>
              <a:t>перевищує суму показника ∑Ліміт</a:t>
            </a:r>
            <a:r>
              <a:rPr lang="uk-UA" sz="2100" dirty="0">
                <a:latin typeface="Times New Roman" panose="02020603050405020304" pitchFamily="18" charset="0"/>
                <a:cs typeface="Times New Roman" panose="02020603050405020304" pitchFamily="18" charset="0"/>
              </a:rPr>
              <a:t>, експорт товарів </a:t>
            </a:r>
            <a:r>
              <a:rPr lang="uk-UA" sz="2100" b="1" dirty="0">
                <a:latin typeface="Times New Roman" panose="02020603050405020304" pitchFamily="18" charset="0"/>
                <a:cs typeface="Times New Roman" panose="02020603050405020304" pitchFamily="18" charset="0"/>
              </a:rPr>
              <a:t>на суму такого перевищення здійснюється у загальному порядку, за умови наявності податкової </a:t>
            </a:r>
            <a:r>
              <a:rPr lang="uk-UA" sz="2100" b="1" dirty="0" smtClean="0">
                <a:latin typeface="Times New Roman" panose="02020603050405020304" pitchFamily="18" charset="0"/>
                <a:cs typeface="Times New Roman" panose="02020603050405020304" pitchFamily="18" charset="0"/>
              </a:rPr>
              <a:t>накладної</a:t>
            </a:r>
            <a:r>
              <a:rPr lang="uk-UA" sz="24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7749629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286000" y="2690336"/>
            <a:ext cx="4572000" cy="830997"/>
          </a:xfrm>
          <a:prstGeom prst="rect">
            <a:avLst/>
          </a:prstGeom>
        </p:spPr>
        <p:txBody>
          <a:bodyPr>
            <a:spAutoFit/>
          </a:bodyPr>
          <a:lstStyle/>
          <a:p>
            <a:pPr algn="ctr"/>
            <a:r>
              <a:rPr lang="ru-RU" sz="2400" b="1" i="1">
                <a:solidFill>
                  <a:srgbClr val="C00000"/>
                </a:solidFill>
                <a:latin typeface="Times New Roman" panose="02020603050405020304" pitchFamily="18" charset="0"/>
                <a:cs typeface="Times New Roman" panose="02020603050405020304" pitchFamily="18" charset="0"/>
              </a:rPr>
              <a:t>Втрата чинності постанови КМУ № 1340</a:t>
            </a:r>
          </a:p>
        </p:txBody>
      </p:sp>
    </p:spTree>
    <p:extLst>
      <p:ext uri="{BB962C8B-B14F-4D97-AF65-F5344CB8AC3E}">
        <p14:creationId xmlns:p14="http://schemas.microsoft.com/office/powerpoint/2010/main" val="26483313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467544" y="404664"/>
            <a:ext cx="7992888" cy="3970318"/>
          </a:xfrm>
          <a:prstGeom prst="rect">
            <a:avLst/>
          </a:prstGeom>
        </p:spPr>
        <p:txBody>
          <a:bodyPr wrap="square">
            <a:spAutoFit/>
          </a:bodyPr>
          <a:lstStyle/>
          <a:p>
            <a:pPr algn="ctr"/>
            <a:r>
              <a:rPr lang="ru-RU" sz="2100" b="1" smtClean="0">
                <a:latin typeface="Times New Roman" panose="02020603050405020304" pitchFamily="18" charset="0"/>
                <a:cs typeface="Times New Roman" panose="02020603050405020304" pitchFamily="18" charset="0"/>
              </a:rPr>
              <a:t>Постанова КМУ </a:t>
            </a:r>
            <a:r>
              <a:rPr lang="ru-RU" sz="2100" b="1">
                <a:latin typeface="Times New Roman" panose="02020603050405020304" pitchFamily="18" charset="0"/>
                <a:cs typeface="Times New Roman" panose="02020603050405020304" pitchFamily="18" charset="0"/>
              </a:rPr>
              <a:t>№1340 від від 29 листопада 2022 р</a:t>
            </a:r>
            <a:endParaRPr lang="uk-UA" sz="2100" b="1" smtClean="0">
              <a:latin typeface="Times New Roman" panose="02020603050405020304" pitchFamily="18" charset="0"/>
              <a:cs typeface="Times New Roman" panose="02020603050405020304" pitchFamily="18" charset="0"/>
            </a:endParaRPr>
          </a:p>
          <a:p>
            <a:pPr algn="ctr"/>
            <a:endParaRPr lang="uk-UA" b="1" smtClean="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Про </a:t>
            </a:r>
            <a:r>
              <a:rPr lang="uk-UA" sz="2100">
                <a:latin typeface="Times New Roman" panose="02020603050405020304" pitchFamily="18" charset="0"/>
                <a:cs typeface="Times New Roman" panose="02020603050405020304" pitchFamily="18" charset="0"/>
              </a:rPr>
              <a:t>внесення змін </a:t>
            </a:r>
            <a:r>
              <a:rPr lang="uk-UA" sz="2100">
                <a:latin typeface="Times New Roman" panose="02020603050405020304" pitchFamily="18" charset="0"/>
                <a:cs typeface="Times New Roman" panose="02020603050405020304" pitchFamily="18" charset="0"/>
              </a:rPr>
              <a:t> </a:t>
            </a:r>
            <a:r>
              <a:rPr lang="uk-UA" sz="2100" smtClean="0">
                <a:latin typeface="Times New Roman" panose="02020603050405020304" pitchFamily="18" charset="0"/>
                <a:cs typeface="Times New Roman" panose="02020603050405020304" pitchFamily="18" charset="0"/>
              </a:rPr>
              <a:t>до </a:t>
            </a:r>
            <a:r>
              <a:rPr lang="uk-UA" sz="2100">
                <a:latin typeface="Times New Roman" panose="02020603050405020304" pitchFamily="18" charset="0"/>
                <a:cs typeface="Times New Roman" panose="02020603050405020304" pitchFamily="18" charset="0"/>
              </a:rPr>
              <a:t>переліку товарів (у тому числі лікарських засобів, медичних виробів та/або медичного обладнання), необхідних для виконання заходів, спрямованих на запобігання виникненню і поширенню, локалізацію та ліквідацію спалахів, епідемій та пандемій гострої респіраторної хвороби </a:t>
            </a:r>
            <a:r>
              <a:rPr lang="en-US" sz="2100">
                <a:latin typeface="Times New Roman" panose="02020603050405020304" pitchFamily="18" charset="0"/>
                <a:cs typeface="Times New Roman" panose="02020603050405020304" pitchFamily="18" charset="0"/>
              </a:rPr>
              <a:t>COVID-19, </a:t>
            </a:r>
            <a:r>
              <a:rPr lang="uk-UA" sz="2100">
                <a:latin typeface="Times New Roman" panose="02020603050405020304" pitchFamily="18" charset="0"/>
                <a:cs typeface="Times New Roman" panose="02020603050405020304" pitchFamily="18" charset="0"/>
              </a:rPr>
              <a:t>спричиненої коронавірусом </a:t>
            </a:r>
            <a:r>
              <a:rPr lang="en-US" sz="2100">
                <a:latin typeface="Times New Roman" panose="02020603050405020304" pitchFamily="18" charset="0"/>
                <a:cs typeface="Times New Roman" panose="02020603050405020304" pitchFamily="18" charset="0"/>
              </a:rPr>
              <a:t>SARS-CoV-2, </a:t>
            </a:r>
            <a:r>
              <a:rPr lang="uk-UA" sz="2100">
                <a:latin typeface="Times New Roman" panose="02020603050405020304" pitchFamily="18" charset="0"/>
                <a:cs typeface="Times New Roman" panose="02020603050405020304" pitchFamily="18" charset="0"/>
              </a:rPr>
              <a:t>операції з ввезення яких на митну територію України та/або операції з постачання яких на митній території України звільняються від оподаткування податком на додану вартість та які звільняються від сплати ввізного </a:t>
            </a:r>
            <a:r>
              <a:rPr lang="uk-UA" sz="2100" smtClean="0">
                <a:latin typeface="Times New Roman" panose="02020603050405020304" pitchFamily="18" charset="0"/>
                <a:cs typeface="Times New Roman" panose="02020603050405020304" pitchFamily="18" charset="0"/>
              </a:rPr>
              <a:t>мита.</a:t>
            </a:r>
            <a:r>
              <a:rPr lang="ru-RU" sz="2100" b="1" i="1" smtClean="0">
                <a:latin typeface="Times New Roman" panose="02020603050405020304" pitchFamily="18" charset="0"/>
                <a:cs typeface="Times New Roman" panose="02020603050405020304" pitchFamily="18" charset="0"/>
              </a:rPr>
              <a:t> </a:t>
            </a:r>
          </a:p>
          <a:p>
            <a:pPr algn="just"/>
            <a:r>
              <a:rPr lang="ru-RU" sz="2100" i="1" smtClean="0">
                <a:latin typeface="Times New Roman" panose="02020603050405020304" pitchFamily="18" charset="0"/>
                <a:cs typeface="Times New Roman" panose="02020603050405020304" pitchFamily="18" charset="0"/>
              </a:rPr>
              <a:t>Постанова КМУ від </a:t>
            </a:r>
            <a:r>
              <a:rPr lang="ru-RU" sz="2100" i="1">
                <a:latin typeface="Times New Roman" panose="02020603050405020304" pitchFamily="18" charset="0"/>
                <a:cs typeface="Times New Roman" panose="02020603050405020304" pitchFamily="18" charset="0"/>
              </a:rPr>
              <a:t>20 березня 2020 р. № 224</a:t>
            </a:r>
            <a:endParaRPr lang="uk-UA" sz="21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491850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476672"/>
            <a:ext cx="8640960" cy="1708160"/>
          </a:xfrm>
          <a:prstGeom prst="rect">
            <a:avLst/>
          </a:prstGeom>
        </p:spPr>
        <p:txBody>
          <a:bodyPr wrap="square">
            <a:spAutoFit/>
          </a:bodyPr>
          <a:lstStyle/>
          <a:p>
            <a:pPr algn="just"/>
            <a:r>
              <a:rPr lang="ru-RU" sz="2100" smtClean="0">
                <a:latin typeface="Times New Roman" panose="02020603050405020304" pitchFamily="18" charset="0"/>
                <a:cs typeface="Times New Roman" panose="02020603050405020304" pitchFamily="18" charset="0"/>
              </a:rPr>
              <a:t>Пунктом </a:t>
            </a:r>
            <a:r>
              <a:rPr lang="ru-RU" sz="2100">
                <a:latin typeface="Times New Roman" panose="02020603050405020304" pitchFamily="18" charset="0"/>
                <a:cs typeface="Times New Roman" panose="02020603050405020304" pitchFamily="18" charset="0"/>
              </a:rPr>
              <a:t>2 постанови КМУ №1340 від від 29 листопада 2022 р. визначено, що вона діє до 1 квітня 2023 року, але не пізніше останнього дня місяця, в якому завершується дія карантину. </a:t>
            </a:r>
            <a:endParaRPr lang="ru-RU" sz="2100" smtClean="0">
              <a:latin typeface="Times New Roman" panose="02020603050405020304" pitchFamily="18" charset="0"/>
              <a:cs typeface="Times New Roman" panose="02020603050405020304" pitchFamily="18" charset="0"/>
            </a:endParaRPr>
          </a:p>
          <a:p>
            <a:pPr algn="just"/>
            <a:r>
              <a:rPr lang="ru-RU" sz="2100" smtClean="0">
                <a:latin typeface="Times New Roman" panose="02020603050405020304" pitchFamily="18" charset="0"/>
                <a:cs typeface="Times New Roman" panose="02020603050405020304" pitchFamily="18" charset="0"/>
              </a:rPr>
              <a:t>Отже</a:t>
            </a:r>
            <a:r>
              <a:rPr lang="ru-RU" sz="2100">
                <a:latin typeface="Times New Roman" panose="02020603050405020304" pitchFamily="18" charset="0"/>
                <a:cs typeface="Times New Roman" panose="02020603050405020304" pitchFamily="18" charset="0"/>
              </a:rPr>
              <a:t>, з 1 квітня 2023 року дія постанови </a:t>
            </a:r>
            <a:r>
              <a:rPr lang="ru-RU" sz="2100" smtClean="0">
                <a:latin typeface="Times New Roman" panose="02020603050405020304" pitchFamily="18" charset="0"/>
                <a:cs typeface="Times New Roman" panose="02020603050405020304" pitchFamily="18" charset="0"/>
              </a:rPr>
              <a:t>завершилась </a:t>
            </a:r>
            <a:r>
              <a:rPr lang="ru-RU" sz="2100">
                <a:latin typeface="Times New Roman" panose="02020603050405020304" pitchFamily="18" charset="0"/>
                <a:cs typeface="Times New Roman" panose="02020603050405020304" pitchFamily="18" charset="0"/>
              </a:rPr>
              <a:t>та підстав для застосування податкової пільги з ПДВ вже </a:t>
            </a:r>
            <a:r>
              <a:rPr lang="ru-RU" sz="2100" smtClean="0">
                <a:latin typeface="Times New Roman" panose="02020603050405020304" pitchFamily="18" charset="0"/>
                <a:cs typeface="Times New Roman" panose="02020603050405020304" pitchFamily="18" charset="0"/>
              </a:rPr>
              <a:t>немає.</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0777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p:cNvGraphicFramePr>
            <a:graphicFrameLocks noGrp="1"/>
          </p:cNvGraphicFramePr>
          <p:nvPr>
            <p:extLst>
              <p:ext uri="{D42A27DB-BD31-4B8C-83A1-F6EECF244321}">
                <p14:modId xmlns:p14="http://schemas.microsoft.com/office/powerpoint/2010/main" val="661125359"/>
              </p:ext>
            </p:extLst>
          </p:nvPr>
        </p:nvGraphicFramePr>
        <p:xfrm>
          <a:off x="467544" y="322312"/>
          <a:ext cx="8229600" cy="3840480"/>
        </p:xfrm>
        <a:graphic>
          <a:graphicData uri="http://schemas.openxmlformats.org/drawingml/2006/table">
            <a:tbl>
              <a:tblPr/>
              <a:tblGrid>
                <a:gridCol w="1830242"/>
                <a:gridCol w="6399358"/>
              </a:tblGrid>
              <a:tr h="0">
                <a:tc>
                  <a:txBody>
                    <a:bodyPr/>
                    <a:lstStyle/>
                    <a:p>
                      <a:pPr algn="l" fontAlgn="t"/>
                      <a:r>
                        <a:rPr lang="uk-UA" smtClean="0">
                          <a:effectLst/>
                          <a:latin typeface="Times New Roman" panose="02020603050405020304" pitchFamily="18" charset="0"/>
                          <a:cs typeface="Times New Roman" panose="02020603050405020304" pitchFamily="18" charset="0"/>
                        </a:rPr>
                        <a:t>2710 </a:t>
                      </a:r>
                      <a:r>
                        <a:rPr lang="uk-UA">
                          <a:effectLst/>
                          <a:latin typeface="Times New Roman" panose="02020603050405020304" pitchFamily="18" charset="0"/>
                          <a:cs typeface="Times New Roman" panose="02020603050405020304" pitchFamily="18" charset="0"/>
                        </a:rPr>
                        <a:t>19 93 00</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a:effectLst/>
                          <a:latin typeface="Times New Roman" panose="02020603050405020304" pitchFamily="18" charset="0"/>
                          <a:cs typeface="Times New Roman" panose="02020603050405020304" pitchFamily="18" charset="0"/>
                        </a:rPr>
                        <a:t>Електроізоляційні масла</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0">
                <a:tc>
                  <a:txBody>
                    <a:bodyPr/>
                    <a:lstStyle/>
                    <a:p>
                      <a:pPr algn="l" fontAlgn="t"/>
                      <a:r>
                        <a:rPr lang="uk-UA">
                          <a:effectLst/>
                          <a:latin typeface="Times New Roman" panose="02020603050405020304" pitchFamily="18" charset="0"/>
                          <a:cs typeface="Times New Roman" panose="02020603050405020304" pitchFamily="18" charset="0"/>
                        </a:rPr>
                        <a:t>3501 90 10 00</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a:effectLst/>
                          <a:latin typeface="Times New Roman" panose="02020603050405020304" pitchFamily="18" charset="0"/>
                          <a:cs typeface="Times New Roman" panose="02020603050405020304" pitchFamily="18" charset="0"/>
                        </a:rPr>
                        <a:t>Казеїнові клеї</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0">
                <a:tc>
                  <a:txBody>
                    <a:bodyPr/>
                    <a:lstStyle/>
                    <a:p>
                      <a:pPr algn="l" fontAlgn="t"/>
                      <a:r>
                        <a:rPr lang="uk-UA">
                          <a:effectLst/>
                          <a:latin typeface="Times New Roman" panose="02020603050405020304" pitchFamily="18" charset="0"/>
                          <a:cs typeface="Times New Roman" panose="02020603050405020304" pitchFamily="18" charset="0"/>
                        </a:rPr>
                        <a:t>3914 00 00 00</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a:effectLst/>
                          <a:latin typeface="Times New Roman" panose="02020603050405020304" pitchFamily="18" charset="0"/>
                          <a:cs typeface="Times New Roman" panose="02020603050405020304" pitchFamily="18" charset="0"/>
                        </a:rPr>
                        <a:t>Іонообмінні смоли</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0">
                <a:tc>
                  <a:txBody>
                    <a:bodyPr/>
                    <a:lstStyle/>
                    <a:p>
                      <a:pPr algn="l" fontAlgn="t"/>
                      <a:r>
                        <a:rPr lang="uk-UA">
                          <a:effectLst/>
                          <a:latin typeface="Times New Roman" panose="02020603050405020304" pitchFamily="18" charset="0"/>
                          <a:cs typeface="Times New Roman" panose="02020603050405020304" pitchFamily="18" charset="0"/>
                        </a:rPr>
                        <a:t>3917 40 00 90</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a:effectLst/>
                          <a:latin typeface="Times New Roman" panose="02020603050405020304" pitchFamily="18" charset="0"/>
                          <a:cs typeface="Times New Roman" panose="02020603050405020304" pitchFamily="18" charset="0"/>
                        </a:rPr>
                        <a:t>Фітінги</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0">
                <a:tc>
                  <a:txBody>
                    <a:bodyPr/>
                    <a:lstStyle/>
                    <a:p>
                      <a:pPr algn="l" fontAlgn="t"/>
                      <a:r>
                        <a:rPr lang="uk-UA">
                          <a:effectLst/>
                          <a:latin typeface="Times New Roman" panose="02020603050405020304" pitchFamily="18" charset="0"/>
                          <a:cs typeface="Times New Roman" panose="02020603050405020304" pitchFamily="18" charset="0"/>
                        </a:rPr>
                        <a:t>4804 31 51 00</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a:effectLst/>
                          <a:latin typeface="Times New Roman" panose="02020603050405020304" pitchFamily="18" charset="0"/>
                          <a:cs typeface="Times New Roman" panose="02020603050405020304" pitchFamily="18" charset="0"/>
                        </a:rPr>
                        <a:t>Крафт-папір ізоляційний електротехнічний</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0">
                <a:tc>
                  <a:txBody>
                    <a:bodyPr/>
                    <a:lstStyle/>
                    <a:p>
                      <a:pPr algn="l" fontAlgn="t"/>
                      <a:r>
                        <a:rPr lang="uk-UA">
                          <a:effectLst/>
                          <a:latin typeface="Times New Roman" panose="02020603050405020304" pitchFamily="18" charset="0"/>
                          <a:cs typeface="Times New Roman" panose="02020603050405020304" pitchFamily="18" charset="0"/>
                        </a:rPr>
                        <a:t>5911 90 99 90</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a:effectLst/>
                          <a:latin typeface="Times New Roman" panose="02020603050405020304" pitchFamily="18" charset="0"/>
                          <a:cs typeface="Times New Roman" panose="02020603050405020304" pitchFamily="18" charset="0"/>
                        </a:rPr>
                        <a:t>Полотно мембранне</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0">
                <a:tc>
                  <a:txBody>
                    <a:bodyPr/>
                    <a:lstStyle/>
                    <a:p>
                      <a:pPr algn="l" fontAlgn="t"/>
                      <a:r>
                        <a:rPr lang="uk-UA">
                          <a:effectLst/>
                          <a:latin typeface="Times New Roman" panose="02020603050405020304" pitchFamily="18" charset="0"/>
                          <a:cs typeface="Times New Roman" panose="02020603050405020304" pitchFamily="18" charset="0"/>
                        </a:rPr>
                        <a:t>7020 00 80 00</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ru-RU">
                          <a:effectLst/>
                          <a:latin typeface="Times New Roman" panose="02020603050405020304" pitchFamily="18" charset="0"/>
                          <a:cs typeface="Times New Roman" panose="02020603050405020304" pitchFamily="18" charset="0"/>
                        </a:rPr>
                        <a:t>Скляна ізолююча деталь (без металевих, керамічних та інших частин), що призначена для виготовлення скляних підвісних ізоляторів для лінійних електропередач</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0">
                <a:tc>
                  <a:txBody>
                    <a:bodyPr/>
                    <a:lstStyle/>
                    <a:p>
                      <a:pPr algn="l" fontAlgn="t"/>
                      <a:r>
                        <a:rPr lang="uk-UA">
                          <a:effectLst/>
                          <a:latin typeface="Times New Roman" panose="02020603050405020304" pitchFamily="18" charset="0"/>
                          <a:cs typeface="Times New Roman" panose="02020603050405020304" pitchFamily="18" charset="0"/>
                        </a:rPr>
                        <a:t>7225 11 00 00</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a:effectLst/>
                          <a:latin typeface="Times New Roman" panose="02020603050405020304" pitchFamily="18" charset="0"/>
                          <a:cs typeface="Times New Roman" panose="02020603050405020304" pitchFamily="18" charset="0"/>
                        </a:rPr>
                        <a:t>Прокат із електротехнічної сталі</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366856">
                <a:tc>
                  <a:txBody>
                    <a:bodyPr/>
                    <a:lstStyle/>
                    <a:p>
                      <a:pPr algn="l" fontAlgn="t"/>
                      <a:r>
                        <a:rPr lang="uk-UA">
                          <a:effectLst/>
                          <a:latin typeface="Times New Roman" panose="02020603050405020304" pitchFamily="18" charset="0"/>
                          <a:cs typeface="Times New Roman" panose="02020603050405020304" pitchFamily="18" charset="0"/>
                        </a:rPr>
                        <a:t>7318 24 00 90</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mtClean="0">
                          <a:effectLst/>
                          <a:latin typeface="Times New Roman" panose="02020603050405020304" pitchFamily="18" charset="0"/>
                          <a:cs typeface="Times New Roman" panose="02020603050405020304" pitchFamily="18" charset="0"/>
                        </a:rPr>
                        <a:t>Шплінти</a:t>
                      </a:r>
                    </a:p>
                    <a:p>
                      <a:pPr algn="l" fontAlgn="t"/>
                      <a:endParaRPr lang="uk-UA" smtClean="0">
                        <a:effectLst/>
                        <a:latin typeface="Times New Roman" panose="02020603050405020304" pitchFamily="18" charset="0"/>
                        <a:cs typeface="Times New Roman" panose="02020603050405020304" pitchFamily="18" charset="0"/>
                      </a:endParaRPr>
                    </a:p>
                    <a:p>
                      <a:pPr algn="l" fontAlgn="t"/>
                      <a:endParaRPr lang="uk-UA" smtClean="0">
                        <a:effectLst/>
                        <a:latin typeface="Times New Roman" panose="02020603050405020304" pitchFamily="18" charset="0"/>
                        <a:cs typeface="Times New Roman" panose="02020603050405020304" pitchFamily="18" charset="0"/>
                      </a:endParaRPr>
                    </a:p>
                    <a:p>
                      <a:pPr algn="l" fontAlgn="t"/>
                      <a:endParaRPr lang="uk-UA">
                        <a:effectLst/>
                        <a:latin typeface="Times New Roman" panose="02020603050405020304" pitchFamily="18" charset="0"/>
                        <a:cs typeface="Times New Roman" panose="02020603050405020304" pitchFamily="18" charset="0"/>
                      </a:endParaRP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bl>
          </a:graphicData>
        </a:graphic>
      </p:graphicFrame>
      <p:graphicFrame>
        <p:nvGraphicFramePr>
          <p:cNvPr id="3" name="Таблиця 2"/>
          <p:cNvGraphicFramePr>
            <a:graphicFrameLocks noGrp="1"/>
          </p:cNvGraphicFramePr>
          <p:nvPr>
            <p:extLst>
              <p:ext uri="{D42A27DB-BD31-4B8C-83A1-F6EECF244321}">
                <p14:modId xmlns:p14="http://schemas.microsoft.com/office/powerpoint/2010/main" val="2517879754"/>
              </p:ext>
            </p:extLst>
          </p:nvPr>
        </p:nvGraphicFramePr>
        <p:xfrm>
          <a:off x="395536" y="4293096"/>
          <a:ext cx="8229600" cy="274320"/>
        </p:xfrm>
        <a:graphic>
          <a:graphicData uri="http://schemas.openxmlformats.org/drawingml/2006/table">
            <a:tbl>
              <a:tblPr/>
              <a:tblGrid>
                <a:gridCol w="1828800"/>
                <a:gridCol w="6400800"/>
              </a:tblGrid>
              <a:tr h="0">
                <a:tc>
                  <a:txBody>
                    <a:bodyPr/>
                    <a:lstStyle/>
                    <a:p>
                      <a:pPr algn="l" fontAlgn="t"/>
                      <a:r>
                        <a:rPr lang="uk-UA">
                          <a:effectLst/>
                          <a:latin typeface="Times New Roman" panose="02020603050405020304" pitchFamily="18" charset="0"/>
                          <a:cs typeface="Times New Roman" panose="02020603050405020304" pitchFamily="18" charset="0"/>
                        </a:rPr>
                        <a:t>8504</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a:effectLst/>
                          <a:latin typeface="Times New Roman" panose="02020603050405020304" pitchFamily="18" charset="0"/>
                          <a:cs typeface="Times New Roman" panose="02020603050405020304" pitchFamily="18" charset="0"/>
                        </a:rPr>
                        <a:t>Трансформатори (крім товарів цивільної авіації), інвертори</a:t>
                      </a:r>
                    </a:p>
                  </a:txBody>
                  <a:tcPr marL="0" marR="0" marT="0" marB="0">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80337424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p:cNvGraphicFramePr>
            <a:graphicFrameLocks noGrp="1"/>
          </p:cNvGraphicFramePr>
          <p:nvPr>
            <p:extLst>
              <p:ext uri="{D42A27DB-BD31-4B8C-83A1-F6EECF244321}">
                <p14:modId xmlns:p14="http://schemas.microsoft.com/office/powerpoint/2010/main" val="101310334"/>
              </p:ext>
            </p:extLst>
          </p:nvPr>
        </p:nvGraphicFramePr>
        <p:xfrm>
          <a:off x="251520" y="188640"/>
          <a:ext cx="8568951" cy="6490864"/>
        </p:xfrm>
        <a:graphic>
          <a:graphicData uri="http://schemas.openxmlformats.org/drawingml/2006/table">
            <a:tbl>
              <a:tblPr/>
              <a:tblGrid>
                <a:gridCol w="1905712"/>
                <a:gridCol w="6663239"/>
              </a:tblGrid>
              <a:tr h="90357">
                <a:tc>
                  <a:txBody>
                    <a:bodyPr/>
                    <a:lstStyle/>
                    <a:p>
                      <a:pPr algn="l" fontAlgn="t"/>
                      <a:r>
                        <a:rPr lang="uk-UA" sz="1200">
                          <a:effectLst/>
                          <a:latin typeface="Times New Roman" panose="02020603050405020304" pitchFamily="18" charset="0"/>
                          <a:cs typeface="Times New Roman" panose="02020603050405020304" pitchFamily="18" charset="0"/>
                        </a:rPr>
                        <a:t>7225 11 00 00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200">
                          <a:effectLst/>
                          <a:latin typeface="Times New Roman" panose="02020603050405020304" pitchFamily="18" charset="0"/>
                          <a:cs typeface="Times New Roman" panose="02020603050405020304" pitchFamily="18" charset="0"/>
                        </a:rPr>
                        <a:t>Прокат із електротехнічної сталі</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499526">
                <a:tc>
                  <a:txBody>
                    <a:bodyPr/>
                    <a:lstStyle/>
                    <a:p>
                      <a:pPr algn="l" fontAlgn="t"/>
                      <a:r>
                        <a:rPr lang="uk-UA" sz="1200">
                          <a:effectLst/>
                          <a:latin typeface="Times New Roman" panose="02020603050405020304" pitchFamily="18" charset="0"/>
                          <a:cs typeface="Times New Roman" panose="02020603050405020304" pitchFamily="18" charset="0"/>
                        </a:rPr>
                        <a:t>7318 24 00 90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200">
                          <a:effectLst/>
                          <a:latin typeface="Times New Roman" panose="02020603050405020304" pitchFamily="18" charset="0"/>
                          <a:cs typeface="Times New Roman" panose="02020603050405020304" pitchFamily="18" charset="0"/>
                        </a:rPr>
                        <a:t>Шплінти</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755402">
                <a:tc>
                  <a:txBody>
                    <a:bodyPr/>
                    <a:lstStyle/>
                    <a:p>
                      <a:pPr algn="l" fontAlgn="t"/>
                      <a:r>
                        <a:rPr lang="uk-UA" sz="1200">
                          <a:effectLst/>
                          <a:latin typeface="Times New Roman" panose="02020603050405020304" pitchFamily="18" charset="0"/>
                          <a:cs typeface="Times New Roman" panose="02020603050405020304" pitchFamily="18" charset="0"/>
                        </a:rPr>
                        <a:t>7325 10 </a:t>
                      </a:r>
                      <a:r>
                        <a:rPr lang="uk-UA" sz="1200" smtClean="0">
                          <a:effectLst/>
                          <a:latin typeface="Times New Roman" panose="02020603050405020304" pitchFamily="18" charset="0"/>
                          <a:cs typeface="Times New Roman" panose="02020603050405020304" pitchFamily="18" charset="0"/>
                        </a:rPr>
                        <a:t>00 00</a:t>
                      </a:r>
                      <a:endParaRPr lang="uk-UA" sz="1200">
                        <a:effectLst/>
                        <a:latin typeface="Times New Roman" panose="02020603050405020304" pitchFamily="18" charset="0"/>
                        <a:cs typeface="Times New Roman" panose="02020603050405020304" pitchFamily="18" charset="0"/>
                      </a:endParaRP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ru-RU" sz="1200">
                          <a:effectLst/>
                          <a:latin typeface="Times New Roman" panose="02020603050405020304" pitchFamily="18" charset="0"/>
                          <a:cs typeface="Times New Roman" panose="02020603050405020304" pitchFamily="18" charset="0"/>
                        </a:rPr>
                        <a:t>Частини електричних скляних ізоляторів (шапка ізолятора)</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90357">
                <a:tc>
                  <a:txBody>
                    <a:bodyPr/>
                    <a:lstStyle/>
                    <a:p>
                      <a:pPr algn="l" fontAlgn="t"/>
                      <a:r>
                        <a:rPr lang="uk-UA" sz="1200">
                          <a:effectLst/>
                          <a:latin typeface="Times New Roman" panose="02020603050405020304" pitchFamily="18" charset="0"/>
                          <a:cs typeface="Times New Roman" panose="02020603050405020304" pitchFamily="18" charset="0"/>
                        </a:rPr>
                        <a:t>7326 90 94 90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ru-RU" sz="1200">
                          <a:effectLst/>
                          <a:latin typeface="Times New Roman" panose="02020603050405020304" pitchFamily="18" charset="0"/>
                          <a:cs typeface="Times New Roman" panose="02020603050405020304" pitchFamily="18" charset="0"/>
                        </a:rPr>
                        <a:t>Шплінти штамповані, виготовлені з чорних металів</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0">
                <a:tc>
                  <a:txBody>
                    <a:bodyPr/>
                    <a:lstStyle/>
                    <a:p>
                      <a:pPr algn="l" fontAlgn="t"/>
                      <a:r>
                        <a:rPr lang="uk-UA" sz="1200">
                          <a:effectLst/>
                          <a:latin typeface="Times New Roman" panose="02020603050405020304" pitchFamily="18" charset="0"/>
                          <a:cs typeface="Times New Roman" panose="02020603050405020304" pitchFamily="18" charset="0"/>
                        </a:rPr>
                        <a:t>7605 11 00 00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200">
                          <a:effectLst/>
                          <a:latin typeface="Times New Roman" panose="02020603050405020304" pitchFamily="18" charset="0"/>
                          <a:cs typeface="Times New Roman" panose="02020603050405020304" pitchFamily="18" charset="0"/>
                        </a:rPr>
                        <a:t>Дріт алюмінієвий</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117465">
                <a:tc>
                  <a:txBody>
                    <a:bodyPr/>
                    <a:lstStyle/>
                    <a:p>
                      <a:pPr algn="l" fontAlgn="t"/>
                      <a:r>
                        <a:rPr lang="uk-UA" sz="1200">
                          <a:effectLst/>
                          <a:latin typeface="Times New Roman" panose="02020603050405020304" pitchFamily="18" charset="0"/>
                          <a:cs typeface="Times New Roman" panose="02020603050405020304" pitchFamily="18" charset="0"/>
                        </a:rPr>
                        <a:t>7607</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ru-RU" sz="1200">
                          <a:effectLst/>
                          <a:latin typeface="Times New Roman" panose="02020603050405020304" pitchFamily="18" charset="0"/>
                          <a:cs typeface="Times New Roman" panose="02020603050405020304" pitchFamily="18" charset="0"/>
                        </a:rPr>
                        <a:t>Фольга алюмінієва, що призначена для промислового використання</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253001">
                <a:tc>
                  <a:txBody>
                    <a:bodyPr/>
                    <a:lstStyle/>
                    <a:p>
                      <a:pPr algn="l" fontAlgn="t"/>
                      <a:r>
                        <a:rPr lang="uk-UA" sz="1200">
                          <a:effectLst/>
                          <a:latin typeface="Times New Roman" panose="02020603050405020304" pitchFamily="18" charset="0"/>
                          <a:cs typeface="Times New Roman" panose="02020603050405020304" pitchFamily="18" charset="0"/>
                        </a:rPr>
                        <a:t>8407 90 10 00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200">
                          <a:effectLst/>
                          <a:latin typeface="Times New Roman" panose="02020603050405020304" pitchFamily="18" charset="0"/>
                          <a:cs typeface="Times New Roman" panose="02020603050405020304" pitchFamily="18" charset="0"/>
                        </a:rPr>
                        <a:t>Двигуни внутрішнього згоряння з іскровим запалюванням, із зворотно-поступальним або обертовим рухом поршня, інші двигуни з робочим об’ємом циліндрів двигуна не більш як 250 см</a:t>
                      </a:r>
                      <a:r>
                        <a:rPr lang="uk-UA" sz="1200" b="1" i="0" u="none" strike="noStrike" baseline="30000">
                          <a:effectLst/>
                          <a:latin typeface="Times New Roman" panose="02020603050405020304" pitchFamily="18" charset="0"/>
                          <a:cs typeface="Times New Roman" panose="02020603050405020304" pitchFamily="18" charset="0"/>
                        </a:rPr>
                        <a:t>-3</a:t>
                      </a:r>
                      <a:endParaRPr lang="uk-UA" sz="1200">
                        <a:effectLst/>
                        <a:latin typeface="Times New Roman" panose="02020603050405020304" pitchFamily="18" charset="0"/>
                        <a:cs typeface="Times New Roman" panose="02020603050405020304" pitchFamily="18" charset="0"/>
                      </a:endParaRP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225895">
                <a:tc>
                  <a:txBody>
                    <a:bodyPr/>
                    <a:lstStyle/>
                    <a:p>
                      <a:pPr algn="l" fontAlgn="t"/>
                      <a:r>
                        <a:rPr lang="uk-UA" sz="1200">
                          <a:effectLst/>
                          <a:latin typeface="Times New Roman" panose="02020603050405020304" pitchFamily="18" charset="0"/>
                          <a:cs typeface="Times New Roman" panose="02020603050405020304" pitchFamily="18" charset="0"/>
                        </a:rPr>
                        <a:t>8407 90 80 00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200">
                          <a:effectLst/>
                          <a:latin typeface="Times New Roman" panose="02020603050405020304" pitchFamily="18" charset="0"/>
                          <a:cs typeface="Times New Roman" panose="02020603050405020304" pitchFamily="18" charset="0"/>
                        </a:rPr>
                        <a:t>Двигуни внутрішнього згоряння з іскровим запалюванням, із зворотно-поступальним або обертовим рухом поршня, інші двигуни потужністю не більш як 10 кВт</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198787">
                <a:tc>
                  <a:txBody>
                    <a:bodyPr/>
                    <a:lstStyle/>
                    <a:p>
                      <a:pPr algn="l" fontAlgn="t"/>
                      <a:r>
                        <a:rPr lang="uk-UA" sz="1200">
                          <a:effectLst/>
                          <a:latin typeface="Times New Roman" panose="02020603050405020304" pitchFamily="18" charset="0"/>
                          <a:cs typeface="Times New Roman" panose="02020603050405020304" pitchFamily="18" charset="0"/>
                        </a:rPr>
                        <a:t>8407 90 90 00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200">
                          <a:effectLst/>
                          <a:latin typeface="Times New Roman" panose="02020603050405020304" pitchFamily="18" charset="0"/>
                          <a:cs typeface="Times New Roman" panose="02020603050405020304" pitchFamily="18" charset="0"/>
                        </a:rPr>
                        <a:t>Двигуни внутрішнього згоряння з іскровим запалюванням, із зворотно-поступальним або обертовим рухом поршня, інші двигуни потужністю понад 10 кВт</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225895">
                <a:tc>
                  <a:txBody>
                    <a:bodyPr/>
                    <a:lstStyle/>
                    <a:p>
                      <a:pPr algn="l" fontAlgn="t"/>
                      <a:r>
                        <a:rPr lang="uk-UA" sz="1200">
                          <a:effectLst/>
                          <a:latin typeface="Times New Roman" panose="02020603050405020304" pitchFamily="18" charset="0"/>
                          <a:cs typeface="Times New Roman" panose="02020603050405020304" pitchFamily="18" charset="0"/>
                        </a:rPr>
                        <a:t>8408 90 41 00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200">
                          <a:effectLst/>
                          <a:latin typeface="Times New Roman" panose="02020603050405020304" pitchFamily="18" charset="0"/>
                          <a:cs typeface="Times New Roman" panose="02020603050405020304" pitchFamily="18" charset="0"/>
                        </a:rPr>
                        <a:t>Двигуни внутрішнього згоряння поршневі з компресійним запалюванням (дизелі або напівдизелі), інші двигуни, нові, потужністю не більш як 15 кВт</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253001">
                <a:tc>
                  <a:txBody>
                    <a:bodyPr/>
                    <a:lstStyle/>
                    <a:p>
                      <a:pPr algn="l" fontAlgn="t"/>
                      <a:r>
                        <a:rPr lang="uk-UA" sz="1200">
                          <a:effectLst/>
                          <a:latin typeface="Times New Roman" panose="02020603050405020304" pitchFamily="18" charset="0"/>
                          <a:cs typeface="Times New Roman" panose="02020603050405020304" pitchFamily="18" charset="0"/>
                        </a:rPr>
                        <a:t>8408 90 43 00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200">
                          <a:effectLst/>
                          <a:latin typeface="Times New Roman" panose="02020603050405020304" pitchFamily="18" charset="0"/>
                          <a:cs typeface="Times New Roman" panose="02020603050405020304" pitchFamily="18" charset="0"/>
                        </a:rPr>
                        <a:t>Двигуни внутрішнього згоряння поршневі з компресійним запалюванням (дизелі або напівдизелі), інші двигуни, нові, потужністю понад 15 кВт, але не більш як 30 кВт</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253001">
                <a:tc>
                  <a:txBody>
                    <a:bodyPr/>
                    <a:lstStyle/>
                    <a:p>
                      <a:pPr algn="l" fontAlgn="t"/>
                      <a:r>
                        <a:rPr lang="uk-UA" sz="1200">
                          <a:effectLst/>
                          <a:latin typeface="Times New Roman" panose="02020603050405020304" pitchFamily="18" charset="0"/>
                          <a:cs typeface="Times New Roman" panose="02020603050405020304" pitchFamily="18" charset="0"/>
                        </a:rPr>
                        <a:t>8408 90 45 00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200">
                          <a:effectLst/>
                          <a:latin typeface="Times New Roman" panose="02020603050405020304" pitchFamily="18" charset="0"/>
                          <a:cs typeface="Times New Roman" panose="02020603050405020304" pitchFamily="18" charset="0"/>
                        </a:rPr>
                        <a:t>Двигуни внутрішнього згоряння поршневі з компресійним запалюванням (дизелі або напівдизелі), інші двигуни, нові, потужністю понад 30 кВт, але не більш як 50 кВт</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253001">
                <a:tc>
                  <a:txBody>
                    <a:bodyPr/>
                    <a:lstStyle/>
                    <a:p>
                      <a:pPr algn="l" fontAlgn="t"/>
                      <a:r>
                        <a:rPr lang="uk-UA" sz="1200">
                          <a:effectLst/>
                          <a:latin typeface="Times New Roman" panose="02020603050405020304" pitchFamily="18" charset="0"/>
                          <a:cs typeface="Times New Roman" panose="02020603050405020304" pitchFamily="18" charset="0"/>
                        </a:rPr>
                        <a:t>8408 90 47 00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200">
                          <a:effectLst/>
                          <a:latin typeface="Times New Roman" panose="02020603050405020304" pitchFamily="18" charset="0"/>
                          <a:cs typeface="Times New Roman" panose="02020603050405020304" pitchFamily="18" charset="0"/>
                        </a:rPr>
                        <a:t>Двигуни внутрішнього згоряння поршневі з компресійним запалюванням (дизелі або напівдизелі), інші двигуни, нові, потужністю понад 50 кВт, але не більш як 100 кВт</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253001">
                <a:tc>
                  <a:txBody>
                    <a:bodyPr/>
                    <a:lstStyle/>
                    <a:p>
                      <a:pPr algn="l" fontAlgn="t"/>
                      <a:r>
                        <a:rPr lang="uk-UA" sz="1200">
                          <a:effectLst/>
                          <a:latin typeface="Times New Roman" panose="02020603050405020304" pitchFamily="18" charset="0"/>
                          <a:cs typeface="Times New Roman" panose="02020603050405020304" pitchFamily="18" charset="0"/>
                        </a:rPr>
                        <a:t>8408 90 61 00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200">
                          <a:effectLst/>
                          <a:latin typeface="Times New Roman" panose="02020603050405020304" pitchFamily="18" charset="0"/>
                          <a:cs typeface="Times New Roman" panose="02020603050405020304" pitchFamily="18" charset="0"/>
                        </a:rPr>
                        <a:t>Двигуни внутрішнього згоряння поршневі з компресійним запалюванням (дизелі або напівдизелі), інші двигуни, нові, потужністю понад 100 кВт, але не більш як 200 кВт</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253001">
                <a:tc>
                  <a:txBody>
                    <a:bodyPr/>
                    <a:lstStyle/>
                    <a:p>
                      <a:pPr algn="l" fontAlgn="t"/>
                      <a:r>
                        <a:rPr lang="uk-UA" sz="1200">
                          <a:effectLst/>
                          <a:latin typeface="Times New Roman" panose="02020603050405020304" pitchFamily="18" charset="0"/>
                          <a:cs typeface="Times New Roman" panose="02020603050405020304" pitchFamily="18" charset="0"/>
                        </a:rPr>
                        <a:t>8408 90 65 00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200">
                          <a:effectLst/>
                          <a:latin typeface="Times New Roman" panose="02020603050405020304" pitchFamily="18" charset="0"/>
                          <a:cs typeface="Times New Roman" panose="02020603050405020304" pitchFamily="18" charset="0"/>
                        </a:rPr>
                        <a:t>Двигуни внутрішнього згоряння поршневі з компресійним запалюванням (дизелі або напівдизелі), інші двигуни, нові, потужністю понад 200 кВт, але не більш як 300 кВт</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253001">
                <a:tc>
                  <a:txBody>
                    <a:bodyPr/>
                    <a:lstStyle/>
                    <a:p>
                      <a:pPr algn="l" fontAlgn="t"/>
                      <a:r>
                        <a:rPr lang="uk-UA" sz="1200">
                          <a:effectLst/>
                          <a:latin typeface="Times New Roman" panose="02020603050405020304" pitchFamily="18" charset="0"/>
                          <a:cs typeface="Times New Roman" panose="02020603050405020304" pitchFamily="18" charset="0"/>
                        </a:rPr>
                        <a:t>8408 90 67 00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200">
                          <a:effectLst/>
                          <a:latin typeface="Times New Roman" panose="02020603050405020304" pitchFamily="18" charset="0"/>
                          <a:cs typeface="Times New Roman" panose="02020603050405020304" pitchFamily="18" charset="0"/>
                        </a:rPr>
                        <a:t>Двигуни внутрішнього згоряння поршневі з компресійним запалюванням (дизелі або напівдизелі), інші двигуни, нові, потужністю понад 300 кВт, але не більш як 500 кВт</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253001">
                <a:tc>
                  <a:txBody>
                    <a:bodyPr/>
                    <a:lstStyle/>
                    <a:p>
                      <a:pPr algn="l" fontAlgn="t"/>
                      <a:r>
                        <a:rPr lang="uk-UA" sz="1200">
                          <a:effectLst/>
                          <a:latin typeface="Times New Roman" panose="02020603050405020304" pitchFamily="18" charset="0"/>
                          <a:cs typeface="Times New Roman" panose="02020603050405020304" pitchFamily="18" charset="0"/>
                        </a:rPr>
                        <a:t>8408 90 81 00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200">
                          <a:effectLst/>
                          <a:latin typeface="Times New Roman" panose="02020603050405020304" pitchFamily="18" charset="0"/>
                          <a:cs typeface="Times New Roman" panose="02020603050405020304" pitchFamily="18" charset="0"/>
                        </a:rPr>
                        <a:t>Двигуни внутрішнього згоряння поршневі з компресійним запалюванням (дизелі або напівдизелі), інші двигуни, нові, потужністю понад 500 кВт, але не більш як 1000 кВт</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253001">
                <a:tc>
                  <a:txBody>
                    <a:bodyPr/>
                    <a:lstStyle/>
                    <a:p>
                      <a:pPr algn="l" fontAlgn="t"/>
                      <a:r>
                        <a:rPr lang="uk-UA" sz="1200">
                          <a:effectLst/>
                          <a:latin typeface="Times New Roman" panose="02020603050405020304" pitchFamily="18" charset="0"/>
                          <a:cs typeface="Times New Roman" panose="02020603050405020304" pitchFamily="18" charset="0"/>
                        </a:rPr>
                        <a:t>8408 90 85 90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200">
                          <a:effectLst/>
                          <a:latin typeface="Times New Roman" panose="02020603050405020304" pitchFamily="18" charset="0"/>
                          <a:cs typeface="Times New Roman" panose="02020603050405020304" pitchFamily="18" charset="0"/>
                        </a:rPr>
                        <a:t>Двигуни внутрішнього згоряння поршневі з компресійним запалюванням (дизелі або напівдизелі), інші двигуни, нові, потужністю понад 1000 кВт, але не більш як 5000 кВт, інші</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03321954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p:cNvGraphicFramePr>
            <a:graphicFrameLocks noGrp="1"/>
          </p:cNvGraphicFramePr>
          <p:nvPr>
            <p:extLst>
              <p:ext uri="{D42A27DB-BD31-4B8C-83A1-F6EECF244321}">
                <p14:modId xmlns:p14="http://schemas.microsoft.com/office/powerpoint/2010/main" val="3591191217"/>
              </p:ext>
            </p:extLst>
          </p:nvPr>
        </p:nvGraphicFramePr>
        <p:xfrm>
          <a:off x="323528" y="332656"/>
          <a:ext cx="8568951" cy="5427678"/>
        </p:xfrm>
        <a:graphic>
          <a:graphicData uri="http://schemas.openxmlformats.org/drawingml/2006/table">
            <a:tbl>
              <a:tblPr/>
              <a:tblGrid>
                <a:gridCol w="1905712"/>
                <a:gridCol w="6663239"/>
              </a:tblGrid>
              <a:tr h="225895">
                <a:tc>
                  <a:txBody>
                    <a:bodyPr/>
                    <a:lstStyle/>
                    <a:p>
                      <a:pPr algn="l" fontAlgn="t"/>
                      <a:r>
                        <a:rPr lang="uk-UA" sz="1400">
                          <a:effectLst/>
                          <a:latin typeface="Times New Roman" panose="02020603050405020304" pitchFamily="18" charset="0"/>
                          <a:cs typeface="Times New Roman" panose="02020603050405020304" pitchFamily="18" charset="0"/>
                        </a:rPr>
                        <a:t>8408 90 89 90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400">
                          <a:effectLst/>
                          <a:latin typeface="Times New Roman" panose="02020603050405020304" pitchFamily="18" charset="0"/>
                          <a:cs typeface="Times New Roman" panose="02020603050405020304" pitchFamily="18" charset="0"/>
                        </a:rPr>
                        <a:t>Двигуни внутрішнього згоряння поршневі з компресійним запалюванням (дизелі або напівдизелі), інші двигуни, нові, потужністю понад 5000 кВт, інші</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117465">
                <a:tc>
                  <a:txBody>
                    <a:bodyPr/>
                    <a:lstStyle/>
                    <a:p>
                      <a:pPr algn="l" fontAlgn="t"/>
                      <a:r>
                        <a:rPr lang="uk-UA" sz="1400">
                          <a:effectLst/>
                          <a:latin typeface="Times New Roman" panose="02020603050405020304" pitchFamily="18" charset="0"/>
                          <a:cs typeface="Times New Roman" panose="02020603050405020304" pitchFamily="18" charset="0"/>
                        </a:rPr>
                        <a:t>8421 99 90 00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ru-RU" sz="1400">
                          <a:effectLst/>
                          <a:latin typeface="Times New Roman" panose="02020603050405020304" pitchFamily="18" charset="0"/>
                          <a:cs typeface="Times New Roman" panose="02020603050405020304" pitchFamily="18" charset="0"/>
                        </a:rPr>
                        <a:t>Частини обладнання та пристроїв для фільтрування або очищення рідини</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90357">
                <a:tc>
                  <a:txBody>
                    <a:bodyPr/>
                    <a:lstStyle/>
                    <a:p>
                      <a:pPr algn="l" fontAlgn="t"/>
                      <a:r>
                        <a:rPr lang="uk-UA" sz="1400">
                          <a:effectLst/>
                          <a:latin typeface="Times New Roman" panose="02020603050405020304" pitchFamily="18" charset="0"/>
                          <a:cs typeface="Times New Roman" panose="02020603050405020304" pitchFamily="18" charset="0"/>
                        </a:rPr>
                        <a:t>8481 80 59 00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ru-RU" sz="1400">
                          <a:effectLst/>
                          <a:latin typeface="Times New Roman" panose="02020603050405020304" pitchFamily="18" charset="0"/>
                          <a:cs typeface="Times New Roman" panose="02020603050405020304" pitchFamily="18" charset="0"/>
                        </a:rPr>
                        <a:t>Клапани управління контролю очищення води</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144572">
                <a:tc>
                  <a:txBody>
                    <a:bodyPr/>
                    <a:lstStyle/>
                    <a:p>
                      <a:pPr algn="l" fontAlgn="t"/>
                      <a:r>
                        <a:rPr lang="uk-UA" sz="1400">
                          <a:effectLst/>
                          <a:latin typeface="Times New Roman" panose="02020603050405020304" pitchFamily="18" charset="0"/>
                          <a:cs typeface="Times New Roman" panose="02020603050405020304" pitchFamily="18" charset="0"/>
                        </a:rPr>
                        <a:t>8501 61 80 90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ru-RU" sz="1400" b="1">
                          <a:effectLst/>
                          <a:latin typeface="Times New Roman" panose="02020603050405020304" pitchFamily="18" charset="0"/>
                          <a:cs typeface="Times New Roman" panose="02020603050405020304" pitchFamily="18" charset="0"/>
                        </a:rPr>
                        <a:t>Генератори</a:t>
                      </a:r>
                      <a:r>
                        <a:rPr lang="ru-RU" sz="1400">
                          <a:effectLst/>
                          <a:latin typeface="Times New Roman" panose="02020603050405020304" pitchFamily="18" charset="0"/>
                          <a:cs typeface="Times New Roman" panose="02020603050405020304" pitchFamily="18" charset="0"/>
                        </a:rPr>
                        <a:t> змінного струму (синхронні генератори), потужністю понад 7,5 кВ·А, але не більш як 75 кВ·А, інші</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144572">
                <a:tc>
                  <a:txBody>
                    <a:bodyPr/>
                    <a:lstStyle/>
                    <a:p>
                      <a:pPr algn="l" fontAlgn="t"/>
                      <a:r>
                        <a:rPr lang="uk-UA" sz="1400">
                          <a:effectLst/>
                          <a:latin typeface="Times New Roman" panose="02020603050405020304" pitchFamily="18" charset="0"/>
                          <a:cs typeface="Times New Roman" panose="02020603050405020304" pitchFamily="18" charset="0"/>
                        </a:rPr>
                        <a:t>8501 62 00 90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ru-RU" sz="1400">
                          <a:effectLst/>
                          <a:latin typeface="Times New Roman" panose="02020603050405020304" pitchFamily="18" charset="0"/>
                          <a:cs typeface="Times New Roman" panose="02020603050405020304" pitchFamily="18" charset="0"/>
                        </a:rPr>
                        <a:t>Генератори змінного струму (синхронні генератори), потужністю понад 75 кВ·А, але не більш як 375 кВ·А, інші</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144572">
                <a:tc>
                  <a:txBody>
                    <a:bodyPr/>
                    <a:lstStyle/>
                    <a:p>
                      <a:pPr algn="l" fontAlgn="t"/>
                      <a:r>
                        <a:rPr lang="uk-UA" sz="1400">
                          <a:effectLst/>
                          <a:latin typeface="Times New Roman" panose="02020603050405020304" pitchFamily="18" charset="0"/>
                          <a:cs typeface="Times New Roman" panose="02020603050405020304" pitchFamily="18" charset="0"/>
                        </a:rPr>
                        <a:t>8501 63 00 90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ru-RU" sz="1400">
                          <a:effectLst/>
                          <a:latin typeface="Times New Roman" panose="02020603050405020304" pitchFamily="18" charset="0"/>
                          <a:cs typeface="Times New Roman" panose="02020603050405020304" pitchFamily="18" charset="0"/>
                        </a:rPr>
                        <a:t>Генератори змінного струму (синхронні генератори), потужністю понад 375 кВ·А, але не більш як 750 кВ·А, інші</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117465">
                <a:tc>
                  <a:txBody>
                    <a:bodyPr/>
                    <a:lstStyle/>
                    <a:p>
                      <a:pPr algn="l" fontAlgn="t"/>
                      <a:r>
                        <a:rPr lang="uk-UA" sz="1400">
                          <a:effectLst/>
                          <a:latin typeface="Times New Roman" panose="02020603050405020304" pitchFamily="18" charset="0"/>
                          <a:cs typeface="Times New Roman" panose="02020603050405020304" pitchFamily="18" charset="0"/>
                        </a:rPr>
                        <a:t>8501 64 00 00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ru-RU" sz="1400">
                          <a:effectLst/>
                          <a:latin typeface="Times New Roman" panose="02020603050405020304" pitchFamily="18" charset="0"/>
                          <a:cs typeface="Times New Roman" panose="02020603050405020304" pitchFamily="18" charset="0"/>
                        </a:rPr>
                        <a:t>Генератори змінного струму (синхронні генератори), потужністю понад 750 кВ·А</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117465">
                <a:tc>
                  <a:txBody>
                    <a:bodyPr/>
                    <a:lstStyle/>
                    <a:p>
                      <a:pPr algn="l" fontAlgn="t"/>
                      <a:r>
                        <a:rPr lang="uk-UA" sz="1400">
                          <a:effectLst/>
                          <a:latin typeface="Times New Roman" panose="02020603050405020304" pitchFamily="18" charset="0"/>
                          <a:cs typeface="Times New Roman" panose="02020603050405020304" pitchFamily="18" charset="0"/>
                        </a:rPr>
                        <a:t>8503 00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ru-RU" sz="1400">
                          <a:effectLst/>
                          <a:latin typeface="Times New Roman" panose="02020603050405020304" pitchFamily="18" charset="0"/>
                          <a:cs typeface="Times New Roman" panose="02020603050405020304" pitchFamily="18" charset="0"/>
                        </a:rPr>
                        <a:t>Частини, призначені виключно або переважно для машин товарної позиції 8501 або 8502</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63251">
                <a:tc>
                  <a:txBody>
                    <a:bodyPr/>
                    <a:lstStyle/>
                    <a:p>
                      <a:pPr algn="l" fontAlgn="t"/>
                      <a:r>
                        <a:rPr lang="uk-UA" sz="1400">
                          <a:effectLst/>
                          <a:latin typeface="Times New Roman" panose="02020603050405020304" pitchFamily="18" charset="0"/>
                          <a:cs typeface="Times New Roman" panose="02020603050405020304" pitchFamily="18" charset="0"/>
                        </a:rPr>
                        <a:t>8504 90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400">
                          <a:effectLst/>
                          <a:latin typeface="Times New Roman" panose="02020603050405020304" pitchFamily="18" charset="0"/>
                          <a:cs typeface="Times New Roman" panose="02020603050405020304" pitchFamily="18" charset="0"/>
                        </a:rPr>
                        <a:t>Частини до трансформаторів</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0">
                <a:tc>
                  <a:txBody>
                    <a:bodyPr/>
                    <a:lstStyle/>
                    <a:p>
                      <a:pPr algn="l" fontAlgn="t"/>
                      <a:r>
                        <a:rPr lang="uk-UA" sz="1400">
                          <a:effectLst/>
                          <a:latin typeface="Times New Roman" panose="02020603050405020304" pitchFamily="18" charset="0"/>
                          <a:cs typeface="Times New Roman" panose="02020603050405020304" pitchFamily="18" charset="0"/>
                        </a:rPr>
                        <a:t>8517 62 00 00</a:t>
                      </a:r>
                      <a:br>
                        <a:rPr lang="uk-UA" sz="1400">
                          <a:effectLst/>
                          <a:latin typeface="Times New Roman" panose="02020603050405020304" pitchFamily="18" charset="0"/>
                          <a:cs typeface="Times New Roman" panose="02020603050405020304" pitchFamily="18" charset="0"/>
                        </a:rPr>
                      </a:br>
                      <a:r>
                        <a:rPr lang="uk-UA" sz="1400">
                          <a:effectLst/>
                          <a:latin typeface="Times New Roman" panose="02020603050405020304" pitchFamily="18" charset="0"/>
                          <a:cs typeface="Times New Roman" panose="02020603050405020304" pitchFamily="18" charset="0"/>
                        </a:rPr>
                        <a:t>8517 69 90 00</a:t>
                      </a:r>
                      <a:br>
                        <a:rPr lang="uk-UA" sz="1400">
                          <a:effectLst/>
                          <a:latin typeface="Times New Roman" panose="02020603050405020304" pitchFamily="18" charset="0"/>
                          <a:cs typeface="Times New Roman" panose="02020603050405020304" pitchFamily="18" charset="0"/>
                        </a:rPr>
                      </a:br>
                      <a:r>
                        <a:rPr lang="uk-UA" sz="1400">
                          <a:effectLst/>
                          <a:latin typeface="Times New Roman" panose="02020603050405020304" pitchFamily="18" charset="0"/>
                          <a:cs typeface="Times New Roman" panose="02020603050405020304" pitchFamily="18" charset="0"/>
                        </a:rPr>
                        <a:t>8517 70 00 90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ru-RU" sz="1400" b="1">
                          <a:effectLst/>
                          <a:latin typeface="Times New Roman" panose="02020603050405020304" pitchFamily="18" charset="0"/>
                          <a:cs typeface="Times New Roman" panose="02020603050405020304" pitchFamily="18" charset="0"/>
                        </a:rPr>
                        <a:t>Cистеми для забезпечення супутникового доступу до Інтернету</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578288">
                <a:tc>
                  <a:txBody>
                    <a:bodyPr/>
                    <a:lstStyle/>
                    <a:p>
                      <a:pPr algn="l" fontAlgn="t"/>
                      <a:r>
                        <a:rPr lang="uk-UA" sz="1400">
                          <a:effectLst/>
                          <a:latin typeface="Times New Roman" panose="02020603050405020304" pitchFamily="18" charset="0"/>
                          <a:cs typeface="Times New Roman" panose="02020603050405020304" pitchFamily="18" charset="0"/>
                        </a:rPr>
                        <a:t>8547 90 00 00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400">
                          <a:effectLst/>
                          <a:latin typeface="Times New Roman" panose="02020603050405020304" pitchFamily="18" charset="0"/>
                          <a:cs typeface="Times New Roman" panose="02020603050405020304" pitchFamily="18" charset="0"/>
                        </a:rPr>
                        <a:t>Арматура ізолювальна для електричних машин, пристроїв або обладнання, повністю зроблена з ізоляційних матеріалів або така, що містить прості металеві компоненти (наприклад, різьбові патрони), вмонтовані під час формування лише з метою складання, крім ізоляторів товарної позиції 8546; ізоляційні трубки та їх з’єднувальні деталі з недорогоцінних металів, з внутрішньою ізоляцією, (крім арматури ізолювальної керамічної та пластмасової), інша</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90357">
                <a:tc>
                  <a:txBody>
                    <a:bodyPr/>
                    <a:lstStyle/>
                    <a:p>
                      <a:pPr algn="l" fontAlgn="t"/>
                      <a:r>
                        <a:rPr lang="uk-UA" sz="1400">
                          <a:effectLst/>
                          <a:latin typeface="Times New Roman" panose="02020603050405020304" pitchFamily="18" charset="0"/>
                          <a:cs typeface="Times New Roman" panose="02020603050405020304" pitchFamily="18" charset="0"/>
                        </a:rPr>
                        <a:t>9014 80 00 00</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400">
                          <a:effectLst/>
                          <a:latin typeface="Times New Roman" panose="02020603050405020304" pitchFamily="18" charset="0"/>
                          <a:cs typeface="Times New Roman" panose="02020603050405020304" pitchFamily="18" charset="0"/>
                        </a:rPr>
                        <a:t>Навігаційні прилади та інструменти</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r h="90357">
                <a:tc>
                  <a:txBody>
                    <a:bodyPr/>
                    <a:lstStyle/>
                    <a:p>
                      <a:pPr algn="l" fontAlgn="t"/>
                      <a:r>
                        <a:rPr lang="uk-UA" sz="1400">
                          <a:effectLst/>
                          <a:latin typeface="Times New Roman" panose="02020603050405020304" pitchFamily="18" charset="0"/>
                          <a:cs typeface="Times New Roman" panose="02020603050405020304" pitchFamily="18" charset="0"/>
                        </a:rPr>
                        <a:t>9025 19 80 98</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fontAlgn="t"/>
                      <a:r>
                        <a:rPr lang="uk-UA" sz="1400">
                          <a:effectLst/>
                          <a:latin typeface="Times New Roman" panose="02020603050405020304" pitchFamily="18" charset="0"/>
                          <a:cs typeface="Times New Roman" panose="02020603050405020304" pitchFamily="18" charset="0"/>
                        </a:rPr>
                        <a:t>Термометри”.</a:t>
                      </a:r>
                    </a:p>
                  </a:txBody>
                  <a:tcPr marL="7207" marR="7207" marT="3603" marB="3603">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01611580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286000" y="3105835"/>
            <a:ext cx="4572000" cy="1200329"/>
          </a:xfrm>
          <a:prstGeom prst="rect">
            <a:avLst/>
          </a:prstGeom>
        </p:spPr>
        <p:txBody>
          <a:bodyPr>
            <a:spAutoFit/>
          </a:bodyPr>
          <a:lstStyle/>
          <a:p>
            <a:pPr algn="ctr"/>
            <a:r>
              <a:rPr lang="uk-UA" sz="2400" b="1" i="1">
                <a:latin typeface="Times New Roman" panose="02020603050405020304" pitchFamily="18" charset="0"/>
                <a:cs typeface="Times New Roman" panose="02020603050405020304" pitchFamily="18" charset="0"/>
              </a:rPr>
              <a:t>Як </a:t>
            </a:r>
            <a:r>
              <a:rPr lang="uk-UA" sz="2400" b="1" i="1" smtClean="0">
                <a:latin typeface="Times New Roman" panose="02020603050405020304" pitchFamily="18" charset="0"/>
                <a:cs typeface="Times New Roman" panose="02020603050405020304" pitchFamily="18" charset="0"/>
              </a:rPr>
              <a:t>розрахувати строк </a:t>
            </a:r>
            <a:r>
              <a:rPr lang="uk-UA" sz="2400" b="1" i="1">
                <a:latin typeface="Times New Roman" panose="02020603050405020304" pitchFamily="18" charset="0"/>
                <a:cs typeface="Times New Roman" panose="02020603050405020304" pitchFamily="18" charset="0"/>
              </a:rPr>
              <a:t>відображення податкового </a:t>
            </a:r>
            <a:r>
              <a:rPr lang="uk-UA" sz="2400" b="1" i="1" smtClean="0">
                <a:latin typeface="Times New Roman" panose="02020603050405020304" pitchFamily="18" charset="0"/>
                <a:cs typeface="Times New Roman" panose="02020603050405020304" pitchFamily="18" charset="0"/>
              </a:rPr>
              <a:t>кредиту </a:t>
            </a:r>
            <a:endParaRPr lang="uk-UA" sz="2400" b="1"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274247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332656"/>
            <a:ext cx="8640960" cy="4939814"/>
          </a:xfrm>
          <a:prstGeom prst="rect">
            <a:avLst/>
          </a:prstGeom>
        </p:spPr>
        <p:txBody>
          <a:bodyPr wrap="square">
            <a:spAutoFit/>
          </a:bodyPr>
          <a:lstStyle/>
          <a:p>
            <a:pPr algn="just" fontAlgn="base"/>
            <a:r>
              <a:rPr lang="ru-RU" sz="2100" b="1">
                <a:latin typeface="Times New Roman" panose="02020603050405020304" pitchFamily="18" charset="0"/>
                <a:cs typeface="Times New Roman" panose="02020603050405020304" pitchFamily="18" charset="0"/>
              </a:rPr>
              <a:t>На</a:t>
            </a:r>
            <a:r>
              <a:rPr lang="ru-RU" sz="2100">
                <a:latin typeface="Times New Roman" panose="02020603050405020304" pitchFamily="18" charset="0"/>
                <a:cs typeface="Times New Roman" panose="02020603050405020304" pitchFamily="18" charset="0"/>
              </a:rPr>
              <a:t> </a:t>
            </a:r>
            <a:r>
              <a:rPr lang="ru-RU" sz="2100" b="1">
                <a:latin typeface="Times New Roman" panose="02020603050405020304" pitchFamily="18" charset="0"/>
                <a:cs typeface="Times New Roman" panose="02020603050405020304" pitchFamily="18" charset="0"/>
              </a:rPr>
              <a:t>реєстрацію ПН та  РК відведено 1095-денний строк</a:t>
            </a:r>
            <a:r>
              <a:rPr lang="ru-RU" sz="2100">
                <a:latin typeface="Times New Roman" panose="02020603050405020304" pitchFamily="18" charset="0"/>
                <a:cs typeface="Times New Roman" panose="02020603050405020304" pitchFamily="18" charset="0"/>
              </a:rPr>
              <a:t>.  Строк на час воєнного стану не продовжується.</a:t>
            </a:r>
          </a:p>
          <a:p>
            <a:pPr algn="just" fontAlgn="base"/>
            <a:endParaRPr lang="uk-UA" sz="2100" b="1">
              <a:latin typeface="Times New Roman" panose="02020603050405020304" pitchFamily="18" charset="0"/>
              <a:cs typeface="Times New Roman" panose="02020603050405020304" pitchFamily="18" charset="0"/>
            </a:endParaRPr>
          </a:p>
          <a:p>
            <a:pPr algn="just" fontAlgn="base"/>
            <a:r>
              <a:rPr lang="uk-UA" sz="2100" b="1" smtClean="0">
                <a:latin typeface="Times New Roman" panose="02020603050405020304" pitchFamily="18" charset="0"/>
                <a:cs typeface="Times New Roman" panose="02020603050405020304" pitchFamily="18" charset="0"/>
              </a:rPr>
              <a:t>Сума </a:t>
            </a:r>
            <a:r>
              <a:rPr lang="uk-UA" sz="2100" b="1">
                <a:latin typeface="Times New Roman" panose="02020603050405020304" pitchFamily="18" charset="0"/>
                <a:cs typeface="Times New Roman" panose="02020603050405020304" pitchFamily="18" charset="0"/>
              </a:rPr>
              <a:t>ПДВ </a:t>
            </a:r>
            <a:r>
              <a:rPr lang="uk-UA" sz="2100" b="1" smtClean="0">
                <a:latin typeface="Times New Roman" panose="02020603050405020304" pitchFamily="18" charset="0"/>
                <a:cs typeface="Times New Roman" panose="02020603050405020304" pitchFamily="18" charset="0"/>
              </a:rPr>
              <a:t>за зареєстрованою ПН</a:t>
            </a:r>
            <a:r>
              <a:rPr lang="uk-UA" sz="2100" b="1">
                <a:latin typeface="Times New Roman" panose="02020603050405020304" pitchFamily="18" charset="0"/>
                <a:cs typeface="Times New Roman" panose="02020603050405020304" pitchFamily="18" charset="0"/>
              </a:rPr>
              <a:t> може бути включена до складу ПК того звітного періоду, в якому</a:t>
            </a:r>
            <a:r>
              <a:rPr lang="uk-UA" sz="2100">
                <a:latin typeface="Times New Roman" panose="02020603050405020304" pitchFamily="18" charset="0"/>
                <a:cs typeface="Times New Roman" panose="02020603050405020304" pitchFamily="18" charset="0"/>
              </a:rPr>
              <a:t>:</a:t>
            </a:r>
          </a:p>
          <a:p>
            <a:pPr marL="285750" indent="-285750" algn="just" fontAlgn="base">
              <a:buFont typeface="Arial" panose="020B0604020202020204" pitchFamily="34" charset="0"/>
              <a:buChar char="•"/>
            </a:pPr>
            <a:r>
              <a:rPr lang="uk-UA" sz="2100" b="1" smtClean="0">
                <a:latin typeface="Times New Roman" panose="02020603050405020304" pitchFamily="18" charset="0"/>
                <a:cs typeface="Times New Roman" panose="02020603050405020304" pitchFamily="18" charset="0"/>
              </a:rPr>
              <a:t>складена</a:t>
            </a:r>
            <a:r>
              <a:rPr lang="uk-UA" sz="2100" smtClean="0">
                <a:latin typeface="Times New Roman" panose="02020603050405020304" pitchFamily="18" charset="0"/>
                <a:cs typeface="Times New Roman" panose="02020603050405020304" pitchFamily="18" charset="0"/>
              </a:rPr>
              <a:t> </a:t>
            </a:r>
            <a:r>
              <a:rPr lang="uk-UA" sz="2100">
                <a:latin typeface="Times New Roman" panose="02020603050405020304" pitchFamily="18" charset="0"/>
                <a:cs typeface="Times New Roman" panose="02020603050405020304" pitchFamily="18" charset="0"/>
              </a:rPr>
              <a:t>ПН </a:t>
            </a:r>
            <a:r>
              <a:rPr lang="uk-UA" sz="2100" smtClean="0">
                <a:latin typeface="Times New Roman" panose="02020603050405020304" pitchFamily="18" charset="0"/>
                <a:cs typeface="Times New Roman" panose="02020603050405020304" pitchFamily="18" charset="0"/>
              </a:rPr>
              <a:t> </a:t>
            </a:r>
            <a:r>
              <a:rPr lang="uk-UA" sz="2100">
                <a:latin typeface="Times New Roman" panose="02020603050405020304" pitchFamily="18" charset="0"/>
                <a:cs typeface="Times New Roman" panose="02020603050405020304" pitchFamily="18" charset="0"/>
              </a:rPr>
              <a:t>при своєчасній реєстрації або</a:t>
            </a:r>
          </a:p>
          <a:p>
            <a:pPr marL="285750" indent="-285750" algn="just" fontAlgn="base">
              <a:buFont typeface="Arial" panose="020B0604020202020204" pitchFamily="34" charset="0"/>
              <a:buChar char="•"/>
            </a:pPr>
            <a:r>
              <a:rPr lang="uk-UA" sz="2100" b="1" smtClean="0">
                <a:latin typeface="Times New Roman" panose="02020603050405020304" pitchFamily="18" charset="0"/>
                <a:cs typeface="Times New Roman" panose="02020603050405020304" pitchFamily="18" charset="0"/>
              </a:rPr>
              <a:t>зареєстрована</a:t>
            </a:r>
            <a:r>
              <a:rPr lang="uk-UA" sz="2100" smtClean="0">
                <a:latin typeface="Times New Roman" panose="02020603050405020304" pitchFamily="18" charset="0"/>
                <a:cs typeface="Times New Roman" panose="02020603050405020304" pitchFamily="18" charset="0"/>
              </a:rPr>
              <a:t> </a:t>
            </a:r>
            <a:r>
              <a:rPr lang="uk-UA" sz="2100">
                <a:latin typeface="Times New Roman" panose="02020603050405020304" pitchFamily="18" charset="0"/>
                <a:cs typeface="Times New Roman" panose="02020603050405020304" pitchFamily="18" charset="0"/>
              </a:rPr>
              <a:t>ПН </a:t>
            </a:r>
            <a:r>
              <a:rPr lang="uk-UA" sz="2100" smtClean="0">
                <a:latin typeface="Times New Roman" panose="02020603050405020304" pitchFamily="18" charset="0"/>
                <a:cs typeface="Times New Roman" panose="02020603050405020304" pitchFamily="18" charset="0"/>
              </a:rPr>
              <a:t> </a:t>
            </a:r>
            <a:r>
              <a:rPr lang="uk-UA" sz="2100">
                <a:latin typeface="Times New Roman" panose="02020603050405020304" pitchFamily="18" charset="0"/>
                <a:cs typeface="Times New Roman" panose="02020603050405020304" pitchFamily="18" charset="0"/>
              </a:rPr>
              <a:t>при несвоєчасній реєстрації або</a:t>
            </a:r>
          </a:p>
          <a:p>
            <a:pPr marL="285750" indent="-285750" algn="just" fontAlgn="base">
              <a:buFont typeface="Arial" panose="020B0604020202020204" pitchFamily="34" charset="0"/>
              <a:buChar char="•"/>
            </a:pPr>
            <a:r>
              <a:rPr lang="uk-UA" sz="2100" b="1" smtClean="0">
                <a:latin typeface="Times New Roman" panose="02020603050405020304" pitchFamily="18" charset="0"/>
                <a:cs typeface="Times New Roman" panose="02020603050405020304" pitchFamily="18" charset="0"/>
              </a:rPr>
              <a:t>будь-якого </a:t>
            </a:r>
            <a:r>
              <a:rPr lang="uk-UA" sz="2100" b="1">
                <a:latin typeface="Times New Roman" panose="02020603050405020304" pitchFamily="18" charset="0"/>
                <a:cs typeface="Times New Roman" panose="02020603050405020304" pitchFamily="18" charset="0"/>
              </a:rPr>
              <a:t>наступного </a:t>
            </a:r>
            <a:r>
              <a:rPr lang="uk-UA" sz="2100" b="1" smtClean="0">
                <a:latin typeface="Times New Roman" panose="02020603050405020304" pitchFamily="18" charset="0"/>
                <a:cs typeface="Times New Roman" panose="02020603050405020304" pitchFamily="18" charset="0"/>
              </a:rPr>
              <a:t>періоду</a:t>
            </a:r>
            <a:r>
              <a:rPr lang="uk-UA" sz="2100" smtClean="0">
                <a:latin typeface="Times New Roman" panose="02020603050405020304" pitchFamily="18" charset="0"/>
                <a:cs typeface="Times New Roman" panose="02020603050405020304" pitchFamily="18" charset="0"/>
              </a:rPr>
              <a:t>, </a:t>
            </a:r>
            <a:r>
              <a:rPr lang="uk-UA" sz="2100" b="1" smtClean="0">
                <a:latin typeface="Times New Roman" panose="02020603050405020304" pitchFamily="18" charset="0"/>
                <a:cs typeface="Times New Roman" panose="02020603050405020304" pitchFamily="18" charset="0"/>
              </a:rPr>
              <a:t>але </a:t>
            </a:r>
            <a:r>
              <a:rPr lang="uk-UA" sz="2100" b="1">
                <a:latin typeface="Times New Roman" panose="02020603050405020304" pitchFamily="18" charset="0"/>
                <a:cs typeface="Times New Roman" panose="02020603050405020304" pitchFamily="18" charset="0"/>
              </a:rPr>
              <a:t> не пізніше 365 днів </a:t>
            </a:r>
            <a:r>
              <a:rPr lang="uk-UA" sz="2100">
                <a:latin typeface="Times New Roman" panose="02020603050405020304" pitchFamily="18" charset="0"/>
                <a:cs typeface="Times New Roman" panose="02020603050405020304" pitchFamily="18" charset="0"/>
              </a:rPr>
              <a:t>з дати складання ПН</a:t>
            </a:r>
            <a:r>
              <a:rPr lang="uk-UA" sz="2100" smtClean="0">
                <a:latin typeface="Times New Roman" panose="02020603050405020304" pitchFamily="18" charset="0"/>
                <a:cs typeface="Times New Roman" panose="02020603050405020304" pitchFamily="18" charset="0"/>
              </a:rPr>
              <a:t>.</a:t>
            </a:r>
            <a:endParaRPr lang="ru-RU" sz="2100" b="1">
              <a:latin typeface="Times New Roman" panose="02020603050405020304" pitchFamily="18" charset="0"/>
              <a:cs typeface="Times New Roman" panose="02020603050405020304" pitchFamily="18" charset="0"/>
            </a:endParaRPr>
          </a:p>
          <a:p>
            <a:endParaRPr lang="ru-RU" sz="2100" b="1">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Останнім </a:t>
            </a:r>
            <a:r>
              <a:rPr lang="uk-UA" sz="2100">
                <a:latin typeface="Times New Roman" panose="02020603050405020304" pitchFamily="18" charset="0"/>
                <a:cs typeface="Times New Roman" panose="02020603050405020304" pitchFamily="18" charset="0"/>
              </a:rPr>
              <a:t>періодом, коли може бути відображений ПК за зареєстрованою ПН, є період, на який припадає 365-й день з дати складання </a:t>
            </a:r>
            <a:r>
              <a:rPr lang="uk-UA" sz="2100" smtClean="0">
                <a:latin typeface="Times New Roman" panose="02020603050405020304" pitchFamily="18" charset="0"/>
                <a:cs typeface="Times New Roman" panose="02020603050405020304" pitchFamily="18" charset="0"/>
              </a:rPr>
              <a:t>ПН.</a:t>
            </a:r>
            <a:endParaRPr lang="uk-UA" sz="2100">
              <a:latin typeface="Times New Roman" panose="02020603050405020304" pitchFamily="18" charset="0"/>
              <a:cs typeface="Times New Roman" panose="02020603050405020304" pitchFamily="18" charset="0"/>
            </a:endParaRPr>
          </a:p>
          <a:p>
            <a:pPr algn="just" fontAlgn="base"/>
            <a:endParaRPr lang="uk-UA" sz="2100" smtClean="0">
              <a:latin typeface="Times New Roman" panose="02020603050405020304" pitchFamily="18" charset="0"/>
              <a:cs typeface="Times New Roman" panose="02020603050405020304" pitchFamily="18" charset="0"/>
            </a:endParaRPr>
          </a:p>
          <a:p>
            <a:pPr algn="just" fontAlgn="base"/>
            <a:r>
              <a:rPr lang="uk-UA" sz="2100" smtClean="0">
                <a:latin typeface="Times New Roman" panose="02020603050405020304" pitchFamily="18" charset="0"/>
                <a:cs typeface="Times New Roman" panose="02020603050405020304" pitchFamily="18" charset="0"/>
              </a:rPr>
              <a:t>ВАЖЛИВО!!! Для </a:t>
            </a:r>
            <a:r>
              <a:rPr lang="uk-UA" sz="2100">
                <a:latin typeface="Times New Roman" panose="02020603050405020304" pitchFamily="18" charset="0"/>
                <a:cs typeface="Times New Roman" panose="02020603050405020304" pitchFamily="18" charset="0"/>
              </a:rPr>
              <a:t>митних </a:t>
            </a:r>
            <a:r>
              <a:rPr lang="uk-UA" sz="2100" smtClean="0">
                <a:latin typeface="Times New Roman" panose="02020603050405020304" pitchFamily="18" charset="0"/>
                <a:cs typeface="Times New Roman" panose="02020603050405020304" pitchFamily="18" charset="0"/>
              </a:rPr>
              <a:t>декларацій при імпорті </a:t>
            </a:r>
            <a:r>
              <a:rPr lang="uk-UA" sz="2100" smtClean="0">
                <a:latin typeface="Times New Roman" panose="02020603050405020304" pitchFamily="18" charset="0"/>
                <a:cs typeface="Times New Roman" panose="02020603050405020304" pitchFamily="18" charset="0"/>
              </a:rPr>
              <a:t>та </a:t>
            </a:r>
            <a:r>
              <a:rPr lang="uk-UA" sz="2100">
                <a:latin typeface="Times New Roman" panose="02020603050405020304" pitchFamily="18" charset="0"/>
                <a:cs typeface="Times New Roman" panose="02020603050405020304" pitchFamily="18" charset="0"/>
              </a:rPr>
              <a:t>замінників ПН </a:t>
            </a:r>
            <a:r>
              <a:rPr lang="uk-UA" sz="2100" smtClean="0">
                <a:latin typeface="Times New Roman" panose="02020603050405020304" pitchFamily="18" charset="0"/>
                <a:cs typeface="Times New Roman" panose="02020603050405020304" pitchFamily="18" charset="0"/>
              </a:rPr>
              <a:t> правило </a:t>
            </a:r>
            <a:r>
              <a:rPr lang="uk-UA" sz="2100">
                <a:latin typeface="Times New Roman" panose="02020603050405020304" pitchFamily="18" charset="0"/>
                <a:cs typeface="Times New Roman" panose="02020603050405020304" pitchFamily="18" charset="0"/>
              </a:rPr>
              <a:t>365 днів не </a:t>
            </a:r>
            <a:r>
              <a:rPr lang="uk-UA" sz="2100" smtClean="0">
                <a:latin typeface="Times New Roman" panose="02020603050405020304" pitchFamily="18" charset="0"/>
                <a:cs typeface="Times New Roman" panose="02020603050405020304" pitchFamily="18" charset="0"/>
              </a:rPr>
              <a:t>працює. </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7645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195736" y="3140968"/>
            <a:ext cx="4439036" cy="461665"/>
          </a:xfrm>
          <a:prstGeom prst="rect">
            <a:avLst/>
          </a:prstGeom>
        </p:spPr>
        <p:txBody>
          <a:bodyPr wrap="none">
            <a:spAutoFit/>
          </a:bodyPr>
          <a:lstStyle/>
          <a:p>
            <a:pPr lvl="0"/>
            <a:r>
              <a:rPr lang="uk-UA" sz="2400" b="1" i="1">
                <a:solidFill>
                  <a:srgbClr val="C00000"/>
                </a:solidFill>
                <a:latin typeface="Times New Roman" panose="02020603050405020304" pitchFamily="18" charset="0"/>
                <a:cs typeface="Times New Roman" panose="02020603050405020304" pitchFamily="18" charset="0"/>
              </a:rPr>
              <a:t>Зміни до НП(с)БО 14 «Оренда</a:t>
            </a:r>
            <a:r>
              <a:rPr lang="uk-UA" sz="2400" b="1" i="1" smtClean="0">
                <a:solidFill>
                  <a:srgbClr val="C00000"/>
                </a:solidFill>
                <a:latin typeface="Times New Roman" panose="02020603050405020304" pitchFamily="18" charset="0"/>
                <a:cs typeface="Times New Roman" panose="02020603050405020304" pitchFamily="18" charset="0"/>
              </a:rPr>
              <a:t>»</a:t>
            </a:r>
            <a:endParaRPr lang="uk-UA" sz="240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619803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332656"/>
            <a:ext cx="8640960" cy="4293483"/>
          </a:xfrm>
          <a:prstGeom prst="rect">
            <a:avLst/>
          </a:prstGeom>
        </p:spPr>
        <p:txBody>
          <a:bodyPr wrap="square">
            <a:spAutoFit/>
          </a:bodyPr>
          <a:lstStyle/>
          <a:p>
            <a:pPr algn="just" fontAlgn="base"/>
            <a:r>
              <a:rPr lang="uk-UA" sz="2100" smtClean="0">
                <a:latin typeface="Times New Roman" panose="02020603050405020304" pitchFamily="18" charset="0"/>
                <a:cs typeface="Times New Roman" panose="02020603050405020304" pitchFamily="18" charset="0"/>
              </a:rPr>
              <a:t>Відповідно до п. </a:t>
            </a:r>
            <a:r>
              <a:rPr lang="uk-UA" sz="2100">
                <a:latin typeface="Times New Roman" panose="02020603050405020304" pitchFamily="18" charset="0"/>
                <a:cs typeface="Times New Roman" panose="02020603050405020304" pitchFamily="18" charset="0"/>
              </a:rPr>
              <a:t>69.9 </a:t>
            </a:r>
            <a:r>
              <a:rPr lang="uk-UA" sz="2100" smtClean="0">
                <a:latin typeface="Times New Roman" panose="02020603050405020304" pitchFamily="18" charset="0"/>
                <a:cs typeface="Times New Roman" panose="02020603050405020304" pitchFamily="18" charset="0"/>
              </a:rPr>
              <a:t>підрозділу </a:t>
            </a:r>
            <a:r>
              <a:rPr lang="uk-UA" sz="2100">
                <a:latin typeface="Times New Roman" panose="02020603050405020304" pitchFamily="18" charset="0"/>
                <a:cs typeface="Times New Roman" panose="02020603050405020304" pitchFamily="18" charset="0"/>
              </a:rPr>
              <a:t>10 розд. ХХ ПКУ, тимчасово </a:t>
            </a:r>
            <a:r>
              <a:rPr lang="uk-UA" sz="2100" b="1">
                <a:latin typeface="Times New Roman" panose="02020603050405020304" pitchFamily="18" charset="0"/>
                <a:cs typeface="Times New Roman" panose="02020603050405020304" pitchFamily="18" charset="0"/>
              </a:rPr>
              <a:t>до </a:t>
            </a:r>
            <a:r>
              <a:rPr lang="uk-UA" sz="2100" b="1" smtClean="0">
                <a:latin typeface="Times New Roman" panose="02020603050405020304" pitchFamily="18" charset="0"/>
                <a:cs typeface="Times New Roman" panose="02020603050405020304" pitchFamily="18" charset="0"/>
              </a:rPr>
              <a:t>припинення воєнного стану </a:t>
            </a:r>
            <a:r>
              <a:rPr lang="uk-UA" sz="2100" b="1">
                <a:latin typeface="Times New Roman" panose="02020603050405020304" pitchFamily="18" charset="0"/>
                <a:cs typeface="Times New Roman" panose="02020603050405020304" pitchFamily="18" charset="0"/>
              </a:rPr>
              <a:t>перебіг </a:t>
            </a:r>
            <a:r>
              <a:rPr lang="uk-UA" sz="2100" b="1" smtClean="0">
                <a:latin typeface="Times New Roman" panose="02020603050405020304" pitchFamily="18" charset="0"/>
                <a:cs typeface="Times New Roman" panose="02020603050405020304" pitchFamily="18" charset="0"/>
              </a:rPr>
              <a:t>строків</a:t>
            </a:r>
            <a:r>
              <a:rPr lang="uk-UA" sz="2100" smtClean="0">
                <a:latin typeface="Times New Roman" panose="02020603050405020304" pitchFamily="18" charset="0"/>
                <a:cs typeface="Times New Roman" panose="02020603050405020304" pitchFamily="18" charset="0"/>
              </a:rPr>
              <a:t>, визначених</a:t>
            </a:r>
            <a:r>
              <a:rPr lang="uk-UA" sz="2100">
                <a:latin typeface="Times New Roman" panose="02020603050405020304" pitchFamily="18" charset="0"/>
                <a:cs typeface="Times New Roman" panose="02020603050405020304" pitchFamily="18" charset="0"/>
              </a:rPr>
              <a:t> </a:t>
            </a:r>
            <a:r>
              <a:rPr lang="uk-UA" sz="2100" i="1">
                <a:latin typeface="Times New Roman" panose="02020603050405020304" pitchFamily="18" charset="0"/>
                <a:cs typeface="Times New Roman" panose="02020603050405020304" pitchFamily="18" charset="0"/>
              </a:rPr>
              <a:t>ПКУ, </a:t>
            </a:r>
            <a:r>
              <a:rPr lang="uk-UA" sz="2100" b="1">
                <a:latin typeface="Times New Roman" panose="02020603050405020304" pitchFamily="18" charset="0"/>
                <a:cs typeface="Times New Roman" panose="02020603050405020304" pitchFamily="18" charset="0"/>
              </a:rPr>
              <a:t>призупиняється</a:t>
            </a:r>
            <a:r>
              <a:rPr lang="uk-UA" sz="2100">
                <a:latin typeface="Times New Roman" panose="02020603050405020304" pitchFamily="18" charset="0"/>
                <a:cs typeface="Times New Roman" panose="02020603050405020304" pitchFamily="18" charset="0"/>
              </a:rPr>
              <a:t> </a:t>
            </a:r>
            <a:r>
              <a:rPr lang="uk-UA" sz="2100" smtClean="0">
                <a:latin typeface="Times New Roman" panose="02020603050405020304" pitchFamily="18" charset="0"/>
                <a:cs typeface="Times New Roman" panose="02020603050405020304" pitchFamily="18" charset="0"/>
              </a:rPr>
              <a:t>(крім…). </a:t>
            </a:r>
          </a:p>
          <a:p>
            <a:pPr algn="just" fontAlgn="base"/>
            <a:endParaRPr lang="uk-UA" sz="2100" smtClean="0">
              <a:latin typeface="Times New Roman" panose="02020603050405020304" pitchFamily="18" charset="0"/>
              <a:cs typeface="Times New Roman" panose="02020603050405020304" pitchFamily="18" charset="0"/>
            </a:endParaRPr>
          </a:p>
          <a:p>
            <a:pPr algn="just" fontAlgn="base"/>
            <a:r>
              <a:rPr lang="uk-UA" sz="2100" smtClean="0">
                <a:latin typeface="Times New Roman" panose="02020603050405020304" pitchFamily="18" charset="0"/>
                <a:cs typeface="Times New Roman" panose="02020603050405020304" pitchFamily="18" charset="0"/>
              </a:rPr>
              <a:t>Призупинення </a:t>
            </a:r>
            <a:r>
              <a:rPr lang="uk-UA" sz="2100">
                <a:latin typeface="Times New Roman" panose="02020603050405020304" pitchFamily="18" charset="0"/>
                <a:cs typeface="Times New Roman" panose="02020603050405020304" pitchFamily="18" charset="0"/>
              </a:rPr>
              <a:t>строків </a:t>
            </a:r>
            <a:r>
              <a:rPr lang="uk-UA" sz="2100" smtClean="0">
                <a:latin typeface="Times New Roman" panose="02020603050405020304" pitchFamily="18" charset="0"/>
                <a:cs typeface="Times New Roman" panose="02020603050405020304" pitchFamily="18" charset="0"/>
              </a:rPr>
              <a:t> на час воєнного стану поширюється </a:t>
            </a:r>
            <a:r>
              <a:rPr lang="uk-UA" sz="2100">
                <a:latin typeface="Times New Roman" panose="02020603050405020304" pitchFamily="18" charset="0"/>
                <a:cs typeface="Times New Roman" panose="02020603050405020304" pitchFamily="18" charset="0"/>
              </a:rPr>
              <a:t>і на строк відображення ПК</a:t>
            </a:r>
            <a:r>
              <a:rPr lang="uk-UA" sz="2100" smtClean="0">
                <a:latin typeface="Times New Roman" panose="02020603050405020304" pitchFamily="18" charset="0"/>
                <a:cs typeface="Times New Roman" panose="02020603050405020304" pitchFamily="18" charset="0"/>
              </a:rPr>
              <a:t>.</a:t>
            </a:r>
          </a:p>
          <a:p>
            <a:pPr algn="just" fontAlgn="base"/>
            <a:endParaRPr lang="uk-UA" sz="2100">
              <a:latin typeface="Times New Roman" panose="02020603050405020304" pitchFamily="18" charset="0"/>
              <a:cs typeface="Times New Roman" panose="02020603050405020304" pitchFamily="18" charset="0"/>
            </a:endParaRPr>
          </a:p>
          <a:p>
            <a:pPr algn="just" fontAlgn="base"/>
            <a:r>
              <a:rPr lang="uk-UA" sz="2100" smtClean="0">
                <a:latin typeface="Times New Roman" panose="02020603050405020304" pitchFamily="18" charset="0"/>
                <a:cs typeface="Times New Roman" panose="02020603050405020304" pitchFamily="18" charset="0"/>
              </a:rPr>
              <a:t>У разі </a:t>
            </a:r>
            <a:r>
              <a:rPr lang="uk-UA" sz="2100">
                <a:latin typeface="Times New Roman" panose="02020603050405020304" pitchFamily="18" charset="0"/>
                <a:cs typeface="Times New Roman" panose="02020603050405020304" pitchFamily="18" charset="0"/>
              </a:rPr>
              <a:t>призупинення строків перебіг строків </a:t>
            </a:r>
            <a:r>
              <a:rPr lang="uk-UA" sz="2100" b="1">
                <a:latin typeface="Times New Roman" panose="02020603050405020304" pitchFamily="18" charset="0"/>
                <a:cs typeface="Times New Roman" panose="02020603050405020304" pitchFamily="18" charset="0"/>
              </a:rPr>
              <a:t>зупиняється</a:t>
            </a:r>
            <a:r>
              <a:rPr lang="uk-UA" sz="2100">
                <a:latin typeface="Times New Roman" panose="02020603050405020304" pitchFamily="18" charset="0"/>
                <a:cs typeface="Times New Roman" panose="02020603050405020304" pitchFamily="18" charset="0"/>
              </a:rPr>
              <a:t> на весь строк існування відповідних </a:t>
            </a:r>
            <a:r>
              <a:rPr lang="uk-UA" sz="2100" smtClean="0">
                <a:latin typeface="Times New Roman" panose="02020603050405020304" pitchFamily="18" charset="0"/>
                <a:cs typeface="Times New Roman" panose="02020603050405020304" pitchFamily="18" charset="0"/>
              </a:rPr>
              <a:t>обставин </a:t>
            </a:r>
            <a:r>
              <a:rPr lang="uk-UA" sz="2100">
                <a:latin typeface="Times New Roman" panose="02020603050405020304" pitchFamily="18" charset="0"/>
                <a:cs typeface="Times New Roman" panose="02020603050405020304" pitchFamily="18" charset="0"/>
              </a:rPr>
              <a:t>і </a:t>
            </a:r>
            <a:r>
              <a:rPr lang="uk-UA" sz="2100" b="1">
                <a:latin typeface="Times New Roman" panose="02020603050405020304" pitchFamily="18" charset="0"/>
                <a:cs typeface="Times New Roman" panose="02020603050405020304" pitchFamily="18" charset="0"/>
              </a:rPr>
              <a:t>триває</a:t>
            </a:r>
            <a:r>
              <a:rPr lang="uk-UA" sz="2100">
                <a:latin typeface="Times New Roman" panose="02020603050405020304" pitchFamily="18" charset="0"/>
                <a:cs typeface="Times New Roman" panose="02020603050405020304" pitchFamily="18" charset="0"/>
              </a:rPr>
              <a:t> з дня припинення цих обставин з урахуванням строку, що пройшов до призупинення </a:t>
            </a:r>
            <a:r>
              <a:rPr lang="uk-UA" sz="2100" smtClean="0">
                <a:latin typeface="Times New Roman" panose="02020603050405020304" pitchFamily="18" charset="0"/>
                <a:cs typeface="Times New Roman" panose="02020603050405020304" pitchFamily="18" charset="0"/>
              </a:rPr>
              <a:t>(ЦКУ ст. 263).</a:t>
            </a:r>
          </a:p>
          <a:p>
            <a:pPr algn="just" fontAlgn="base"/>
            <a:endParaRPr lang="uk-UA" sz="2100">
              <a:latin typeface="Times New Roman" panose="02020603050405020304" pitchFamily="18" charset="0"/>
              <a:cs typeface="Times New Roman" panose="02020603050405020304" pitchFamily="18" charset="0"/>
            </a:endParaRPr>
          </a:p>
          <a:p>
            <a:pPr algn="just" fontAlgn="base"/>
            <a:r>
              <a:rPr lang="uk-UA" sz="2100">
                <a:latin typeface="Times New Roman" panose="02020603050405020304" pitchFamily="18" charset="0"/>
                <a:cs typeface="Times New Roman" panose="02020603050405020304" pitchFamily="18" charset="0"/>
              </a:rPr>
              <a:t>Якщо ПН складені  </a:t>
            </a:r>
            <a:r>
              <a:rPr lang="uk-UA" sz="2100" b="1">
                <a:latin typeface="Times New Roman" panose="02020603050405020304" pitchFamily="18" charset="0"/>
                <a:cs typeface="Times New Roman" panose="02020603050405020304" pitchFamily="18" charset="0"/>
              </a:rPr>
              <a:t>з </a:t>
            </a:r>
            <a:r>
              <a:rPr lang="uk-UA" sz="2100" b="1" smtClean="0">
                <a:latin typeface="Times New Roman" panose="02020603050405020304" pitchFamily="18" charset="0"/>
                <a:cs typeface="Times New Roman" panose="02020603050405020304" pitchFamily="18" charset="0"/>
              </a:rPr>
              <a:t>24.02 під час воєнного стану</a:t>
            </a:r>
            <a:r>
              <a:rPr lang="uk-UA" sz="2100" smtClean="0">
                <a:latin typeface="Times New Roman" panose="02020603050405020304" pitchFamily="18" charset="0"/>
                <a:cs typeface="Times New Roman" panose="02020603050405020304" pitchFamily="18" charset="0"/>
              </a:rPr>
              <a:t>, </a:t>
            </a:r>
            <a:r>
              <a:rPr lang="uk-UA" sz="2100">
                <a:latin typeface="Times New Roman" panose="02020603050405020304" pitchFamily="18" charset="0"/>
                <a:cs typeface="Times New Roman" panose="02020603050405020304" pitchFamily="18" charset="0"/>
              </a:rPr>
              <a:t>то </a:t>
            </a:r>
            <a:r>
              <a:rPr lang="uk-UA" sz="2100" smtClean="0">
                <a:latin typeface="Times New Roman" panose="02020603050405020304" pitchFamily="18" charset="0"/>
                <a:cs typeface="Times New Roman" panose="02020603050405020304" pitchFamily="18" charset="0"/>
              </a:rPr>
              <a:t> для </a:t>
            </a:r>
            <a:r>
              <a:rPr lang="uk-UA" sz="2100">
                <a:latin typeface="Times New Roman" panose="02020603050405020304" pitchFamily="18" charset="0"/>
                <a:cs typeface="Times New Roman" panose="02020603050405020304" pitchFamily="18" charset="0"/>
              </a:rPr>
              <a:t>них 365-денний </a:t>
            </a:r>
            <a:r>
              <a:rPr lang="uk-UA" sz="2100" b="1" smtClean="0">
                <a:latin typeface="Times New Roman" panose="02020603050405020304" pitchFamily="18" charset="0"/>
                <a:cs typeface="Times New Roman" panose="02020603050405020304" pitchFamily="18" charset="0"/>
              </a:rPr>
              <a:t> строк</a:t>
            </a:r>
            <a:r>
              <a:rPr lang="uk-UA" sz="2100">
                <a:latin typeface="Times New Roman" panose="02020603050405020304" pitchFamily="18" charset="0"/>
                <a:cs typeface="Times New Roman" panose="02020603050405020304" pitchFamily="18" charset="0"/>
              </a:rPr>
              <a:t> почне </a:t>
            </a:r>
            <a:r>
              <a:rPr lang="uk-UA" sz="2100" smtClean="0">
                <a:latin typeface="Times New Roman" panose="02020603050405020304" pitchFamily="18" charset="0"/>
                <a:cs typeface="Times New Roman" panose="02020603050405020304" pitchFamily="18" charset="0"/>
              </a:rPr>
              <a:t>відраховуватись  </a:t>
            </a:r>
            <a:r>
              <a:rPr lang="uk-UA" sz="2100">
                <a:latin typeface="Times New Roman" panose="02020603050405020304" pitchFamily="18" charset="0"/>
                <a:cs typeface="Times New Roman" panose="02020603050405020304" pitchFamily="18" charset="0"/>
              </a:rPr>
              <a:t>після </a:t>
            </a:r>
            <a:r>
              <a:rPr lang="uk-UA" sz="2100" smtClean="0">
                <a:latin typeface="Times New Roman" panose="02020603050405020304" pitchFamily="18" charset="0"/>
                <a:cs typeface="Times New Roman" panose="02020603050405020304" pitchFamily="18" charset="0"/>
              </a:rPr>
              <a:t>припинення воєнного стану</a:t>
            </a:r>
            <a:r>
              <a:rPr lang="uk-UA" sz="2100" b="1"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8478728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332656"/>
            <a:ext cx="8640960" cy="5401479"/>
          </a:xfrm>
          <a:prstGeom prst="rect">
            <a:avLst/>
          </a:prstGeom>
        </p:spPr>
        <p:txBody>
          <a:bodyPr wrap="square">
            <a:spAutoFit/>
          </a:bodyPr>
          <a:lstStyle/>
          <a:p>
            <a:pPr algn="just" fontAlgn="base"/>
            <a:r>
              <a:rPr lang="uk-UA" sz="2100">
                <a:latin typeface="Times New Roman" panose="02020603050405020304" pitchFamily="18" charset="0"/>
                <a:cs typeface="Times New Roman" panose="02020603050405020304" pitchFamily="18" charset="0"/>
              </a:rPr>
              <a:t>Якщо ПН були складені </a:t>
            </a:r>
            <a:r>
              <a:rPr lang="uk-UA" sz="2100" smtClean="0">
                <a:latin typeface="Times New Roman" panose="02020603050405020304" pitchFamily="18" charset="0"/>
                <a:cs typeface="Times New Roman" panose="02020603050405020304" pitchFamily="18" charset="0"/>
              </a:rPr>
              <a:t> </a:t>
            </a:r>
            <a:r>
              <a:rPr lang="uk-UA" sz="2100">
                <a:latin typeface="Times New Roman" panose="02020603050405020304" pitchFamily="18" charset="0"/>
                <a:cs typeface="Times New Roman" panose="02020603050405020304" pitchFamily="18" charset="0"/>
              </a:rPr>
              <a:t> з </a:t>
            </a:r>
            <a:r>
              <a:rPr lang="uk-UA" sz="2100" b="1">
                <a:latin typeface="Times New Roman" panose="02020603050405020304" pitchFamily="18" charset="0"/>
                <a:cs typeface="Times New Roman" panose="02020603050405020304" pitchFamily="18" charset="0"/>
              </a:rPr>
              <a:t>01.01.2022</a:t>
            </a:r>
            <a:r>
              <a:rPr lang="uk-UA" sz="2100">
                <a:latin typeface="Times New Roman" panose="02020603050405020304" pitchFamily="18" charset="0"/>
                <a:cs typeface="Times New Roman" panose="02020603050405020304" pitchFamily="18" charset="0"/>
              </a:rPr>
              <a:t> </a:t>
            </a:r>
            <a:r>
              <a:rPr lang="uk-UA" sz="2100" b="1">
                <a:latin typeface="Times New Roman" panose="02020603050405020304" pitchFamily="18" charset="0"/>
                <a:cs typeface="Times New Roman" panose="02020603050405020304" pitchFamily="18" charset="0"/>
              </a:rPr>
              <a:t>до </a:t>
            </a:r>
            <a:r>
              <a:rPr lang="uk-UA" sz="2100" b="1" smtClean="0">
                <a:latin typeface="Times New Roman" panose="02020603050405020304" pitchFamily="18" charset="0"/>
                <a:cs typeface="Times New Roman" panose="02020603050405020304" pitchFamily="18" charset="0"/>
              </a:rPr>
              <a:t>24.02</a:t>
            </a:r>
            <a:r>
              <a:rPr lang="uk-UA" sz="2100" smtClean="0">
                <a:latin typeface="Times New Roman" panose="02020603050405020304" pitchFamily="18" charset="0"/>
                <a:cs typeface="Times New Roman" panose="02020603050405020304" pitchFamily="18" charset="0"/>
              </a:rPr>
              <a:t>,  то</a:t>
            </a:r>
            <a:r>
              <a:rPr lang="uk-UA" sz="2100">
                <a:latin typeface="Times New Roman" panose="02020603050405020304" pitchFamily="18" charset="0"/>
                <a:cs typeface="Times New Roman" panose="02020603050405020304" pitchFamily="18" charset="0"/>
              </a:rPr>
              <a:t> </a:t>
            </a:r>
            <a:r>
              <a:rPr lang="uk-UA" sz="2100" b="1">
                <a:latin typeface="Times New Roman" panose="02020603050405020304" pitchFamily="18" charset="0"/>
                <a:cs typeface="Times New Roman" panose="02020603050405020304" pitchFamily="18" charset="0"/>
              </a:rPr>
              <a:t>залишок 365-денного </a:t>
            </a:r>
            <a:r>
              <a:rPr lang="uk-UA" sz="2100" b="1" smtClean="0">
                <a:latin typeface="Times New Roman" panose="02020603050405020304" pitchFamily="18" charset="0"/>
                <a:cs typeface="Times New Roman" panose="02020603050405020304" pitchFamily="18" charset="0"/>
              </a:rPr>
              <a:t> строку</a:t>
            </a:r>
            <a:r>
              <a:rPr lang="uk-UA" sz="2100">
                <a:latin typeface="Times New Roman" panose="02020603050405020304" pitchFamily="18" charset="0"/>
                <a:cs typeface="Times New Roman" panose="02020603050405020304" pitchFamily="18" charset="0"/>
              </a:rPr>
              <a:t> продовжить спливати </a:t>
            </a:r>
            <a:r>
              <a:rPr lang="uk-UA" sz="2100" b="1">
                <a:latin typeface="Times New Roman" panose="02020603050405020304" pitchFamily="18" charset="0"/>
                <a:cs typeface="Times New Roman" panose="02020603050405020304" pitchFamily="18" charset="0"/>
              </a:rPr>
              <a:t>після </a:t>
            </a:r>
            <a:r>
              <a:rPr lang="uk-UA" sz="2100" b="1" smtClean="0">
                <a:latin typeface="Times New Roman" panose="02020603050405020304" pitchFamily="18" charset="0"/>
                <a:cs typeface="Times New Roman" panose="02020603050405020304" pitchFamily="18" charset="0"/>
              </a:rPr>
              <a:t>припинення воєнного стану</a:t>
            </a:r>
            <a:r>
              <a:rPr lang="uk-UA" sz="2100">
                <a:latin typeface="Times New Roman" panose="02020603050405020304" pitchFamily="18" charset="0"/>
                <a:cs typeface="Times New Roman" panose="02020603050405020304" pitchFamily="18" charset="0"/>
              </a:rPr>
              <a:t> (з урахуванням днів, що пройшли раніше</a:t>
            </a:r>
            <a:r>
              <a:rPr lang="uk-UA" sz="2100" smtClean="0">
                <a:latin typeface="Times New Roman" panose="02020603050405020304" pitchFamily="18" charset="0"/>
                <a:cs typeface="Times New Roman" panose="02020603050405020304" pitchFamily="18" charset="0"/>
              </a:rPr>
              <a:t>).</a:t>
            </a:r>
          </a:p>
          <a:p>
            <a:pPr algn="just" fontAlgn="base"/>
            <a:endParaRPr lang="uk-UA" sz="2100">
              <a:latin typeface="Times New Roman" panose="02020603050405020304" pitchFamily="18" charset="0"/>
              <a:cs typeface="Times New Roman" panose="02020603050405020304" pitchFamily="18" charset="0"/>
            </a:endParaRPr>
          </a:p>
          <a:p>
            <a:pPr algn="just" fontAlgn="base"/>
            <a:r>
              <a:rPr lang="uk-UA" sz="2100" b="1">
                <a:latin typeface="Times New Roman" panose="02020603050405020304" pitchFamily="18" charset="0"/>
                <a:cs typeface="Times New Roman" panose="02020603050405020304" pitchFamily="18" charset="0"/>
              </a:rPr>
              <a:t>Приклад</a:t>
            </a:r>
            <a:r>
              <a:rPr lang="uk-UA" sz="2100">
                <a:latin typeface="Times New Roman" panose="02020603050405020304" pitchFamily="18" charset="0"/>
                <a:cs typeface="Times New Roman" panose="02020603050405020304" pitchFamily="18" charset="0"/>
              </a:rPr>
              <a:t>.</a:t>
            </a:r>
            <a:r>
              <a:rPr lang="uk-UA" sz="2100" i="1">
                <a:latin typeface="Times New Roman" panose="02020603050405020304" pitchFamily="18" charset="0"/>
                <a:cs typeface="Times New Roman" panose="02020603050405020304" pitchFamily="18" charset="0"/>
              </a:rPr>
              <a:t> </a:t>
            </a:r>
            <a:endParaRPr lang="uk-UA" sz="2100" i="1" smtClean="0">
              <a:latin typeface="Times New Roman" panose="02020603050405020304" pitchFamily="18" charset="0"/>
              <a:cs typeface="Times New Roman" panose="02020603050405020304" pitchFamily="18" charset="0"/>
            </a:endParaRPr>
          </a:p>
          <a:p>
            <a:pPr algn="just" fontAlgn="base"/>
            <a:r>
              <a:rPr lang="uk-UA" sz="2100" b="1" i="1" smtClean="0">
                <a:latin typeface="Times New Roman" panose="02020603050405020304" pitchFamily="18" charset="0"/>
                <a:cs typeface="Times New Roman" panose="02020603050405020304" pitchFamily="18" charset="0"/>
              </a:rPr>
              <a:t>За   </a:t>
            </a:r>
            <a:r>
              <a:rPr lang="uk-UA" sz="2100" b="1" i="1">
                <a:latin typeface="Times New Roman" panose="02020603050405020304" pitchFamily="18" charset="0"/>
                <a:cs typeface="Times New Roman" panose="02020603050405020304" pitchFamily="18" charset="0"/>
              </a:rPr>
              <a:t>ПН з датою складання </a:t>
            </a:r>
            <a:r>
              <a:rPr lang="uk-UA" sz="2100" b="1" i="1" smtClean="0">
                <a:latin typeface="Times New Roman" panose="02020603050405020304" pitchFamily="18" charset="0"/>
                <a:cs typeface="Times New Roman" panose="02020603050405020304" pitchFamily="18" charset="0"/>
              </a:rPr>
              <a:t>10.02.2022 (до </a:t>
            </a:r>
            <a:r>
              <a:rPr lang="uk-UA" sz="2100" b="1" i="1">
                <a:latin typeface="Times New Roman" panose="02020603050405020304" pitchFamily="18" charset="0"/>
                <a:cs typeface="Times New Roman" panose="02020603050405020304" pitchFamily="18" charset="0"/>
              </a:rPr>
              <a:t>24.02.2022 </a:t>
            </a:r>
            <a:r>
              <a:rPr lang="uk-UA" sz="2100" b="1" i="1" smtClean="0">
                <a:latin typeface="Times New Roman" panose="02020603050405020304" pitchFamily="18" charset="0"/>
                <a:cs typeface="Times New Roman" panose="02020603050405020304" pitchFamily="18" charset="0"/>
              </a:rPr>
              <a:t>пройшло 13 днів). Після </a:t>
            </a:r>
            <a:r>
              <a:rPr lang="uk-UA" sz="2100" b="1" i="1">
                <a:latin typeface="Times New Roman" panose="02020603050405020304" pitchFamily="18" charset="0"/>
                <a:cs typeface="Times New Roman" panose="02020603050405020304" pitchFamily="18" charset="0"/>
              </a:rPr>
              <a:t>закінчення </a:t>
            </a:r>
            <a:r>
              <a:rPr lang="uk-UA" sz="2100" b="1" i="1" smtClean="0">
                <a:latin typeface="Times New Roman" panose="02020603050405020304" pitchFamily="18" charset="0"/>
                <a:cs typeface="Times New Roman" panose="02020603050405020304" pitchFamily="18" charset="0"/>
              </a:rPr>
              <a:t>воєнного стану відображати </a:t>
            </a:r>
            <a:r>
              <a:rPr lang="uk-UA" sz="2100" b="1" i="1">
                <a:latin typeface="Times New Roman" panose="02020603050405020304" pitchFamily="18" charset="0"/>
                <a:cs typeface="Times New Roman" panose="02020603050405020304" pitchFamily="18" charset="0"/>
              </a:rPr>
              <a:t>ПК </a:t>
            </a:r>
            <a:r>
              <a:rPr lang="uk-UA" sz="2100" b="1" i="1" smtClean="0">
                <a:latin typeface="Times New Roman" panose="02020603050405020304" pitchFamily="18" charset="0"/>
                <a:cs typeface="Times New Roman" panose="02020603050405020304" pitchFamily="18" charset="0"/>
              </a:rPr>
              <a:t>можна буде протягом  352 </a:t>
            </a:r>
            <a:r>
              <a:rPr lang="uk-UA" sz="2100" b="1" i="1">
                <a:latin typeface="Times New Roman" panose="02020603050405020304" pitchFamily="18" charset="0"/>
                <a:cs typeface="Times New Roman" panose="02020603050405020304" pitchFamily="18" charset="0"/>
              </a:rPr>
              <a:t>днів (365 днів </a:t>
            </a:r>
            <a:r>
              <a:rPr lang="uk-UA" sz="2100" b="1" i="1" smtClean="0">
                <a:latin typeface="Times New Roman" panose="02020603050405020304" pitchFamily="18" charset="0"/>
                <a:cs typeface="Times New Roman" panose="02020603050405020304" pitchFamily="18" charset="0"/>
              </a:rPr>
              <a:t>- 13 </a:t>
            </a:r>
            <a:r>
              <a:rPr lang="uk-UA" sz="2100" b="1" i="1">
                <a:latin typeface="Times New Roman" panose="02020603050405020304" pitchFamily="18" charset="0"/>
                <a:cs typeface="Times New Roman" panose="02020603050405020304" pitchFamily="18" charset="0"/>
              </a:rPr>
              <a:t>дні</a:t>
            </a:r>
            <a:r>
              <a:rPr lang="uk-UA" sz="2100" b="1" i="1" smtClean="0">
                <a:latin typeface="Times New Roman" panose="02020603050405020304" pitchFamily="18" charset="0"/>
                <a:cs typeface="Times New Roman" panose="02020603050405020304" pitchFamily="18" charset="0"/>
              </a:rPr>
              <a:t>)</a:t>
            </a:r>
            <a:r>
              <a:rPr lang="uk-UA" sz="2100" b="1">
                <a:latin typeface="Times New Roman" panose="02020603050405020304" pitchFamily="18" charset="0"/>
                <a:cs typeface="Times New Roman" panose="02020603050405020304" pitchFamily="18" charset="0"/>
              </a:rPr>
              <a:t>.</a:t>
            </a:r>
            <a:endParaRPr lang="uk-UA" sz="2100" b="1" smtClean="0">
              <a:latin typeface="Times New Roman" panose="02020603050405020304" pitchFamily="18" charset="0"/>
              <a:cs typeface="Times New Roman" panose="02020603050405020304" pitchFamily="18" charset="0"/>
            </a:endParaRPr>
          </a:p>
          <a:p>
            <a:pPr fontAlgn="base"/>
            <a:endParaRPr lang="uk-UA"/>
          </a:p>
          <a:p>
            <a:pPr algn="just" fontAlgn="base"/>
            <a:r>
              <a:rPr lang="uk-UA" sz="2100" b="1">
                <a:latin typeface="Times New Roman" panose="02020603050405020304" pitchFamily="18" charset="0"/>
                <a:cs typeface="Times New Roman" panose="02020603050405020304" pitchFamily="18" charset="0"/>
              </a:rPr>
              <a:t>365-денний строк відображення ПК </a:t>
            </a:r>
            <a:r>
              <a:rPr lang="uk-UA" sz="2100" b="1" u="sng" smtClean="0">
                <a:latin typeface="Times New Roman" panose="02020603050405020304" pitchFamily="18" charset="0"/>
                <a:cs typeface="Times New Roman" panose="02020603050405020304" pitchFamily="18" charset="0"/>
              </a:rPr>
              <a:t>продовжується </a:t>
            </a:r>
            <a:r>
              <a:rPr lang="uk-UA" sz="2100" b="1" u="sng">
                <a:latin typeface="Times New Roman" panose="02020603050405020304" pitchFamily="18" charset="0"/>
                <a:cs typeface="Times New Roman" panose="02020603050405020304" pitchFamily="18" charset="0"/>
              </a:rPr>
              <a:t>на весь період </a:t>
            </a:r>
            <a:r>
              <a:rPr lang="uk-UA" sz="2100" b="1" u="sng" smtClean="0">
                <a:latin typeface="Times New Roman" panose="02020603050405020304" pitchFamily="18" charset="0"/>
                <a:cs typeface="Times New Roman" panose="02020603050405020304" pitchFamily="18" charset="0"/>
              </a:rPr>
              <a:t>блокування ПН</a:t>
            </a:r>
            <a:r>
              <a:rPr lang="uk-UA" sz="2100" b="1" smtClean="0">
                <a:latin typeface="Times New Roman" panose="02020603050405020304" pitchFamily="18" charset="0"/>
                <a:cs typeface="Times New Roman" panose="02020603050405020304" pitchFamily="18" charset="0"/>
              </a:rPr>
              <a:t>.</a:t>
            </a:r>
          </a:p>
          <a:p>
            <a:pPr fontAlgn="base"/>
            <a:endParaRPr lang="uk-UA"/>
          </a:p>
          <a:p>
            <a:pPr fontAlgn="base"/>
            <a:r>
              <a:rPr lang="uk-UA" sz="2100" b="1" smtClean="0">
                <a:latin typeface="Times New Roman" panose="02020603050405020304" pitchFamily="18" charset="0"/>
                <a:cs typeface="Times New Roman" panose="02020603050405020304" pitchFamily="18" charset="0"/>
              </a:rPr>
              <a:t>Приклад</a:t>
            </a:r>
            <a:r>
              <a:rPr lang="uk-UA" sz="2100" b="1">
                <a:latin typeface="Times New Roman" panose="02020603050405020304" pitchFamily="18" charset="0"/>
                <a:cs typeface="Times New Roman" panose="02020603050405020304" pitchFamily="18" charset="0"/>
              </a:rPr>
              <a:t>.</a:t>
            </a:r>
            <a:r>
              <a:rPr lang="uk-UA" sz="2100" i="1">
                <a:latin typeface="Times New Roman" panose="02020603050405020304" pitchFamily="18" charset="0"/>
                <a:cs typeface="Times New Roman" panose="02020603050405020304" pitchFamily="18" charset="0"/>
              </a:rPr>
              <a:t> </a:t>
            </a:r>
            <a:endParaRPr lang="uk-UA" sz="2100" i="1" smtClean="0">
              <a:latin typeface="Times New Roman" panose="02020603050405020304" pitchFamily="18" charset="0"/>
              <a:cs typeface="Times New Roman" panose="02020603050405020304" pitchFamily="18" charset="0"/>
            </a:endParaRPr>
          </a:p>
          <a:p>
            <a:pPr algn="just" fontAlgn="base"/>
            <a:r>
              <a:rPr lang="uk-UA" sz="2100" b="1" i="1" smtClean="0">
                <a:latin typeface="Times New Roman" panose="02020603050405020304" pitchFamily="18" charset="0"/>
                <a:cs typeface="Times New Roman" panose="02020603050405020304" pitchFamily="18" charset="0"/>
              </a:rPr>
              <a:t>ПН складена 10.02.2022 та заблокована </a:t>
            </a:r>
            <a:r>
              <a:rPr lang="uk-UA" sz="2100" b="1" i="1">
                <a:latin typeface="Times New Roman" panose="02020603050405020304" pitchFamily="18" charset="0"/>
                <a:cs typeface="Times New Roman" panose="02020603050405020304" pitchFamily="18" charset="0"/>
              </a:rPr>
              <a:t>16.02 </a:t>
            </a:r>
            <a:r>
              <a:rPr lang="uk-UA" sz="2100" b="1" i="1" smtClean="0">
                <a:latin typeface="Times New Roman" panose="02020603050405020304" pitchFamily="18" charset="0"/>
                <a:cs typeface="Times New Roman" panose="02020603050405020304" pitchFamily="18" charset="0"/>
              </a:rPr>
              <a:t> і </a:t>
            </a:r>
            <a:r>
              <a:rPr lang="uk-UA" sz="2100" b="1" i="1">
                <a:latin typeface="Times New Roman" panose="02020603050405020304" pitchFamily="18" charset="0"/>
                <a:cs typeface="Times New Roman" panose="02020603050405020304" pitchFamily="18" charset="0"/>
              </a:rPr>
              <a:t>розблокованою протягом </a:t>
            </a:r>
            <a:r>
              <a:rPr lang="uk-UA" sz="2100" b="1" i="1" smtClean="0">
                <a:latin typeface="Times New Roman" panose="02020603050405020304" pitchFamily="18" charset="0"/>
                <a:cs typeface="Times New Roman" panose="02020603050405020304" pitchFamily="18" charset="0"/>
              </a:rPr>
              <a:t>воєнного стану, ПК можна </a:t>
            </a:r>
            <a:r>
              <a:rPr lang="uk-UA" sz="2100" b="1" i="1">
                <a:latin typeface="Times New Roman" panose="02020603050405020304" pitchFamily="18" charset="0"/>
                <a:cs typeface="Times New Roman" panose="02020603050405020304" pitchFamily="18" charset="0"/>
              </a:rPr>
              <a:t>відображати </a:t>
            </a:r>
            <a:r>
              <a:rPr lang="uk-UA" sz="2100" b="1" i="1" smtClean="0">
                <a:latin typeface="Times New Roman" panose="02020603050405020304" pitchFamily="18" charset="0"/>
                <a:cs typeface="Times New Roman" panose="02020603050405020304" pitchFamily="18" charset="0"/>
              </a:rPr>
              <a:t> після припинення воєнного стану протягом </a:t>
            </a:r>
            <a:r>
              <a:rPr lang="uk-UA" sz="2100" b="1" i="1">
                <a:latin typeface="Times New Roman" panose="02020603050405020304" pitchFamily="18" charset="0"/>
                <a:cs typeface="Times New Roman" panose="02020603050405020304" pitchFamily="18" charset="0"/>
              </a:rPr>
              <a:t>решти </a:t>
            </a:r>
            <a:r>
              <a:rPr lang="uk-UA" sz="2100" b="1" i="1" smtClean="0">
                <a:latin typeface="Times New Roman" panose="02020603050405020304" pitchFamily="18" charset="0"/>
                <a:cs typeface="Times New Roman" panose="02020603050405020304" pitchFamily="18" charset="0"/>
              </a:rPr>
              <a:t>360 </a:t>
            </a:r>
            <a:r>
              <a:rPr lang="uk-UA" sz="2100" b="1" i="1">
                <a:latin typeface="Times New Roman" panose="02020603050405020304" pitchFamily="18" charset="0"/>
                <a:cs typeface="Times New Roman" panose="02020603050405020304" pitchFamily="18" charset="0"/>
              </a:rPr>
              <a:t>днів (365 днів </a:t>
            </a:r>
            <a:r>
              <a:rPr lang="uk-UA" sz="2100" b="1" i="1" smtClean="0">
                <a:latin typeface="Times New Roman" panose="02020603050405020304" pitchFamily="18" charset="0"/>
                <a:cs typeface="Times New Roman" panose="02020603050405020304" pitchFamily="18" charset="0"/>
              </a:rPr>
              <a:t>- 5 </a:t>
            </a:r>
            <a:r>
              <a:rPr lang="uk-UA" sz="2100" b="1" i="1">
                <a:latin typeface="Times New Roman" panose="02020603050405020304" pitchFamily="18" charset="0"/>
                <a:cs typeface="Times New Roman" panose="02020603050405020304" pitchFamily="18" charset="0"/>
              </a:rPr>
              <a:t>днів</a:t>
            </a:r>
            <a:r>
              <a:rPr lang="uk-UA" sz="2100" b="1" i="1" smtClean="0">
                <a:latin typeface="Times New Roman" panose="02020603050405020304" pitchFamily="18" charset="0"/>
                <a:cs typeface="Times New Roman" panose="02020603050405020304" pitchFamily="18" charset="0"/>
              </a:rPr>
              <a:t>).</a:t>
            </a:r>
            <a:endParaRPr lang="uk-UA" sz="2100" b="1">
              <a:latin typeface="Times New Roman" panose="02020603050405020304" pitchFamily="18" charset="0"/>
              <a:cs typeface="Times New Roman" panose="02020603050405020304" pitchFamily="18" charset="0"/>
            </a:endParaRPr>
          </a:p>
          <a:p>
            <a:pPr fontAlgn="base"/>
            <a:endParaRPr lang="uk-UA"/>
          </a:p>
        </p:txBody>
      </p:sp>
    </p:spTree>
    <p:extLst>
      <p:ext uri="{BB962C8B-B14F-4D97-AF65-F5344CB8AC3E}">
        <p14:creationId xmlns:p14="http://schemas.microsoft.com/office/powerpoint/2010/main" val="85589717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404664"/>
            <a:ext cx="8712968" cy="5724644"/>
          </a:xfrm>
          <a:prstGeom prst="rect">
            <a:avLst/>
          </a:prstGeom>
        </p:spPr>
        <p:txBody>
          <a:bodyPr wrap="square">
            <a:spAutoFit/>
          </a:bodyPr>
          <a:lstStyle/>
          <a:p>
            <a:pPr algn="just" fontAlgn="base"/>
            <a:r>
              <a:rPr lang="uk-UA" sz="2400" b="1" smtClean="0">
                <a:latin typeface="Times New Roman" panose="02020603050405020304" pitchFamily="18" charset="0"/>
                <a:cs typeface="Times New Roman" panose="02020603050405020304" pitchFamily="18" charset="0"/>
              </a:rPr>
              <a:t>Для   </a:t>
            </a:r>
            <a:r>
              <a:rPr lang="uk-UA" sz="2400" b="1">
                <a:latin typeface="Times New Roman" panose="02020603050405020304" pitchFamily="18" charset="0"/>
                <a:cs typeface="Times New Roman" panose="02020603050405020304" pitchFamily="18" charset="0"/>
              </a:rPr>
              <a:t>ПН</a:t>
            </a:r>
            <a:r>
              <a:rPr lang="uk-UA" sz="2400">
                <a:latin typeface="Times New Roman" panose="02020603050405020304" pitchFamily="18" charset="0"/>
                <a:cs typeface="Times New Roman" panose="02020603050405020304" pitchFamily="18" charset="0"/>
              </a:rPr>
              <a:t> </a:t>
            </a:r>
            <a:r>
              <a:rPr lang="uk-UA" sz="2400" b="1" smtClean="0">
                <a:latin typeface="Times New Roman" panose="02020603050405020304" pitchFamily="18" charset="0"/>
                <a:cs typeface="Times New Roman" panose="02020603050405020304" pitchFamily="18" charset="0"/>
              </a:rPr>
              <a:t>з </a:t>
            </a:r>
            <a:r>
              <a:rPr lang="uk-UA" sz="2400" b="1">
                <a:latin typeface="Times New Roman" panose="02020603050405020304" pitchFamily="18" charset="0"/>
                <a:cs typeface="Times New Roman" panose="02020603050405020304" pitchFamily="18" charset="0"/>
              </a:rPr>
              <a:t>датою складання до </a:t>
            </a:r>
            <a:r>
              <a:rPr lang="uk-UA" sz="2400" b="1" smtClean="0">
                <a:latin typeface="Times New Roman" panose="02020603050405020304" pitchFamily="18" charset="0"/>
                <a:cs typeface="Times New Roman" panose="02020603050405020304" pitchFamily="18" charset="0"/>
              </a:rPr>
              <a:t>01.01.2022</a:t>
            </a:r>
            <a:r>
              <a:rPr lang="uk-UA" sz="2400">
                <a:latin typeface="Times New Roman" panose="02020603050405020304" pitchFamily="18" charset="0"/>
                <a:cs typeface="Times New Roman" panose="02020603050405020304" pitchFamily="18" charset="0"/>
              </a:rPr>
              <a:t> </a:t>
            </a:r>
            <a:r>
              <a:rPr lang="uk-UA" sz="2100" b="1" smtClean="0">
                <a:latin typeface="Times New Roman" panose="02020603050405020304" pitchFamily="18" charset="0"/>
                <a:cs typeface="Times New Roman" panose="02020603050405020304" pitchFamily="18" charset="0"/>
              </a:rPr>
              <a:t> </a:t>
            </a:r>
            <a:r>
              <a:rPr lang="uk-UA" sz="2100" smtClean="0">
                <a:latin typeface="Times New Roman" panose="02020603050405020304" pitchFamily="18" charset="0"/>
                <a:cs typeface="Times New Roman" panose="02020603050405020304" pitchFamily="18" charset="0"/>
              </a:rPr>
              <a:t>ПК  можна </a:t>
            </a:r>
            <a:r>
              <a:rPr lang="uk-UA" sz="2100">
                <a:latin typeface="Times New Roman" panose="02020603050405020304" pitchFamily="18" charset="0"/>
                <a:cs typeface="Times New Roman" panose="02020603050405020304" pitchFamily="18" charset="0"/>
              </a:rPr>
              <a:t>було показати:</a:t>
            </a:r>
          </a:p>
          <a:p>
            <a:pPr marL="285750" indent="-285750" algn="just" fontAlgn="base">
              <a:buFont typeface="Arial" panose="020B0604020202020204" pitchFamily="34" charset="0"/>
              <a:buChar char="•"/>
            </a:pPr>
            <a:r>
              <a:rPr lang="uk-UA" sz="2100" smtClean="0">
                <a:latin typeface="Times New Roman" panose="02020603050405020304" pitchFamily="18" charset="0"/>
                <a:cs typeface="Times New Roman" panose="02020603050405020304" pitchFamily="18" charset="0"/>
              </a:rPr>
              <a:t>не </a:t>
            </a:r>
            <a:r>
              <a:rPr lang="uk-UA" sz="2100">
                <a:latin typeface="Times New Roman" panose="02020603050405020304" pitchFamily="18" charset="0"/>
                <a:cs typeface="Times New Roman" panose="02020603050405020304" pitchFamily="18" charset="0"/>
              </a:rPr>
              <a:t>пізніше періоду закінчення 1095 </a:t>
            </a:r>
            <a:r>
              <a:rPr lang="uk-UA" sz="2100" smtClean="0">
                <a:latin typeface="Times New Roman" panose="02020603050405020304" pitchFamily="18" charset="0"/>
                <a:cs typeface="Times New Roman" panose="02020603050405020304" pitchFamily="18" charset="0"/>
              </a:rPr>
              <a:t>днів,  </a:t>
            </a:r>
            <a:r>
              <a:rPr lang="uk-UA" sz="2100">
                <a:latin typeface="Times New Roman" panose="02020603050405020304" pitchFamily="18" charset="0"/>
                <a:cs typeface="Times New Roman" panose="02020603050405020304" pitchFamily="18" charset="0"/>
              </a:rPr>
              <a:t>якщо у </a:t>
            </a:r>
            <a:r>
              <a:rPr lang="uk-UA" sz="2100" smtClean="0">
                <a:latin typeface="Times New Roman" panose="02020603050405020304" pitchFamily="18" charset="0"/>
                <a:cs typeface="Times New Roman" panose="02020603050405020304" pitchFamily="18" charset="0"/>
              </a:rPr>
              <a:t>2022 році </a:t>
            </a:r>
            <a:r>
              <a:rPr lang="uk-UA" sz="2100">
                <a:latin typeface="Times New Roman" panose="02020603050405020304" pitchFamily="18" charset="0"/>
                <a:cs typeface="Times New Roman" panose="02020603050405020304" pitchFamily="18" charset="0"/>
              </a:rPr>
              <a:t>за такими ПН спливали 1095 днів </a:t>
            </a:r>
            <a:endParaRPr lang="uk-UA" sz="2100" smtClean="0">
              <a:latin typeface="Times New Roman" panose="02020603050405020304" pitchFamily="18" charset="0"/>
              <a:cs typeface="Times New Roman" panose="02020603050405020304" pitchFamily="18" charset="0"/>
            </a:endParaRPr>
          </a:p>
          <a:p>
            <a:pPr algn="just" fontAlgn="base"/>
            <a:r>
              <a:rPr lang="uk-UA" sz="2100" smtClean="0">
                <a:latin typeface="Times New Roman" panose="02020603050405020304" pitchFamily="18" charset="0"/>
                <a:cs typeface="Times New Roman" panose="02020603050405020304" pitchFamily="18" charset="0"/>
              </a:rPr>
              <a:t>або</a:t>
            </a:r>
            <a:endParaRPr lang="uk-UA" sz="2100">
              <a:latin typeface="Times New Roman" panose="02020603050405020304" pitchFamily="18" charset="0"/>
              <a:cs typeface="Times New Roman" panose="02020603050405020304" pitchFamily="18" charset="0"/>
            </a:endParaRPr>
          </a:p>
          <a:p>
            <a:pPr marL="285750" indent="-285750" algn="just" fontAlgn="base">
              <a:buFont typeface="Arial" panose="020B0604020202020204" pitchFamily="34" charset="0"/>
              <a:buChar char="•"/>
            </a:pPr>
            <a:r>
              <a:rPr lang="uk-UA" sz="2100" smtClean="0">
                <a:latin typeface="Times New Roman" panose="02020603050405020304" pitchFamily="18" charset="0"/>
                <a:cs typeface="Times New Roman" panose="02020603050405020304" pitchFamily="18" charset="0"/>
              </a:rPr>
              <a:t>протягом </a:t>
            </a:r>
            <a:r>
              <a:rPr lang="uk-UA" sz="2100">
                <a:latin typeface="Times New Roman" panose="02020603050405020304" pitchFamily="18" charset="0"/>
                <a:cs typeface="Times New Roman" panose="02020603050405020304" pitchFamily="18" charset="0"/>
              </a:rPr>
              <a:t>усього 2022 </a:t>
            </a:r>
            <a:r>
              <a:rPr lang="uk-UA" sz="2100" smtClean="0">
                <a:latin typeface="Times New Roman" panose="02020603050405020304" pitchFamily="18" charset="0"/>
                <a:cs typeface="Times New Roman" panose="02020603050405020304" pitchFamily="18" charset="0"/>
              </a:rPr>
              <a:t>року,  якщо </a:t>
            </a:r>
            <a:r>
              <a:rPr lang="uk-UA" sz="2100">
                <a:latin typeface="Times New Roman" panose="02020603050405020304" pitchFamily="18" charset="0"/>
                <a:cs typeface="Times New Roman" panose="02020603050405020304" pitchFamily="18" charset="0"/>
              </a:rPr>
              <a:t>у </a:t>
            </a:r>
            <a:r>
              <a:rPr lang="uk-UA" sz="2100" smtClean="0">
                <a:latin typeface="Times New Roman" panose="02020603050405020304" pitchFamily="18" charset="0"/>
                <a:cs typeface="Times New Roman" panose="02020603050405020304" pitchFamily="18" charset="0"/>
              </a:rPr>
              <a:t>2022 році </a:t>
            </a:r>
            <a:r>
              <a:rPr lang="uk-UA" sz="2100">
                <a:latin typeface="Times New Roman" panose="02020603050405020304" pitchFamily="18" charset="0"/>
                <a:cs typeface="Times New Roman" panose="02020603050405020304" pitchFamily="18" charset="0"/>
              </a:rPr>
              <a:t>за такими ПН не спливали 1095 днів</a:t>
            </a:r>
            <a:r>
              <a:rPr lang="uk-UA" sz="2100" smtClean="0">
                <a:latin typeface="Times New Roman" panose="02020603050405020304" pitchFamily="18" charset="0"/>
                <a:cs typeface="Times New Roman" panose="02020603050405020304" pitchFamily="18" charset="0"/>
              </a:rPr>
              <a:t>.</a:t>
            </a:r>
          </a:p>
          <a:p>
            <a:pPr algn="just" fontAlgn="base"/>
            <a:endParaRPr lang="uk-UA" sz="2100" smtClean="0">
              <a:latin typeface="Times New Roman" panose="02020603050405020304" pitchFamily="18" charset="0"/>
              <a:cs typeface="Times New Roman" panose="02020603050405020304" pitchFamily="18" charset="0"/>
            </a:endParaRPr>
          </a:p>
          <a:p>
            <a:pPr algn="just" fontAlgn="base"/>
            <a:r>
              <a:rPr lang="uk-UA" sz="2400" b="1" smtClean="0">
                <a:latin typeface="Times New Roman" panose="02020603050405020304" pitchFamily="18" charset="0"/>
                <a:cs typeface="Times New Roman" panose="02020603050405020304" pitchFamily="18" charset="0"/>
              </a:rPr>
              <a:t>З врахуванням призупинення строку на час воєнного стану:</a:t>
            </a:r>
          </a:p>
          <a:p>
            <a:pPr algn="just" fontAlgn="base"/>
            <a:endParaRPr lang="uk-UA" sz="2400">
              <a:latin typeface="Times New Roman" panose="02020603050405020304" pitchFamily="18" charset="0"/>
              <a:cs typeface="Times New Roman" panose="02020603050405020304" pitchFamily="18" charset="0"/>
            </a:endParaRPr>
          </a:p>
          <a:p>
            <a:pPr marL="342900" indent="-342900" algn="just" fontAlgn="base">
              <a:buFont typeface="Arial" panose="020B0604020202020204" pitchFamily="34" charset="0"/>
              <a:buChar char="•"/>
            </a:pPr>
            <a:r>
              <a:rPr lang="uk-UA" sz="2100">
                <a:latin typeface="Times New Roman" panose="02020603050405020304" pitchFamily="18" charset="0"/>
                <a:cs typeface="Times New Roman" panose="02020603050405020304" pitchFamily="18" charset="0"/>
              </a:rPr>
              <a:t>якщо за ПН у </a:t>
            </a:r>
            <a:r>
              <a:rPr lang="uk-UA" sz="2100" smtClean="0">
                <a:latin typeface="Times New Roman" panose="02020603050405020304" pitchFamily="18" charset="0"/>
                <a:cs typeface="Times New Roman" panose="02020603050405020304" pitchFamily="18" charset="0"/>
              </a:rPr>
              <a:t>2022 році спливають </a:t>
            </a:r>
            <a:r>
              <a:rPr lang="uk-UA" sz="2100">
                <a:latin typeface="Times New Roman" panose="02020603050405020304" pitchFamily="18" charset="0"/>
                <a:cs typeface="Times New Roman" panose="02020603050405020304" pitchFamily="18" charset="0"/>
              </a:rPr>
              <a:t>1095 </a:t>
            </a:r>
            <a:r>
              <a:rPr lang="uk-UA" sz="2100" smtClean="0">
                <a:latin typeface="Times New Roman" panose="02020603050405020304" pitchFamily="18" charset="0"/>
                <a:cs typeface="Times New Roman" panose="02020603050405020304" pitchFamily="18" charset="0"/>
              </a:rPr>
              <a:t>днів, </a:t>
            </a:r>
            <a:r>
              <a:rPr lang="uk-UA" sz="2100">
                <a:latin typeface="Times New Roman" panose="02020603050405020304" pitchFamily="18" charset="0"/>
                <a:cs typeface="Times New Roman" panose="02020603050405020304" pitchFamily="18" charset="0"/>
              </a:rPr>
              <a:t>то залишок </a:t>
            </a:r>
            <a:r>
              <a:rPr lang="uk-UA" sz="2100" smtClean="0">
                <a:latin typeface="Times New Roman" panose="02020603050405020304" pitchFamily="18" charset="0"/>
                <a:cs typeface="Times New Roman" panose="02020603050405020304" pitchFamily="18" charset="0"/>
              </a:rPr>
              <a:t> строку, що </a:t>
            </a:r>
            <a:r>
              <a:rPr lang="uk-UA" sz="2100">
                <a:latin typeface="Times New Roman" panose="02020603050405020304" pitchFamily="18" charset="0"/>
                <a:cs typeface="Times New Roman" panose="02020603050405020304" pitchFamily="18" charset="0"/>
              </a:rPr>
              <a:t>не минув станом на </a:t>
            </a:r>
            <a:r>
              <a:rPr lang="uk-UA" sz="2100" smtClean="0">
                <a:latin typeface="Times New Roman" panose="02020603050405020304" pitchFamily="18" charset="0"/>
                <a:cs typeface="Times New Roman" panose="02020603050405020304" pitchFamily="18" charset="0"/>
              </a:rPr>
              <a:t>24.02.2022 </a:t>
            </a:r>
            <a:r>
              <a:rPr lang="uk-UA" sz="2100">
                <a:latin typeface="Times New Roman" panose="02020603050405020304" pitchFamily="18" charset="0"/>
                <a:cs typeface="Times New Roman" panose="02020603050405020304" pitchFamily="18" charset="0"/>
              </a:rPr>
              <a:t>продовжить перебіг після </a:t>
            </a:r>
            <a:r>
              <a:rPr lang="uk-UA" sz="2100" smtClean="0">
                <a:latin typeface="Times New Roman" panose="02020603050405020304" pitchFamily="18" charset="0"/>
                <a:cs typeface="Times New Roman" panose="02020603050405020304" pitchFamily="18" charset="0"/>
              </a:rPr>
              <a:t>припинення воєнного стану.</a:t>
            </a:r>
          </a:p>
          <a:p>
            <a:pPr algn="just" fontAlgn="base"/>
            <a:r>
              <a:rPr lang="uk-UA" sz="2100" b="1" smtClean="0">
                <a:latin typeface="Times New Roman" panose="02020603050405020304" pitchFamily="18" charset="0"/>
                <a:cs typeface="Times New Roman" panose="02020603050405020304" pitchFamily="18" charset="0"/>
              </a:rPr>
              <a:t>Приклад.</a:t>
            </a:r>
          </a:p>
          <a:p>
            <a:pPr algn="just" fontAlgn="base"/>
            <a:r>
              <a:rPr lang="uk-UA" sz="2100" b="1" i="1" smtClean="0">
                <a:latin typeface="Times New Roman" panose="02020603050405020304" pitchFamily="18" charset="0"/>
                <a:cs typeface="Times New Roman" panose="02020603050405020304" pitchFamily="18" charset="0"/>
              </a:rPr>
              <a:t>За ПН </a:t>
            </a:r>
            <a:r>
              <a:rPr lang="uk-UA" sz="2100" b="1" i="1">
                <a:latin typeface="Times New Roman" panose="02020603050405020304" pitchFamily="18" charset="0"/>
                <a:cs typeface="Times New Roman" panose="02020603050405020304" pitchFamily="18" charset="0"/>
              </a:rPr>
              <a:t>1095 днів з дати складання спливають </a:t>
            </a:r>
            <a:r>
              <a:rPr lang="uk-UA" sz="2100" b="1" i="1" smtClean="0">
                <a:latin typeface="Times New Roman" panose="02020603050405020304" pitchFamily="18" charset="0"/>
                <a:cs typeface="Times New Roman" panose="02020603050405020304" pitchFamily="18" charset="0"/>
              </a:rPr>
              <a:t>15 </a:t>
            </a:r>
            <a:r>
              <a:rPr lang="uk-UA" sz="2100" b="1" i="1">
                <a:latin typeface="Times New Roman" panose="02020603050405020304" pitchFamily="18" charset="0"/>
                <a:cs typeface="Times New Roman" panose="02020603050405020304" pitchFamily="18" charset="0"/>
              </a:rPr>
              <a:t>березня 2022. </a:t>
            </a:r>
            <a:endParaRPr lang="uk-UA" sz="2100" b="1" i="1" smtClean="0">
              <a:latin typeface="Times New Roman" panose="02020603050405020304" pitchFamily="18" charset="0"/>
              <a:cs typeface="Times New Roman" panose="02020603050405020304" pitchFamily="18" charset="0"/>
            </a:endParaRPr>
          </a:p>
          <a:p>
            <a:pPr algn="just" fontAlgn="base"/>
            <a:r>
              <a:rPr lang="uk-UA" sz="2100" b="1" i="1" smtClean="0">
                <a:latin typeface="Times New Roman" panose="02020603050405020304" pitchFamily="18" charset="0"/>
                <a:cs typeface="Times New Roman" panose="02020603050405020304" pitchFamily="18" charset="0"/>
              </a:rPr>
              <a:t>З 24.02  до 15.03 - 20 днів, </a:t>
            </a:r>
            <a:r>
              <a:rPr lang="uk-UA" sz="2100" b="1" i="1">
                <a:latin typeface="Times New Roman" panose="02020603050405020304" pitchFamily="18" charset="0"/>
                <a:cs typeface="Times New Roman" panose="02020603050405020304" pitchFamily="18" charset="0"/>
              </a:rPr>
              <a:t>то ПК за такою ПН можна відображати протягом </a:t>
            </a:r>
            <a:r>
              <a:rPr lang="uk-UA" sz="2100" b="1" i="1" smtClean="0">
                <a:latin typeface="Times New Roman" panose="02020603050405020304" pitchFamily="18" charset="0"/>
                <a:cs typeface="Times New Roman" panose="02020603050405020304" pitchFamily="18" charset="0"/>
              </a:rPr>
              <a:t>20 днів </a:t>
            </a:r>
            <a:r>
              <a:rPr lang="uk-UA" sz="2100" b="1" i="1">
                <a:latin typeface="Times New Roman" panose="02020603050405020304" pitchFamily="18" charset="0"/>
                <a:cs typeface="Times New Roman" panose="02020603050405020304" pitchFamily="18" charset="0"/>
              </a:rPr>
              <a:t>після </a:t>
            </a:r>
            <a:r>
              <a:rPr lang="uk-UA" sz="2100" b="1" i="1" smtClean="0">
                <a:latin typeface="Times New Roman" panose="02020603050405020304" pitchFamily="18" charset="0"/>
                <a:cs typeface="Times New Roman" panose="02020603050405020304" pitchFamily="18" charset="0"/>
              </a:rPr>
              <a:t>припинення воєнного стану.</a:t>
            </a:r>
            <a:endParaRPr lang="uk-UA" sz="21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82920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260648"/>
            <a:ext cx="8784976" cy="1384995"/>
          </a:xfrm>
          <a:prstGeom prst="rect">
            <a:avLst/>
          </a:prstGeom>
        </p:spPr>
        <p:txBody>
          <a:bodyPr wrap="square">
            <a:spAutoFit/>
          </a:bodyPr>
          <a:lstStyle/>
          <a:p>
            <a:pPr marL="342900" indent="-342900" algn="just" fontAlgn="base">
              <a:buFont typeface="Arial" panose="020B0604020202020204" pitchFamily="34" charset="0"/>
              <a:buChar char="•"/>
            </a:pPr>
            <a:r>
              <a:rPr lang="uk-UA" sz="2100" b="1" smtClean="0">
                <a:latin typeface="Times New Roman" panose="02020603050405020304" pitchFamily="18" charset="0"/>
                <a:cs typeface="Times New Roman" panose="02020603050405020304" pitchFamily="18" charset="0"/>
              </a:rPr>
              <a:t>Якщо </a:t>
            </a:r>
            <a:r>
              <a:rPr lang="uk-UA" sz="2100" b="1">
                <a:latin typeface="Times New Roman" panose="02020603050405020304" pitchFamily="18" charset="0"/>
                <a:cs typeface="Times New Roman" panose="02020603050405020304" pitchFamily="18" charset="0"/>
              </a:rPr>
              <a:t>у 2022 році  не спливають 1095 днів,   то враховуючи, що з 01.01.2022 до 24.02.2022 пройшли 54 дні, строк продовжиться на 311 днів (365 днів - 54 дні) після припинення воєнного стану.  </a:t>
            </a:r>
          </a:p>
          <a:p>
            <a:pPr algn="just" fontAlgn="base"/>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974108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286000" y="2828836"/>
            <a:ext cx="4572000" cy="830997"/>
          </a:xfrm>
          <a:prstGeom prst="rect">
            <a:avLst/>
          </a:prstGeom>
        </p:spPr>
        <p:txBody>
          <a:bodyPr>
            <a:spAutoFit/>
          </a:bodyPr>
          <a:lstStyle/>
          <a:p>
            <a:pPr algn="ctr"/>
            <a:r>
              <a:rPr lang="uk-UA" sz="2400" b="1" i="1" smtClean="0">
                <a:latin typeface="Times New Roman" panose="02020603050405020304" pitchFamily="18" charset="0"/>
                <a:cs typeface="Times New Roman" panose="02020603050405020304" pitchFamily="18" charset="0"/>
              </a:rPr>
              <a:t>ПДВ особливості </a:t>
            </a:r>
            <a:r>
              <a:rPr lang="uk-UA" sz="2400" b="1" i="1">
                <a:latin typeface="Times New Roman" panose="02020603050405020304" pitchFamily="18" charset="0"/>
                <a:cs typeface="Times New Roman" panose="02020603050405020304" pitchFamily="18" charset="0"/>
              </a:rPr>
              <a:t>переходу з спрощеної системи </a:t>
            </a:r>
            <a:r>
              <a:rPr lang="uk-UA" sz="2400" b="1" i="1" smtClean="0">
                <a:latin typeface="Times New Roman" panose="02020603050405020304" pitchFamily="18" charset="0"/>
                <a:cs typeface="Times New Roman" panose="02020603050405020304" pitchFamily="18" charset="0"/>
              </a:rPr>
              <a:t> </a:t>
            </a:r>
            <a:endParaRPr lang="uk-UA" sz="24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7806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764704"/>
            <a:ext cx="8640960" cy="3647152"/>
          </a:xfrm>
          <a:prstGeom prst="rect">
            <a:avLst/>
          </a:prstGeom>
        </p:spPr>
        <p:txBody>
          <a:bodyPr wrap="square">
            <a:spAutoFit/>
          </a:bodyPr>
          <a:lstStyle/>
          <a:p>
            <a:pPr algn="just"/>
            <a:r>
              <a:rPr lang="uk-UA" sz="2100" b="1" smtClean="0">
                <a:latin typeface="Times New Roman" panose="02020603050405020304" pitchFamily="18" charset="0"/>
                <a:cs typeface="Times New Roman" panose="02020603050405020304" pitchFamily="18" charset="0"/>
              </a:rPr>
              <a:t> </a:t>
            </a:r>
            <a:r>
              <a:rPr lang="uk-UA" sz="2100" smtClean="0">
                <a:latin typeface="Times New Roman" panose="02020603050405020304" pitchFamily="18" charset="0"/>
                <a:cs typeface="Times New Roman" panose="02020603050405020304" pitchFamily="18" charset="0"/>
              </a:rPr>
              <a:t>За </a:t>
            </a:r>
            <a:r>
              <a:rPr lang="uk-UA" sz="2100">
                <a:latin typeface="Times New Roman" panose="02020603050405020304" pitchFamily="18" charset="0"/>
                <a:cs typeface="Times New Roman" panose="02020603050405020304" pitchFamily="18" charset="0"/>
              </a:rPr>
              <a:t>вимогами п.п. 9.9 підрозд. 8 розд. ХХ ПКУ </a:t>
            </a:r>
            <a:r>
              <a:rPr lang="uk-UA" sz="2100" i="1">
                <a:latin typeface="Times New Roman" panose="02020603050405020304" pitchFamily="18" charset="0"/>
                <a:cs typeface="Times New Roman" panose="02020603050405020304" pitchFamily="18" charset="0"/>
              </a:rPr>
              <a:t>За товарами/послугами, необоротними активами, придбаними/виготовленими з податком на додану вартість до початку застосування особливостей оподаткування, встановлених цим пунктом, які </a:t>
            </a:r>
            <a:r>
              <a:rPr lang="uk-UA" sz="2100" b="1" i="1">
                <a:latin typeface="Times New Roman" panose="02020603050405020304" pitchFamily="18" charset="0"/>
                <a:cs typeface="Times New Roman" panose="02020603050405020304" pitchFamily="18" charset="0"/>
              </a:rPr>
              <a:t>використані (поставлені, реалізовані) </a:t>
            </a:r>
            <a:r>
              <a:rPr lang="uk-UA" sz="2100" i="1">
                <a:latin typeface="Times New Roman" panose="02020603050405020304" pitchFamily="18" charset="0"/>
                <a:cs typeface="Times New Roman" panose="02020603050405020304" pitchFamily="18" charset="0"/>
              </a:rPr>
              <a:t>платником єдиного податку третьої групи в період застосування особливостей оподаткування, встановлених цим пунктом, в операціях, що не є об'єктом оподаткування, платник податку на додану вартість зобов'язаний не пізніше останнього дня звітного періоду, в якому здійснено відновлення його реєстрації платником податку на додану вартість, нарахувати податкові зобов'язання відповідно до пункту 198.5 статті 198 цього Кодексу</a:t>
            </a:r>
            <a:r>
              <a:rPr lang="uk-UA" sz="2100" i="1" smtClean="0">
                <a:latin typeface="Times New Roman" panose="02020603050405020304" pitchFamily="18" charset="0"/>
                <a:cs typeface="Times New Roman" panose="02020603050405020304" pitchFamily="18" charset="0"/>
              </a:rPr>
              <a:t>.</a:t>
            </a:r>
            <a:endParaRPr lang="uk-UA" sz="21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392381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35759" y="764704"/>
            <a:ext cx="8424936" cy="4293481"/>
          </a:xfrm>
          <a:prstGeom prst="rect">
            <a:avLst/>
          </a:prstGeom>
          <a:solidFill>
            <a:schemeClr val="bg1"/>
          </a:solidFill>
        </p:spPr>
        <p:txBody>
          <a:bodyPr wrap="square" lIns="91436" tIns="45719" rIns="91436" bIns="45719">
            <a:spAutoFit/>
          </a:bodyPr>
          <a:lstStyle/>
          <a:p>
            <a:pPr marL="342900" lvl="0" indent="-342900" algn="just">
              <a:buFont typeface="Arial" panose="020B0604020202020204" pitchFamily="34" charset="0"/>
              <a:buChar char="•"/>
            </a:pPr>
            <a:r>
              <a:rPr lang="uk-UA" sz="2100" b="1" smtClean="0">
                <a:latin typeface="Times New Roman" panose="02020603050405020304" pitchFamily="18" charset="0"/>
                <a:cs typeface="Times New Roman" panose="02020603050405020304" pitchFamily="18" charset="0"/>
              </a:rPr>
              <a:t>На </a:t>
            </a:r>
            <a:r>
              <a:rPr lang="uk-UA" sz="2100" b="1" dirty="0" smtClean="0">
                <a:latin typeface="Times New Roman" panose="02020603050405020304" pitchFamily="18" charset="0"/>
                <a:cs typeface="Times New Roman" panose="02020603050405020304" pitchFamily="18" charset="0"/>
              </a:rPr>
              <a:t>вартість реалізованих товарів в період перебування на ЄП за ставкою 2% необхідно нарахувати ПДВ зобов'язання (якщо формувався ПК під час придбання, виготовлення таких товарів)</a:t>
            </a:r>
          </a:p>
          <a:p>
            <a:pPr lvl="0" algn="just"/>
            <a:endParaRPr lang="uk-UA" sz="2100" b="1" smtClean="0">
              <a:latin typeface="Times New Roman" panose="02020603050405020304" pitchFamily="18" charset="0"/>
              <a:cs typeface="Times New Roman" panose="02020603050405020304" pitchFamily="18" charset="0"/>
            </a:endParaRPr>
          </a:p>
          <a:p>
            <a:pPr algn="just"/>
            <a:r>
              <a:rPr lang="uk-UA" sz="2100" i="1">
                <a:latin typeface="Times New Roman" panose="02020603050405020304" pitchFamily="18" charset="0"/>
                <a:cs typeface="Times New Roman" panose="02020603050405020304" pitchFamily="18" charset="0"/>
              </a:rPr>
              <a:t>Платник ПДВ переходить на сплату ЄП за ставкою 2% з 01.04.2022. Станом на 31.03.2022 вартість товарів, придбаних з ПДВ, у залишку складає 200 000 грн.  Під час застосування спрощеної системи </a:t>
            </a:r>
            <a:r>
              <a:rPr lang="uk-UA" sz="2100" i="1" smtClean="0">
                <a:latin typeface="Times New Roman" panose="02020603050405020304" pitchFamily="18" charset="0"/>
                <a:cs typeface="Times New Roman" panose="02020603050405020304" pitchFamily="18" charset="0"/>
              </a:rPr>
              <a:t>використано, продано </a:t>
            </a:r>
            <a:r>
              <a:rPr lang="uk-UA" sz="2100" i="1">
                <a:latin typeface="Times New Roman" panose="02020603050405020304" pitchFamily="18" charset="0"/>
                <a:cs typeface="Times New Roman" panose="02020603050405020304" pitchFamily="18" charset="0"/>
              </a:rPr>
              <a:t>половину </a:t>
            </a:r>
            <a:r>
              <a:rPr lang="uk-UA" sz="2100" i="1" smtClean="0">
                <a:latin typeface="Times New Roman" panose="02020603050405020304" pitchFamily="18" charset="0"/>
                <a:cs typeface="Times New Roman" panose="02020603050405020304" pitchFamily="18" charset="0"/>
              </a:rPr>
              <a:t>товару. У липні 2023 року сума </a:t>
            </a:r>
            <a:r>
              <a:rPr lang="uk-UA" sz="2100" i="1">
                <a:latin typeface="Times New Roman" panose="02020603050405020304" pitchFamily="18" charset="0"/>
                <a:cs typeface="Times New Roman" panose="02020603050405020304" pitchFamily="18" charset="0"/>
              </a:rPr>
              <a:t>умовних податкових зобов’язань, нарахованих за п.198.5, складатиме 20 000 грн. На цю суму складається зведена ПН.</a:t>
            </a:r>
          </a:p>
          <a:p>
            <a:pPr lvl="0" algn="just"/>
            <a:endParaRPr lang="uk-UA" sz="2100" b="1" dirty="0" smtClean="0">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r>
              <a:rPr lang="uk-UA" sz="2100" b="1" smtClean="0">
                <a:latin typeface="Times New Roman" panose="02020603050405020304" pitchFamily="18" charset="0"/>
                <a:cs typeface="Times New Roman" panose="02020603050405020304" pitchFamily="18" charset="0"/>
              </a:rPr>
              <a:t>Придбані </a:t>
            </a:r>
            <a:r>
              <a:rPr lang="uk-UA" sz="2100" b="1" dirty="0" smtClean="0">
                <a:latin typeface="Times New Roman" panose="02020603050405020304" pitchFamily="18" charset="0"/>
                <a:cs typeface="Times New Roman" panose="02020603050405020304" pitchFamily="18" charset="0"/>
              </a:rPr>
              <a:t>товари під час перебування на ЄП 2% без ПДВ надалі оподатковуватимуться ПДВ на </a:t>
            </a:r>
            <a:r>
              <a:rPr lang="uk-UA" sz="2100" b="1" smtClean="0">
                <a:latin typeface="Times New Roman" panose="02020603050405020304" pitchFamily="18" charset="0"/>
                <a:cs typeface="Times New Roman" panose="02020603050405020304" pitchFamily="18" charset="0"/>
              </a:rPr>
              <a:t>загальних підставах</a:t>
            </a:r>
            <a:r>
              <a:rPr lang="uk-UA" sz="2100" b="1" smtClean="0">
                <a:latin typeface="Times New Roman" panose="02020603050405020304" pitchFamily="18" charset="0"/>
                <a:cs typeface="Times New Roman" panose="02020603050405020304" pitchFamily="18" charset="0"/>
              </a:rPr>
              <a:t>.</a:t>
            </a:r>
            <a:endParaRPr lang="uk-UA" sz="2100" b="1"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65398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908720"/>
            <a:ext cx="8784976" cy="4939814"/>
          </a:xfrm>
          <a:prstGeom prst="rect">
            <a:avLst/>
          </a:prstGeom>
        </p:spPr>
        <p:txBody>
          <a:bodyPr wrap="square">
            <a:spAutoFit/>
          </a:bodyPr>
          <a:lstStyle/>
          <a:p>
            <a:pPr algn="just"/>
            <a:r>
              <a:rPr lang="ru-RU" sz="2100" b="1">
                <a:latin typeface="Times New Roman" panose="02020603050405020304" pitchFamily="18" charset="0"/>
                <a:cs typeface="Times New Roman" panose="02020603050405020304" pitchFamily="18" charset="0"/>
              </a:rPr>
              <a:t>Якщо є операції, по яких отримано аванс з ПДВ, а завершення таких операцій буде після переходу на єдиний податок за ставкою 2 % і зворотне?</a:t>
            </a:r>
            <a:endParaRPr lang="ru-RU" sz="2100">
              <a:latin typeface="Times New Roman" panose="02020603050405020304" pitchFamily="18" charset="0"/>
              <a:cs typeface="Times New Roman" panose="02020603050405020304" pitchFamily="18" charset="0"/>
            </a:endParaRPr>
          </a:p>
          <a:p>
            <a:pPr algn="just"/>
            <a:r>
              <a:rPr lang="ru-RU" sz="2100">
                <a:latin typeface="Times New Roman" panose="02020603050405020304" pitchFamily="18" charset="0"/>
                <a:cs typeface="Times New Roman" panose="02020603050405020304" pitchFamily="18" charset="0"/>
              </a:rPr>
              <a:t>При визначенні податкових зобов’язань з податку на додану вартість діє правило «першої події». Тому, якщо за товари (послуги) отримано аванс в період перебування на загальній системі оподаткування, то така операція  підлягає оподаткуванню податком на додану вартість у період її здійснення (отримання авансу) в загальному порядку</a:t>
            </a:r>
            <a:r>
              <a:rPr lang="ru-RU" sz="2100" smtClean="0">
                <a:latin typeface="Times New Roman" panose="02020603050405020304" pitchFamily="18" charset="0"/>
                <a:cs typeface="Times New Roman" panose="02020603050405020304" pitchFamily="18" charset="0"/>
              </a:rPr>
              <a:t>.</a:t>
            </a:r>
          </a:p>
          <a:p>
            <a:pPr algn="just"/>
            <a:endParaRPr lang="ru-RU" sz="2100">
              <a:latin typeface="Times New Roman" panose="02020603050405020304" pitchFamily="18" charset="0"/>
              <a:cs typeface="Times New Roman" panose="02020603050405020304" pitchFamily="18" charset="0"/>
            </a:endParaRPr>
          </a:p>
          <a:p>
            <a:pPr algn="just"/>
            <a:r>
              <a:rPr lang="ru-RU" sz="2100">
                <a:latin typeface="Times New Roman" panose="02020603050405020304" pitchFamily="18" charset="0"/>
                <a:cs typeface="Times New Roman" panose="02020603050405020304" pitchFamily="18" charset="0"/>
              </a:rPr>
              <a:t>У випадку, якщо аванс за товари/послуги отримано в період застосування спрощеної системи оподаткування, а фактичне відвантаження товару буде здійснюватися після переходу на загальну систему, то податкові зобов’язання з ПДВ у даному випадку нараховуватись не будуть, оскільки перша подія припадає на період, коли платник застосовував спрощену систему оподаткування.</a:t>
            </a:r>
          </a:p>
        </p:txBody>
      </p:sp>
    </p:spTree>
    <p:extLst>
      <p:ext uri="{BB962C8B-B14F-4D97-AF65-F5344CB8AC3E}">
        <p14:creationId xmlns:p14="http://schemas.microsoft.com/office/powerpoint/2010/main" val="106494787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51520" y="908720"/>
            <a:ext cx="8640960" cy="3000821"/>
          </a:xfrm>
          <a:prstGeom prst="rect">
            <a:avLst/>
          </a:prstGeom>
        </p:spPr>
        <p:txBody>
          <a:bodyPr wrap="square">
            <a:spAutoFit/>
          </a:bodyPr>
          <a:lstStyle/>
          <a:p>
            <a:pPr algn="ctr"/>
            <a:r>
              <a:rPr lang="ru-RU" sz="2100" b="1" smtClean="0">
                <a:latin typeface="Times New Roman" panose="02020603050405020304" pitchFamily="18" charset="0"/>
                <a:cs typeface="Times New Roman" panose="02020603050405020304" pitchFamily="18" charset="0"/>
              </a:rPr>
              <a:t>Збереження від'ємного значення ПДВ</a:t>
            </a:r>
          </a:p>
          <a:p>
            <a:pPr algn="ctr"/>
            <a:endParaRPr lang="ru-RU" sz="2100">
              <a:latin typeface="Times New Roman" panose="02020603050405020304" pitchFamily="18" charset="0"/>
              <a:cs typeface="Times New Roman" panose="02020603050405020304" pitchFamily="18" charset="0"/>
            </a:endParaRPr>
          </a:p>
          <a:p>
            <a:pPr algn="ctr"/>
            <a:r>
              <a:rPr lang="ru-RU" sz="2100" smtClean="0">
                <a:latin typeface="Times New Roman" panose="02020603050405020304" pitchFamily="18" charset="0"/>
                <a:cs typeface="Times New Roman" panose="02020603050405020304" pitchFamily="18" charset="0"/>
              </a:rPr>
              <a:t>Відповіді </a:t>
            </a:r>
            <a:r>
              <a:rPr lang="ru-RU" sz="2100">
                <a:latin typeface="Times New Roman" panose="02020603050405020304" pitchFamily="18" charset="0"/>
                <a:cs typeface="Times New Roman" panose="02020603050405020304" pitchFamily="18" charset="0"/>
              </a:rPr>
              <a:t>ДПС від </a:t>
            </a:r>
            <a:r>
              <a:rPr lang="ru-RU" sz="2100" smtClean="0">
                <a:latin typeface="Times New Roman" panose="02020603050405020304" pitchFamily="18" charset="0"/>
                <a:cs typeface="Times New Roman" panose="02020603050405020304" pitchFamily="18" charset="0"/>
              </a:rPr>
              <a:t>07.04.2022</a:t>
            </a:r>
            <a:endParaRPr lang="uk-UA" sz="2100" smtClean="0">
              <a:latin typeface="Times New Roman" panose="02020603050405020304" pitchFamily="18" charset="0"/>
              <a:cs typeface="Times New Roman" panose="02020603050405020304" pitchFamily="18" charset="0"/>
            </a:endParaRPr>
          </a:p>
          <a:p>
            <a:pPr algn="just"/>
            <a:endParaRPr lang="uk-UA" sz="210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Дані </a:t>
            </a:r>
            <a:r>
              <a:rPr lang="uk-UA" sz="2100">
                <a:latin typeface="Times New Roman" panose="02020603050405020304" pitchFamily="18" charset="0"/>
                <a:cs typeface="Times New Roman" panose="02020603050405020304" pitchFamily="18" charset="0"/>
              </a:rPr>
              <a:t>рядка 21 податкової декларації з ПДВ за останній звітний період до переходу на спрощену систему оподаткування підлягають перенесенню до рядка 16.1 «Від'ємне значення рядка 21 попереднього звітного (податкового) періоду» за перший звітний період після завершення дії воєнного, надзвичайного </a:t>
            </a:r>
            <a:r>
              <a:rPr lang="uk-UA" sz="2100" smtClean="0">
                <a:latin typeface="Times New Roman" panose="02020603050405020304" pitchFamily="18" charset="0"/>
                <a:cs typeface="Times New Roman" panose="02020603050405020304" pitchFamily="18" charset="0"/>
              </a:rPr>
              <a:t>стану.</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855551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07504" y="76602"/>
            <a:ext cx="8928992" cy="4662813"/>
          </a:xfrm>
          <a:prstGeom prst="rect">
            <a:avLst/>
          </a:prstGeom>
          <a:solidFill>
            <a:schemeClr val="bg1"/>
          </a:solidFill>
        </p:spPr>
        <p:txBody>
          <a:bodyPr wrap="square" lIns="91436" tIns="45719" rIns="91436" bIns="45719">
            <a:spAutoFit/>
          </a:bodyPr>
          <a:lstStyle/>
          <a:p>
            <a:pPr lvl="0" algn="just"/>
            <a:r>
              <a:rPr lang="uk-UA" sz="2400" b="1" dirty="0" smtClean="0">
                <a:latin typeface="Times New Roman" panose="02020603050405020304" pitchFamily="18" charset="0"/>
                <a:cs typeface="Times New Roman" panose="02020603050405020304" pitchFamily="18" charset="0"/>
              </a:rPr>
              <a:t>     </a:t>
            </a:r>
            <a:r>
              <a:rPr lang="uk-UA" sz="2100" b="1" dirty="0" smtClean="0">
                <a:latin typeface="Times New Roman" panose="02020603050405020304" pitchFamily="18" charset="0"/>
                <a:cs typeface="Times New Roman" panose="02020603050405020304" pitchFamily="18" charset="0"/>
              </a:rPr>
              <a:t>Податковий </a:t>
            </a:r>
            <a:r>
              <a:rPr lang="uk-UA" sz="2100" b="1" dirty="0">
                <a:latin typeface="Times New Roman" panose="02020603050405020304" pitchFamily="18" charset="0"/>
                <a:cs typeface="Times New Roman" panose="02020603050405020304" pitchFamily="18" charset="0"/>
              </a:rPr>
              <a:t>кредит за лютий – травень 2022 року від постачальників, які відмовилися від ЄП за ставкою </a:t>
            </a:r>
            <a:r>
              <a:rPr lang="uk-UA" sz="2100" b="1">
                <a:latin typeface="Times New Roman" panose="02020603050405020304" pitchFamily="18" charset="0"/>
                <a:cs typeface="Times New Roman" panose="02020603050405020304" pitchFamily="18" charset="0"/>
              </a:rPr>
              <a:t>2</a:t>
            </a:r>
            <a:r>
              <a:rPr lang="uk-UA" sz="2100" b="1" smtClean="0">
                <a:latin typeface="Times New Roman" panose="02020603050405020304" pitchFamily="18" charset="0"/>
                <a:cs typeface="Times New Roman" panose="02020603050405020304" pitchFamily="18" charset="0"/>
              </a:rPr>
              <a:t>%.</a:t>
            </a:r>
            <a:endParaRPr lang="uk-UA" sz="2100" b="1" dirty="0" smtClean="0">
              <a:latin typeface="Times New Roman" panose="02020603050405020304" pitchFamily="18" charset="0"/>
              <a:cs typeface="Times New Roman" panose="02020603050405020304" pitchFamily="18" charset="0"/>
            </a:endParaRPr>
          </a:p>
          <a:p>
            <a:pPr indent="534988" algn="just"/>
            <a:r>
              <a:rPr lang="ru-RU" sz="2100" dirty="0" smtClean="0">
                <a:latin typeface="Times New Roman" panose="02020603050405020304" pitchFamily="18" charset="0"/>
                <a:cs typeface="Times New Roman" panose="02020603050405020304" pitchFamily="18" charset="0"/>
              </a:rPr>
              <a:t>  </a:t>
            </a:r>
          </a:p>
          <a:p>
            <a:pPr indent="534988" algn="just"/>
            <a:r>
              <a:rPr lang="ru-RU" sz="2100" dirty="0">
                <a:latin typeface="Times New Roman" panose="02020603050405020304" pitchFamily="18" charset="0"/>
                <a:cs typeface="Times New Roman" panose="02020603050405020304" pitchFamily="18" charset="0"/>
              </a:rPr>
              <a:t> </a:t>
            </a:r>
            <a:r>
              <a:rPr lang="ru-RU" sz="2100" dirty="0" smtClean="0">
                <a:latin typeface="Times New Roman" panose="02020603050405020304" pitchFamily="18" charset="0"/>
                <a:cs typeface="Times New Roman" panose="02020603050405020304" pitchFamily="18" charset="0"/>
              </a:rPr>
              <a:t>Платники </a:t>
            </a:r>
            <a:r>
              <a:rPr lang="ru-RU" sz="2100" dirty="0">
                <a:latin typeface="Times New Roman" panose="02020603050405020304" pitchFamily="18" charset="0"/>
                <a:cs typeface="Times New Roman" panose="02020603050405020304" pitchFamily="18" charset="0"/>
              </a:rPr>
              <a:t>єдиного податку </a:t>
            </a:r>
            <a:r>
              <a:rPr lang="ru-RU" sz="2100" dirty="0" err="1">
                <a:latin typeface="Times New Roman" panose="02020603050405020304" pitchFamily="18" charset="0"/>
                <a:cs typeface="Times New Roman" panose="02020603050405020304" pitchFamily="18" charset="0"/>
              </a:rPr>
              <a:t>третьої</a:t>
            </a:r>
            <a:r>
              <a:rPr lang="ru-RU" sz="2100" dirty="0">
                <a:latin typeface="Times New Roman" panose="02020603050405020304" pitchFamily="18" charset="0"/>
                <a:cs typeface="Times New Roman" panose="02020603050405020304" pitchFamily="18" charset="0"/>
              </a:rPr>
              <a:t> групи, </a:t>
            </a:r>
            <a:r>
              <a:rPr lang="ru-RU" sz="2100" dirty="0" err="1">
                <a:latin typeface="Times New Roman" panose="02020603050405020304" pitchFamily="18" charset="0"/>
                <a:cs typeface="Times New Roman" panose="02020603050405020304" pitchFamily="18" charset="0"/>
              </a:rPr>
              <a:t>які</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використовують</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особливості</a:t>
            </a:r>
            <a:r>
              <a:rPr lang="ru-RU" sz="2100" dirty="0">
                <a:latin typeface="Times New Roman" panose="02020603050405020304" pitchFamily="18" charset="0"/>
                <a:cs typeface="Times New Roman" panose="02020603050405020304" pitchFamily="18" charset="0"/>
              </a:rPr>
              <a:t> оподаткування </a:t>
            </a:r>
            <a:r>
              <a:rPr lang="ru-RU" sz="2100" dirty="0" smtClean="0">
                <a:latin typeface="Times New Roman" panose="02020603050405020304" pitchFamily="18" charset="0"/>
                <a:cs typeface="Times New Roman" panose="02020603050405020304" pitchFamily="18" charset="0"/>
              </a:rPr>
              <a:t>ЄП за </a:t>
            </a:r>
            <a:r>
              <a:rPr lang="ru-RU" sz="2100" dirty="0" err="1">
                <a:latin typeface="Times New Roman" panose="02020603050405020304" pitchFamily="18" charset="0"/>
                <a:cs typeface="Times New Roman" panose="02020603050405020304" pitchFamily="18" charset="0"/>
              </a:rPr>
              <a:t>ставкою</a:t>
            </a:r>
            <a:r>
              <a:rPr lang="ru-RU" sz="2100" dirty="0">
                <a:latin typeface="Times New Roman" panose="02020603050405020304" pitchFamily="18" charset="0"/>
                <a:cs typeface="Times New Roman" panose="02020603050405020304" pitchFamily="18" charset="0"/>
              </a:rPr>
              <a:t> 2 </a:t>
            </a:r>
            <a:r>
              <a:rPr lang="ru-RU" sz="2100" dirty="0" err="1">
                <a:latin typeface="Times New Roman" panose="02020603050405020304" pitchFamily="18" charset="0"/>
                <a:cs typeface="Times New Roman" panose="02020603050405020304" pitchFamily="18" charset="0"/>
              </a:rPr>
              <a:t>відсотки</a:t>
            </a:r>
            <a:r>
              <a:rPr lang="ru-RU" sz="2100" dirty="0">
                <a:latin typeface="Times New Roman" panose="02020603050405020304" pitchFamily="18" charset="0"/>
                <a:cs typeface="Times New Roman" panose="02020603050405020304" pitchFamily="18" charset="0"/>
              </a:rPr>
              <a:t>, </a:t>
            </a:r>
            <a:r>
              <a:rPr lang="ru-RU" sz="2100" b="1" dirty="0" err="1">
                <a:latin typeface="Times New Roman" panose="02020603050405020304" pitchFamily="18" charset="0"/>
                <a:cs typeface="Times New Roman" panose="02020603050405020304" pitchFamily="18" charset="0"/>
              </a:rPr>
              <a:t>звільняються</a:t>
            </a:r>
            <a:r>
              <a:rPr lang="ru-RU" sz="2100" b="1" dirty="0">
                <a:latin typeface="Times New Roman" panose="02020603050405020304" pitchFamily="18" charset="0"/>
                <a:cs typeface="Times New Roman" panose="02020603050405020304" pitchFamily="18" charset="0"/>
              </a:rPr>
              <a:t> від </a:t>
            </a:r>
            <a:r>
              <a:rPr lang="ru-RU" sz="2100" b="1" dirty="0" err="1">
                <a:latin typeface="Times New Roman" panose="02020603050405020304" pitchFamily="18" charset="0"/>
                <a:cs typeface="Times New Roman" panose="02020603050405020304" pitchFamily="18" charset="0"/>
              </a:rPr>
              <a:t>відповідальності</a:t>
            </a:r>
            <a:r>
              <a:rPr lang="ru-RU" sz="2100" b="1" dirty="0">
                <a:latin typeface="Times New Roman" panose="02020603050405020304" pitchFamily="18" charset="0"/>
                <a:cs typeface="Times New Roman" panose="02020603050405020304" pitchFamily="18" charset="0"/>
              </a:rPr>
              <a:t> за </a:t>
            </a:r>
            <a:r>
              <a:rPr lang="ru-RU" sz="2100" b="1" dirty="0" err="1">
                <a:latin typeface="Times New Roman" panose="02020603050405020304" pitchFamily="18" charset="0"/>
                <a:cs typeface="Times New Roman" panose="02020603050405020304" pitchFamily="18" charset="0"/>
              </a:rPr>
              <a:t>несвоєчасне</a:t>
            </a:r>
            <a:r>
              <a:rPr lang="ru-RU" sz="2100" b="1" dirty="0">
                <a:latin typeface="Times New Roman" panose="02020603050405020304" pitchFamily="18" charset="0"/>
                <a:cs typeface="Times New Roman" panose="02020603050405020304" pitchFamily="18" charset="0"/>
              </a:rPr>
              <a:t> </a:t>
            </a:r>
            <a:r>
              <a:rPr lang="ru-RU" sz="2100" b="1" dirty="0" err="1">
                <a:latin typeface="Times New Roman" panose="02020603050405020304" pitchFamily="18" charset="0"/>
                <a:cs typeface="Times New Roman" panose="02020603050405020304" pitchFamily="18" charset="0"/>
              </a:rPr>
              <a:t>виконання</a:t>
            </a:r>
            <a:r>
              <a:rPr lang="ru-RU" sz="2100" b="1" dirty="0">
                <a:latin typeface="Times New Roman" panose="02020603050405020304" pitchFamily="18" charset="0"/>
                <a:cs typeface="Times New Roman" panose="02020603050405020304" pitchFamily="18" charset="0"/>
              </a:rPr>
              <a:t> </a:t>
            </a:r>
            <a:r>
              <a:rPr lang="ru-RU" sz="2100" b="1" dirty="0" err="1">
                <a:latin typeface="Times New Roman" panose="02020603050405020304" pitchFamily="18" charset="0"/>
                <a:cs typeface="Times New Roman" panose="02020603050405020304" pitchFamily="18" charset="0"/>
              </a:rPr>
              <a:t>податкових</a:t>
            </a:r>
            <a:r>
              <a:rPr lang="ru-RU" sz="2100" b="1" dirty="0">
                <a:latin typeface="Times New Roman" panose="02020603050405020304" pitchFamily="18" charset="0"/>
                <a:cs typeface="Times New Roman" panose="02020603050405020304" pitchFamily="18" charset="0"/>
              </a:rPr>
              <a:t> обов’язків, </a:t>
            </a:r>
            <a:r>
              <a:rPr lang="ru-RU" sz="2100" u="sng" dirty="0" err="1">
                <a:latin typeface="Times New Roman" panose="02020603050405020304" pitchFamily="18" charset="0"/>
                <a:cs typeface="Times New Roman" panose="02020603050405020304" pitchFamily="18" charset="0"/>
              </a:rPr>
              <a:t>граничний</a:t>
            </a:r>
            <a:r>
              <a:rPr lang="ru-RU" sz="2100" u="sng" dirty="0">
                <a:latin typeface="Times New Roman" panose="02020603050405020304" pitchFamily="18" charset="0"/>
                <a:cs typeface="Times New Roman" panose="02020603050405020304" pitchFamily="18" charset="0"/>
              </a:rPr>
              <a:t> </a:t>
            </a:r>
            <a:r>
              <a:rPr lang="ru-RU" sz="2100" u="sng" dirty="0" err="1">
                <a:latin typeface="Times New Roman" panose="02020603050405020304" pitchFamily="18" charset="0"/>
                <a:cs typeface="Times New Roman" panose="02020603050405020304" pitchFamily="18" charset="0"/>
              </a:rPr>
              <a:t>термін</a:t>
            </a:r>
            <a:r>
              <a:rPr lang="ru-RU" sz="2100" u="sng" dirty="0">
                <a:latin typeface="Times New Roman" panose="02020603050405020304" pitchFamily="18" charset="0"/>
                <a:cs typeface="Times New Roman" panose="02020603050405020304" pitchFamily="18" charset="0"/>
              </a:rPr>
              <a:t> </a:t>
            </a:r>
            <a:r>
              <a:rPr lang="ru-RU" sz="2100" u="sng" dirty="0" err="1">
                <a:latin typeface="Times New Roman" panose="02020603050405020304" pitchFamily="18" charset="0"/>
                <a:cs typeface="Times New Roman" panose="02020603050405020304" pitchFamily="18" charset="0"/>
              </a:rPr>
              <a:t>виконання</a:t>
            </a:r>
            <a:r>
              <a:rPr lang="ru-RU" sz="2100" u="sng" dirty="0">
                <a:latin typeface="Times New Roman" panose="02020603050405020304" pitchFamily="18" charset="0"/>
                <a:cs typeface="Times New Roman" panose="02020603050405020304" pitchFamily="18" charset="0"/>
              </a:rPr>
              <a:t> яких </a:t>
            </a:r>
            <a:r>
              <a:rPr lang="ru-RU" sz="2100" dirty="0" err="1">
                <a:latin typeface="Times New Roman" panose="02020603050405020304" pitchFamily="18" charset="0"/>
                <a:cs typeface="Times New Roman" panose="02020603050405020304" pitchFamily="18" charset="0"/>
              </a:rPr>
              <a:t>припадає</a:t>
            </a:r>
            <a:r>
              <a:rPr lang="ru-RU" sz="2100" dirty="0">
                <a:latin typeface="Times New Roman" panose="02020603050405020304" pitchFamily="18" charset="0"/>
                <a:cs typeface="Times New Roman" panose="02020603050405020304" pitchFamily="18" charset="0"/>
              </a:rPr>
              <a:t> на </a:t>
            </a:r>
            <a:r>
              <a:rPr lang="ru-RU" sz="2100" dirty="0" err="1">
                <a:latin typeface="Times New Roman" panose="02020603050405020304" pitchFamily="18" charset="0"/>
                <a:cs typeface="Times New Roman" panose="02020603050405020304" pitchFamily="18" charset="0"/>
              </a:rPr>
              <a:t>період</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починаючи</a:t>
            </a:r>
            <a:r>
              <a:rPr lang="ru-RU" sz="2100" dirty="0">
                <a:latin typeface="Times New Roman" panose="02020603050405020304" pitchFamily="18" charset="0"/>
                <a:cs typeface="Times New Roman" panose="02020603050405020304" pitchFamily="18" charset="0"/>
              </a:rPr>
              <a:t> з 24 лютого 2022 року </a:t>
            </a:r>
            <a:r>
              <a:rPr lang="ru-RU" sz="2100" u="sng" dirty="0">
                <a:latin typeface="Times New Roman" panose="02020603050405020304" pitchFamily="18" charset="0"/>
                <a:cs typeface="Times New Roman" panose="02020603050405020304" pitchFamily="18" charset="0"/>
              </a:rPr>
              <a:t>до дня переходу</a:t>
            </a:r>
            <a:r>
              <a:rPr lang="ru-RU" sz="2100" dirty="0">
                <a:latin typeface="Times New Roman" panose="02020603050405020304" pitchFamily="18" charset="0"/>
                <a:cs typeface="Times New Roman" panose="02020603050405020304" pitchFamily="18" charset="0"/>
              </a:rPr>
              <a:t> таких </a:t>
            </a:r>
            <a:r>
              <a:rPr lang="ru-RU" sz="2100" dirty="0" err="1">
                <a:latin typeface="Times New Roman" panose="02020603050405020304" pitchFamily="18" charset="0"/>
                <a:cs typeface="Times New Roman" panose="02020603050405020304" pitchFamily="18" charset="0"/>
              </a:rPr>
              <a:t>платників</a:t>
            </a:r>
            <a:r>
              <a:rPr lang="ru-RU" sz="2100" dirty="0">
                <a:latin typeface="Times New Roman" panose="02020603050405020304" pitchFamily="18" charset="0"/>
                <a:cs typeface="Times New Roman" panose="02020603050405020304" pitchFamily="18" charset="0"/>
              </a:rPr>
              <a:t> на застосування </a:t>
            </a:r>
            <a:r>
              <a:rPr lang="ru-RU" sz="2100" dirty="0" err="1">
                <a:latin typeface="Times New Roman" panose="02020603050405020304" pitchFamily="18" charset="0"/>
                <a:cs typeface="Times New Roman" panose="02020603050405020304" pitchFamily="18" charset="0"/>
              </a:rPr>
              <a:t>особливостей</a:t>
            </a:r>
            <a:r>
              <a:rPr lang="ru-RU" sz="2100" dirty="0">
                <a:latin typeface="Times New Roman" panose="02020603050405020304" pitchFamily="18" charset="0"/>
                <a:cs typeface="Times New Roman" panose="02020603050405020304" pitchFamily="18" charset="0"/>
              </a:rPr>
              <a:t> оподаткування </a:t>
            </a:r>
            <a:r>
              <a:rPr lang="ru-RU" sz="2100" dirty="0" err="1">
                <a:latin typeface="Times New Roman" panose="02020603050405020304" pitchFamily="18" charset="0"/>
                <a:cs typeface="Times New Roman" panose="02020603050405020304" pitchFamily="18" charset="0"/>
              </a:rPr>
              <a:t>єдиним</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податком</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третьої</a:t>
            </a:r>
            <a:r>
              <a:rPr lang="ru-RU" sz="2100" dirty="0">
                <a:latin typeface="Times New Roman" panose="02020603050405020304" pitchFamily="18" charset="0"/>
                <a:cs typeface="Times New Roman" panose="02020603050405020304" pitchFamily="18" charset="0"/>
              </a:rPr>
              <a:t> групи за </a:t>
            </a:r>
            <a:r>
              <a:rPr lang="ru-RU" sz="2100" dirty="0" err="1">
                <a:latin typeface="Times New Roman" panose="02020603050405020304" pitchFamily="18" charset="0"/>
                <a:cs typeface="Times New Roman" panose="02020603050405020304" pitchFamily="18" charset="0"/>
              </a:rPr>
              <a:t>ставкою</a:t>
            </a:r>
            <a:r>
              <a:rPr lang="ru-RU" sz="2100" dirty="0">
                <a:latin typeface="Times New Roman" panose="02020603050405020304" pitchFamily="18" charset="0"/>
                <a:cs typeface="Times New Roman" panose="02020603050405020304" pitchFamily="18" charset="0"/>
              </a:rPr>
              <a:t> 2 </a:t>
            </a:r>
            <a:r>
              <a:rPr lang="ru-RU" sz="2100" dirty="0" err="1">
                <a:latin typeface="Times New Roman" panose="02020603050405020304" pitchFamily="18" charset="0"/>
                <a:cs typeface="Times New Roman" panose="02020603050405020304" pitchFamily="18" charset="0"/>
              </a:rPr>
              <a:t>відсотки</a:t>
            </a:r>
            <a:r>
              <a:rPr lang="ru-RU" sz="2100" dirty="0">
                <a:latin typeface="Times New Roman" panose="02020603050405020304" pitchFamily="18" charset="0"/>
                <a:cs typeface="Times New Roman" panose="02020603050405020304" pitchFamily="18" charset="0"/>
              </a:rPr>
              <a:t> за </a:t>
            </a:r>
            <a:r>
              <a:rPr lang="ru-RU" sz="2100" dirty="0" err="1">
                <a:latin typeface="Times New Roman" panose="02020603050405020304" pitchFamily="18" charset="0"/>
                <a:cs typeface="Times New Roman" panose="02020603050405020304" pitchFamily="18" charset="0"/>
              </a:rPr>
              <a:t>умови</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виконання</a:t>
            </a:r>
            <a:r>
              <a:rPr lang="ru-RU" sz="2100" dirty="0">
                <a:latin typeface="Times New Roman" panose="02020603050405020304" pitchFamily="18" charset="0"/>
                <a:cs typeface="Times New Roman" panose="02020603050405020304" pitchFamily="18" charset="0"/>
              </a:rPr>
              <a:t> ними таких </a:t>
            </a:r>
            <a:r>
              <a:rPr lang="ru-RU" sz="2100" dirty="0" err="1">
                <a:latin typeface="Times New Roman" panose="02020603050405020304" pitchFamily="18" charset="0"/>
                <a:cs typeface="Times New Roman" panose="02020603050405020304" pitchFamily="18" charset="0"/>
              </a:rPr>
              <a:t>податкових</a:t>
            </a:r>
            <a:r>
              <a:rPr lang="ru-RU" sz="2100" dirty="0">
                <a:latin typeface="Times New Roman" panose="02020603050405020304" pitchFamily="18" charset="0"/>
                <a:cs typeface="Times New Roman" panose="02020603050405020304" pitchFamily="18" charset="0"/>
              </a:rPr>
              <a:t> обов’язків, </a:t>
            </a:r>
            <a:r>
              <a:rPr lang="ru-RU" sz="2100" dirty="0" err="1">
                <a:latin typeface="Times New Roman" panose="02020603050405020304" pitchFamily="18" charset="0"/>
                <a:cs typeface="Times New Roman" panose="02020603050405020304" pitchFamily="18" charset="0"/>
              </a:rPr>
              <a:t>щодо</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реєстрації</a:t>
            </a:r>
            <a:r>
              <a:rPr lang="ru-RU" sz="2100" dirty="0">
                <a:latin typeface="Times New Roman" panose="02020603050405020304" pitchFamily="18" charset="0"/>
                <a:cs typeface="Times New Roman" panose="02020603050405020304" pitchFamily="18" charset="0"/>
              </a:rPr>
              <a:t> </a:t>
            </a:r>
            <a:r>
              <a:rPr lang="ru-RU" sz="2100" dirty="0" smtClean="0">
                <a:latin typeface="Times New Roman" panose="02020603050405020304" pitchFamily="18" charset="0"/>
                <a:cs typeface="Times New Roman" panose="02020603050405020304" pitchFamily="18" charset="0"/>
              </a:rPr>
              <a:t>ПН/РК </a:t>
            </a:r>
            <a:r>
              <a:rPr lang="ru-RU" sz="2100" dirty="0">
                <a:latin typeface="Times New Roman" panose="02020603050405020304" pitchFamily="18" charset="0"/>
                <a:cs typeface="Times New Roman" panose="02020603050405020304" pitchFamily="18" charset="0"/>
              </a:rPr>
              <a:t>в </a:t>
            </a:r>
            <a:r>
              <a:rPr lang="ru-RU" sz="2100" dirty="0" smtClean="0">
                <a:latin typeface="Times New Roman" panose="02020603050405020304" pitchFamily="18" charset="0"/>
                <a:cs typeface="Times New Roman" panose="02020603050405020304" pitchFamily="18" charset="0"/>
              </a:rPr>
              <a:t>ЄРПН, </a:t>
            </a:r>
            <a:r>
              <a:rPr lang="ru-RU" sz="2100" dirty="0" err="1">
                <a:latin typeface="Times New Roman" panose="02020603050405020304" pitchFamily="18" charset="0"/>
                <a:cs typeface="Times New Roman" panose="02020603050405020304" pitchFamily="18" charset="0"/>
              </a:rPr>
              <a:t>подання</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звітності</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сплати</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податків</a:t>
            </a:r>
            <a:r>
              <a:rPr lang="ru-RU" sz="2100" dirty="0">
                <a:latin typeface="Times New Roman" panose="02020603050405020304" pitchFamily="18" charset="0"/>
                <a:cs typeface="Times New Roman" panose="02020603050405020304" pitchFamily="18" charset="0"/>
              </a:rPr>
              <a:t> і </a:t>
            </a:r>
            <a:r>
              <a:rPr lang="ru-RU" sz="2100" dirty="0" err="1">
                <a:latin typeface="Times New Roman" panose="02020603050405020304" pitchFamily="18" charset="0"/>
                <a:cs typeface="Times New Roman" panose="02020603050405020304" pitchFamily="18" charset="0"/>
              </a:rPr>
              <a:t>зборів</a:t>
            </a:r>
            <a:r>
              <a:rPr lang="ru-RU" sz="2100" dirty="0">
                <a:latin typeface="Times New Roman" panose="02020603050405020304" pitchFamily="18" charset="0"/>
                <a:cs typeface="Times New Roman" panose="02020603050405020304" pitchFamily="18" charset="0"/>
              </a:rPr>
              <a:t>, </a:t>
            </a:r>
            <a:r>
              <a:rPr lang="ru-RU" sz="2100" b="1" dirty="0" err="1">
                <a:solidFill>
                  <a:srgbClr val="FF0000"/>
                </a:solidFill>
                <a:latin typeface="Times New Roman" panose="02020603050405020304" pitchFamily="18" charset="0"/>
                <a:cs typeface="Times New Roman" panose="02020603050405020304" pitchFamily="18" charset="0"/>
              </a:rPr>
              <a:t>протягом</a:t>
            </a:r>
            <a:r>
              <a:rPr lang="ru-RU" sz="2100" b="1" dirty="0">
                <a:solidFill>
                  <a:srgbClr val="FF0000"/>
                </a:solidFill>
                <a:latin typeface="Times New Roman" panose="02020603050405020304" pitchFamily="18" charset="0"/>
                <a:cs typeface="Times New Roman" panose="02020603050405020304" pitchFamily="18" charset="0"/>
              </a:rPr>
              <a:t> 60 </a:t>
            </a:r>
            <a:r>
              <a:rPr lang="ru-RU" sz="2100" b="1" dirty="0" err="1">
                <a:solidFill>
                  <a:srgbClr val="FF0000"/>
                </a:solidFill>
                <a:latin typeface="Times New Roman" panose="02020603050405020304" pitchFamily="18" charset="0"/>
                <a:cs typeface="Times New Roman" panose="02020603050405020304" pitchFamily="18" charset="0"/>
              </a:rPr>
              <a:t>календарних</a:t>
            </a:r>
            <a:r>
              <a:rPr lang="ru-RU" sz="2100" b="1" dirty="0">
                <a:solidFill>
                  <a:srgbClr val="FF0000"/>
                </a:solidFill>
                <a:latin typeface="Times New Roman" panose="02020603050405020304" pitchFamily="18" charset="0"/>
                <a:cs typeface="Times New Roman" panose="02020603050405020304" pitchFamily="18" charset="0"/>
              </a:rPr>
              <a:t> </a:t>
            </a:r>
            <a:r>
              <a:rPr lang="ru-RU" sz="2100" b="1" dirty="0" err="1">
                <a:solidFill>
                  <a:srgbClr val="FF0000"/>
                </a:solidFill>
                <a:latin typeface="Times New Roman" panose="02020603050405020304" pitchFamily="18" charset="0"/>
                <a:cs typeface="Times New Roman" panose="02020603050405020304" pitchFamily="18" charset="0"/>
              </a:rPr>
              <a:t>днів</a:t>
            </a:r>
            <a:r>
              <a:rPr lang="ru-RU" sz="2100" b="1" dirty="0">
                <a:solidFill>
                  <a:srgbClr val="FF0000"/>
                </a:solidFill>
                <a:latin typeface="Times New Roman" panose="02020603050405020304" pitchFamily="18" charset="0"/>
                <a:cs typeface="Times New Roman" panose="02020603050405020304" pitchFamily="18" charset="0"/>
              </a:rPr>
              <a:t> з дня переходу на систему оподаткування, на </a:t>
            </a:r>
            <a:r>
              <a:rPr lang="ru-RU" sz="2100" b="1" dirty="0" err="1">
                <a:solidFill>
                  <a:srgbClr val="FF0000"/>
                </a:solidFill>
                <a:latin typeface="Times New Roman" panose="02020603050405020304" pitchFamily="18" charset="0"/>
                <a:cs typeface="Times New Roman" panose="02020603050405020304" pitchFamily="18" charset="0"/>
              </a:rPr>
              <a:t>якій</a:t>
            </a:r>
            <a:r>
              <a:rPr lang="ru-RU" sz="2100" b="1" dirty="0">
                <a:solidFill>
                  <a:srgbClr val="FF0000"/>
                </a:solidFill>
                <a:latin typeface="Times New Roman" panose="02020603050405020304" pitchFamily="18" charset="0"/>
                <a:cs typeface="Times New Roman" panose="02020603050405020304" pitchFamily="18" charset="0"/>
              </a:rPr>
              <a:t> </a:t>
            </a:r>
            <a:r>
              <a:rPr lang="ru-RU" sz="2100" b="1" dirty="0" err="1">
                <a:solidFill>
                  <a:srgbClr val="FF0000"/>
                </a:solidFill>
                <a:latin typeface="Times New Roman" panose="02020603050405020304" pitchFamily="18" charset="0"/>
                <a:cs typeface="Times New Roman" panose="02020603050405020304" pitchFamily="18" charset="0"/>
              </a:rPr>
              <a:t>такі</a:t>
            </a:r>
            <a:r>
              <a:rPr lang="ru-RU" sz="2100" b="1" dirty="0">
                <a:solidFill>
                  <a:srgbClr val="FF0000"/>
                </a:solidFill>
                <a:latin typeface="Times New Roman" panose="02020603050405020304" pitchFamily="18" charset="0"/>
                <a:cs typeface="Times New Roman" panose="02020603050405020304" pitchFamily="18" charset="0"/>
              </a:rPr>
              <a:t> </a:t>
            </a:r>
            <a:r>
              <a:rPr lang="ru-RU" sz="2100" b="1" dirty="0" err="1">
                <a:solidFill>
                  <a:srgbClr val="FF0000"/>
                </a:solidFill>
                <a:latin typeface="Times New Roman" panose="02020603050405020304" pitchFamily="18" charset="0"/>
                <a:cs typeface="Times New Roman" panose="02020603050405020304" pitchFamily="18" charset="0"/>
              </a:rPr>
              <a:t>платники</a:t>
            </a:r>
            <a:r>
              <a:rPr lang="ru-RU" sz="2100" b="1" dirty="0">
                <a:solidFill>
                  <a:srgbClr val="FF0000"/>
                </a:solidFill>
                <a:latin typeface="Times New Roman" panose="02020603050405020304" pitchFamily="18" charset="0"/>
                <a:cs typeface="Times New Roman" panose="02020603050405020304" pitchFamily="18" charset="0"/>
              </a:rPr>
              <a:t> податку </a:t>
            </a:r>
            <a:r>
              <a:rPr lang="ru-RU" sz="2100" b="1" dirty="0" err="1">
                <a:solidFill>
                  <a:srgbClr val="FF0000"/>
                </a:solidFill>
                <a:latin typeface="Times New Roman" panose="02020603050405020304" pitchFamily="18" charset="0"/>
                <a:cs typeface="Times New Roman" panose="02020603050405020304" pitchFamily="18" charset="0"/>
              </a:rPr>
              <a:t>перебували</a:t>
            </a:r>
            <a:r>
              <a:rPr lang="ru-RU" sz="2100" b="1" dirty="0">
                <a:solidFill>
                  <a:srgbClr val="FF0000"/>
                </a:solidFill>
                <a:latin typeface="Times New Roman" panose="02020603050405020304" pitchFamily="18" charset="0"/>
                <a:cs typeface="Times New Roman" panose="02020603050405020304" pitchFamily="18" charset="0"/>
              </a:rPr>
              <a:t> до </a:t>
            </a:r>
            <a:r>
              <a:rPr lang="ru-RU" sz="2100" b="1" dirty="0" err="1">
                <a:solidFill>
                  <a:srgbClr val="FF0000"/>
                </a:solidFill>
                <a:latin typeface="Times New Roman" panose="02020603050405020304" pitchFamily="18" charset="0"/>
                <a:cs typeface="Times New Roman" panose="02020603050405020304" pitchFamily="18" charset="0"/>
              </a:rPr>
              <a:t>обрання</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особливостей</a:t>
            </a:r>
            <a:r>
              <a:rPr lang="ru-RU" sz="2100" dirty="0">
                <a:latin typeface="Times New Roman" panose="02020603050405020304" pitchFamily="18" charset="0"/>
                <a:cs typeface="Times New Roman" panose="02020603050405020304" pitchFamily="18" charset="0"/>
              </a:rPr>
              <a:t> оподаткування </a:t>
            </a:r>
            <a:r>
              <a:rPr lang="ru-RU" sz="2100" dirty="0" err="1">
                <a:latin typeface="Times New Roman" panose="02020603050405020304" pitchFamily="18" charset="0"/>
                <a:cs typeface="Times New Roman" panose="02020603050405020304" pitchFamily="18" charset="0"/>
              </a:rPr>
              <a:t>єдиним</a:t>
            </a:r>
            <a:r>
              <a:rPr lang="ru-RU" sz="2100" dirty="0">
                <a:latin typeface="Times New Roman" panose="02020603050405020304" pitchFamily="18" charset="0"/>
                <a:cs typeface="Times New Roman" panose="02020603050405020304" pitchFamily="18" charset="0"/>
              </a:rPr>
              <a:t> </a:t>
            </a:r>
            <a:r>
              <a:rPr lang="ru-RU" sz="2100" dirty="0" err="1">
                <a:latin typeface="Times New Roman" panose="02020603050405020304" pitchFamily="18" charset="0"/>
                <a:cs typeface="Times New Roman" panose="02020603050405020304" pitchFamily="18" charset="0"/>
              </a:rPr>
              <a:t>податком</a:t>
            </a:r>
            <a:r>
              <a:rPr lang="ru-RU" sz="2100" dirty="0">
                <a:latin typeface="Times New Roman" panose="02020603050405020304" pitchFamily="18" charset="0"/>
                <a:cs typeface="Times New Roman" panose="02020603050405020304" pitchFamily="18" charset="0"/>
              </a:rPr>
              <a:t> за </a:t>
            </a:r>
            <a:r>
              <a:rPr lang="ru-RU" sz="2100" dirty="0" err="1">
                <a:latin typeface="Times New Roman" panose="02020603050405020304" pitchFamily="18" charset="0"/>
                <a:cs typeface="Times New Roman" panose="02020603050405020304" pitchFamily="18" charset="0"/>
              </a:rPr>
              <a:t>ставкою</a:t>
            </a:r>
            <a:r>
              <a:rPr lang="ru-RU" sz="2100" dirty="0">
                <a:latin typeface="Times New Roman" panose="02020603050405020304" pitchFamily="18" charset="0"/>
                <a:cs typeface="Times New Roman" panose="02020603050405020304" pitchFamily="18" charset="0"/>
              </a:rPr>
              <a:t> 2 </a:t>
            </a:r>
            <a:r>
              <a:rPr lang="ru-RU" sz="2100" dirty="0" err="1">
                <a:latin typeface="Times New Roman" panose="02020603050405020304" pitchFamily="18" charset="0"/>
                <a:cs typeface="Times New Roman" panose="02020603050405020304" pitchFamily="18" charset="0"/>
              </a:rPr>
              <a:t>відсотки</a:t>
            </a:r>
            <a:r>
              <a:rPr lang="ru-RU" sz="2100" dirty="0" smtClean="0">
                <a:latin typeface="Times New Roman" panose="02020603050405020304" pitchFamily="18" charset="0"/>
                <a:cs typeface="Times New Roman" panose="02020603050405020304" pitchFamily="18" charset="0"/>
              </a:rPr>
              <a:t>.</a:t>
            </a:r>
            <a:r>
              <a:rPr lang="uk-UA" sz="2100" b="1" dirty="0" smtClean="0">
                <a:latin typeface="Times New Roman" panose="02020603050405020304" pitchFamily="18" charset="0"/>
                <a:cs typeface="Times New Roman" panose="02020603050405020304" pitchFamily="18" charset="0"/>
              </a:rPr>
              <a:t>  </a:t>
            </a:r>
            <a:endParaRPr lang="uk-UA" sz="21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7927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260649"/>
            <a:ext cx="8712968" cy="6417141"/>
          </a:xfrm>
          <a:prstGeom prst="rect">
            <a:avLst/>
          </a:prstGeom>
        </p:spPr>
        <p:txBody>
          <a:bodyPr wrap="square">
            <a:spAutoFit/>
          </a:bodyPr>
          <a:lstStyle/>
          <a:p>
            <a:pPr algn="ctr"/>
            <a:r>
              <a:rPr lang="uk-UA" sz="2100" b="1" smtClean="0">
                <a:latin typeface="Times New Roman" panose="02020603050405020304" pitchFamily="18" charset="0"/>
                <a:cs typeface="Times New Roman" panose="02020603050405020304" pitchFamily="18" charset="0"/>
              </a:rPr>
              <a:t>Наказ МФУ від </a:t>
            </a:r>
            <a:r>
              <a:rPr lang="uk-UA" sz="2100" b="1">
                <a:latin typeface="Times New Roman" panose="02020603050405020304" pitchFamily="18" charset="0"/>
                <a:cs typeface="Times New Roman" panose="02020603050405020304" pitchFamily="18" charset="0"/>
              </a:rPr>
              <a:t>28.12.2022 р. №</a:t>
            </a:r>
            <a:r>
              <a:rPr lang="uk-UA" sz="2100" b="1" smtClean="0">
                <a:latin typeface="Times New Roman" panose="02020603050405020304" pitchFamily="18" charset="0"/>
                <a:cs typeface="Times New Roman" panose="02020603050405020304" pitchFamily="18" charset="0"/>
              </a:rPr>
              <a:t>468 </a:t>
            </a:r>
          </a:p>
          <a:p>
            <a:pPr algn="ctr"/>
            <a:r>
              <a:rPr lang="uk-UA" sz="2100" i="1" smtClean="0">
                <a:latin typeface="Times New Roman" panose="02020603050405020304" pitchFamily="18" charset="0"/>
                <a:cs typeface="Times New Roman" panose="02020603050405020304" pitchFamily="18" charset="0"/>
              </a:rPr>
              <a:t>(чинний з 07.02.2023)</a:t>
            </a:r>
          </a:p>
          <a:p>
            <a:endParaRPr lang="uk-UA"/>
          </a:p>
          <a:p>
            <a:pPr algn="ctr"/>
            <a:r>
              <a:rPr lang="uk-UA" sz="2100" b="1" smtClean="0">
                <a:latin typeface="Times New Roman" panose="02020603050405020304" pitchFamily="18" charset="0"/>
                <a:cs typeface="Times New Roman" panose="02020603050405020304" pitchFamily="18" charset="0"/>
              </a:rPr>
              <a:t>У </a:t>
            </a:r>
            <a:r>
              <a:rPr lang="uk-UA" sz="2100" b="1">
                <a:latin typeface="Times New Roman" panose="02020603050405020304" pitchFamily="18" charset="0"/>
                <a:cs typeface="Times New Roman" panose="02020603050405020304" pitchFamily="18" charset="0"/>
              </a:rPr>
              <a:t>новій редакції </a:t>
            </a:r>
            <a:r>
              <a:rPr lang="uk-UA" sz="2100" b="1" smtClean="0">
                <a:latin typeface="Times New Roman" panose="02020603050405020304" pitchFamily="18" charset="0"/>
                <a:cs typeface="Times New Roman" panose="02020603050405020304" pitchFamily="18" charset="0"/>
              </a:rPr>
              <a:t>викладено НП(С)БО </a:t>
            </a:r>
            <a:r>
              <a:rPr lang="uk-UA" sz="2100" b="1">
                <a:latin typeface="Times New Roman" panose="02020603050405020304" pitchFamily="18" charset="0"/>
                <a:cs typeface="Times New Roman" panose="02020603050405020304" pitchFamily="18" charset="0"/>
              </a:rPr>
              <a:t>14 «Оренда</a:t>
            </a:r>
            <a:r>
              <a:rPr lang="uk-UA" sz="2100" b="1" smtClean="0">
                <a:latin typeface="Times New Roman" panose="02020603050405020304" pitchFamily="18" charset="0"/>
                <a:cs typeface="Times New Roman" panose="02020603050405020304" pitchFamily="18" charset="0"/>
              </a:rPr>
              <a:t>»</a:t>
            </a:r>
          </a:p>
          <a:p>
            <a:endParaRPr lang="uk-UA" b="1" smtClean="0"/>
          </a:p>
          <a:p>
            <a:pPr algn="just"/>
            <a:r>
              <a:rPr lang="uk-UA" sz="2100">
                <a:latin typeface="Times New Roman" panose="02020603050405020304" pitchFamily="18" charset="0"/>
                <a:cs typeface="Times New Roman" panose="02020603050405020304" pitchFamily="18" charset="0"/>
              </a:rPr>
              <a:t>Національне положення (стандарт) бухгалтерського обліку 14 «Оренда» </a:t>
            </a:r>
            <a:r>
              <a:rPr lang="uk-UA" sz="2100" smtClean="0">
                <a:latin typeface="Times New Roman" panose="02020603050405020304" pitchFamily="18" charset="0"/>
                <a:cs typeface="Times New Roman" panose="02020603050405020304" pitchFamily="18" charset="0"/>
              </a:rPr>
              <a:t> визначає </a:t>
            </a:r>
            <a:r>
              <a:rPr lang="uk-UA" sz="2100">
                <a:latin typeface="Times New Roman" panose="02020603050405020304" pitchFamily="18" charset="0"/>
                <a:cs typeface="Times New Roman" panose="02020603050405020304" pitchFamily="18" charset="0"/>
              </a:rPr>
              <a:t>методологічні засади формування у бухгалтерському обліку інформації про </a:t>
            </a:r>
            <a:r>
              <a:rPr lang="uk-UA" sz="2100" b="1">
                <a:latin typeface="Times New Roman" panose="02020603050405020304" pitchFamily="18" charset="0"/>
                <a:cs typeface="Times New Roman" panose="02020603050405020304" pitchFamily="18" charset="0"/>
              </a:rPr>
              <a:t>оренду необоротних активів</a:t>
            </a:r>
            <a:r>
              <a:rPr lang="uk-UA" sz="2100">
                <a:latin typeface="Times New Roman" panose="02020603050405020304" pitchFamily="18" charset="0"/>
                <a:cs typeface="Times New Roman" panose="02020603050405020304" pitchFamily="18" charset="0"/>
              </a:rPr>
              <a:t> та її розкриття у фінансовій звітності.</a:t>
            </a:r>
          </a:p>
          <a:p>
            <a:endParaRPr lang="uk-UA" b="1"/>
          </a:p>
          <a:p>
            <a:pPr algn="just"/>
            <a:r>
              <a:rPr lang="uk-UA" sz="2100">
                <a:latin typeface="Times New Roman" panose="02020603050405020304" pitchFamily="18" charset="0"/>
                <a:cs typeface="Times New Roman" panose="02020603050405020304" pitchFamily="18" charset="0"/>
              </a:rPr>
              <a:t>3. Національне положення (стандарт) 14 не поширюється на:</a:t>
            </a:r>
          </a:p>
          <a:p>
            <a:pPr algn="just"/>
            <a:r>
              <a:rPr lang="uk-UA" sz="2100">
                <a:latin typeface="Times New Roman" panose="02020603050405020304" pitchFamily="18" charset="0"/>
                <a:cs typeface="Times New Roman" panose="02020603050405020304" pitchFamily="18" charset="0"/>
              </a:rPr>
              <a:t>1) договори оренди, пов’язані з розвідкою та використанням природних та подібних невідтворюваних ресурсів (за винятком оренди земельних ділянок);</a:t>
            </a:r>
          </a:p>
          <a:p>
            <a:pPr algn="just"/>
            <a:r>
              <a:rPr lang="uk-UA" sz="2100">
                <a:latin typeface="Times New Roman" panose="02020603050405020304" pitchFamily="18" charset="0"/>
                <a:cs typeface="Times New Roman" panose="02020603050405020304" pitchFamily="18" charset="0"/>
              </a:rPr>
              <a:t>2) договори щодо використання авторських і суміжних прав;</a:t>
            </a:r>
          </a:p>
          <a:p>
            <a:pPr algn="just"/>
            <a:r>
              <a:rPr lang="uk-UA" sz="2100">
                <a:latin typeface="Times New Roman" panose="02020603050405020304" pitchFamily="18" charset="0"/>
                <a:cs typeface="Times New Roman" panose="02020603050405020304" pitchFamily="18" charset="0"/>
              </a:rPr>
              <a:t>3) договори оренди цілісних майнових комплексів;</a:t>
            </a:r>
          </a:p>
          <a:p>
            <a:pPr algn="just"/>
            <a:r>
              <a:rPr lang="uk-UA" sz="2100" smtClean="0">
                <a:latin typeface="Times New Roman" panose="02020603050405020304" pitchFamily="18" charset="0"/>
                <a:cs typeface="Times New Roman" panose="02020603050405020304" pitchFamily="18" charset="0"/>
              </a:rPr>
              <a:t>4) на оцінку </a:t>
            </a:r>
            <a:r>
              <a:rPr lang="uk-UA" sz="2100">
                <a:latin typeface="Times New Roman" panose="02020603050405020304" pitchFamily="18" charset="0"/>
                <a:cs typeface="Times New Roman" panose="02020603050405020304" pitchFamily="18" charset="0"/>
              </a:rPr>
              <a:t>біологічних активів - об’єктів оренди, які оцінені за справедливою вартістю, зменшеною на очікувані витрати на </a:t>
            </a:r>
            <a:r>
              <a:rPr lang="uk-UA" sz="2100" smtClean="0">
                <a:latin typeface="Times New Roman" panose="02020603050405020304" pitchFamily="18" charset="0"/>
                <a:cs typeface="Times New Roman" panose="02020603050405020304" pitchFamily="18" charset="0"/>
              </a:rPr>
              <a:t>продаж;</a:t>
            </a:r>
            <a:endParaRPr lang="uk-UA" sz="2100">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5) на оцінку об’єктів інвестиційної нерухомості, які оцінені за справедливою </a:t>
            </a:r>
            <a:r>
              <a:rPr lang="uk-UA" sz="2100" smtClean="0">
                <a:latin typeface="Times New Roman" panose="02020603050405020304" pitchFamily="18" charset="0"/>
                <a:cs typeface="Times New Roman" panose="02020603050405020304" pitchFamily="18" charset="0"/>
              </a:rPr>
              <a:t>вартістю.</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312525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979712" y="2828836"/>
            <a:ext cx="5616624" cy="1569660"/>
          </a:xfrm>
          <a:prstGeom prst="rect">
            <a:avLst/>
          </a:prstGeom>
        </p:spPr>
        <p:txBody>
          <a:bodyPr wrap="square">
            <a:spAutoFit/>
          </a:bodyPr>
          <a:lstStyle/>
          <a:p>
            <a:pPr algn="ctr"/>
            <a:r>
              <a:rPr lang="uk-UA" sz="2400" b="1" i="1">
                <a:latin typeface="Times New Roman" panose="02020603050405020304" pitchFamily="18" charset="0"/>
                <a:cs typeface="Times New Roman" panose="02020603050405020304" pitchFamily="18" charset="0"/>
              </a:rPr>
              <a:t>Як визначити граничний дохід платника єдиного податку </a:t>
            </a:r>
            <a:endParaRPr lang="uk-UA" sz="2400" b="1" i="1" smtClean="0">
              <a:latin typeface="Times New Roman" panose="02020603050405020304" pitchFamily="18" charset="0"/>
              <a:cs typeface="Times New Roman" panose="02020603050405020304" pitchFamily="18" charset="0"/>
            </a:endParaRPr>
          </a:p>
          <a:p>
            <a:pPr algn="ctr"/>
            <a:r>
              <a:rPr lang="uk-UA" sz="2400" b="1" i="1" smtClean="0">
                <a:latin typeface="Times New Roman" panose="02020603050405020304" pitchFamily="18" charset="0"/>
                <a:cs typeface="Times New Roman" panose="02020603050405020304" pitchFamily="18" charset="0"/>
              </a:rPr>
              <a:t>при </a:t>
            </a:r>
            <a:r>
              <a:rPr lang="uk-UA" sz="2400" b="1" i="1">
                <a:latin typeface="Times New Roman" panose="02020603050405020304" pitchFamily="18" charset="0"/>
                <a:cs typeface="Times New Roman" panose="02020603050405020304" pitchFamily="18" charset="0"/>
              </a:rPr>
              <a:t>припиненні спеціального єдиного податку за ставкою 2%</a:t>
            </a:r>
            <a:endParaRPr lang="uk-UA" sz="2400"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08865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flipV="1">
            <a:off x="251520" y="1774579"/>
            <a:ext cx="864096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uk-UA" alt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Прямокутник 5"/>
          <p:cNvSpPr/>
          <p:nvPr/>
        </p:nvSpPr>
        <p:spPr>
          <a:xfrm>
            <a:off x="251520" y="548680"/>
            <a:ext cx="8712968" cy="3970318"/>
          </a:xfrm>
          <a:prstGeom prst="rect">
            <a:avLst/>
          </a:prstGeom>
        </p:spPr>
        <p:txBody>
          <a:bodyPr wrap="square">
            <a:spAutoFit/>
          </a:bodyPr>
          <a:lstStyle/>
          <a:p>
            <a:pPr algn="just"/>
            <a:r>
              <a:rPr lang="uk-UA" sz="2100" b="1">
                <a:latin typeface="Times New Roman" panose="02020603050405020304" pitchFamily="18" charset="0"/>
                <a:cs typeface="Times New Roman" panose="02020603050405020304" pitchFamily="18" charset="0"/>
              </a:rPr>
              <a:t>Як буде розраховуватись граничний обсяг доходу для ЮО – платників ЄП третьої групи для подальшого перебування на ЄП після скасування воєнного стану? </a:t>
            </a:r>
            <a:endParaRPr lang="uk-UA" sz="2100" b="1" smtClean="0">
              <a:latin typeface="Times New Roman" panose="02020603050405020304" pitchFamily="18" charset="0"/>
              <a:cs typeface="Times New Roman" panose="02020603050405020304" pitchFamily="18" charset="0"/>
            </a:endParaRPr>
          </a:p>
          <a:p>
            <a:pPr algn="just"/>
            <a:endParaRPr lang="uk-UA" sz="2100" i="1">
              <a:solidFill>
                <a:srgbClr val="C00000"/>
              </a:solidFill>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Після автоматичного повернення юридичної особи на третю групу єдиного податку за ставкою, що застосовувалась до дати обрання спрощеної системи з особливостями оподаткування, </a:t>
            </a:r>
            <a:r>
              <a:rPr lang="uk-UA" sz="2100" b="1">
                <a:latin typeface="Times New Roman" panose="02020603050405020304" pitchFamily="18" charset="0"/>
                <a:cs typeface="Times New Roman" panose="02020603050405020304" pitchFamily="18" charset="0"/>
              </a:rPr>
              <a:t>до суми граничного обсягу доходу, визначеного п.п. 3 п. 291.4 ст. 291 Податкового кодексу України (далі – ПКУ) не включається дохід, отриманий юридичною особою – платником єдиного податку третьої групи під час використання таким платником особливостей оподаткування, встановлених п. 9 підрозд. 8 розд. ХХ «Перехідні положення» ПКУ</a:t>
            </a:r>
            <a:r>
              <a:rPr lang="uk-UA" sz="2100" smtClean="0">
                <a:latin typeface="Times New Roman" panose="02020603050405020304" pitchFamily="18" charset="0"/>
                <a:cs typeface="Times New Roman" panose="02020603050405020304" pitchFamily="18" charset="0"/>
              </a:rPr>
              <a:t>.</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422762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24591" y="404664"/>
            <a:ext cx="8856984" cy="6232475"/>
          </a:xfrm>
          <a:prstGeom prst="rect">
            <a:avLst/>
          </a:prstGeom>
        </p:spPr>
        <p:txBody>
          <a:bodyPr wrap="square">
            <a:spAutoFit/>
          </a:bodyPr>
          <a:lstStyle/>
          <a:p>
            <a:pPr algn="just"/>
            <a:r>
              <a:rPr lang="uk-UA" sz="1900" b="1">
                <a:latin typeface="Times New Roman" panose="02020603050405020304" pitchFamily="18" charset="0"/>
                <a:cs typeface="Times New Roman" panose="02020603050405020304" pitchFamily="18" charset="0"/>
              </a:rPr>
              <a:t>Чи застосовується ставка у подвійному розмірі 6 або 10 відс. до суми перевищення доходу, отриманого ЮО – платником ЄП третьої групи, яка на період воєнного стану перебувала на спрощеній системі з особливостями оподаткування, після автоматичного повернення на систему оподаткування, що застосовувалась до початку воєнного стану та чи необхідно перейти на сплату інших податків та зборів?</a:t>
            </a:r>
          </a:p>
          <a:p>
            <a:pPr algn="just"/>
            <a:r>
              <a:rPr lang="uk-UA" sz="1900">
                <a:latin typeface="Times New Roman" panose="02020603050405020304" pitchFamily="18" charset="0"/>
                <a:cs typeface="Times New Roman" panose="02020603050405020304" pitchFamily="18" charset="0"/>
              </a:rPr>
              <a:t>  …</a:t>
            </a:r>
            <a:br>
              <a:rPr lang="uk-UA" sz="1900">
                <a:latin typeface="Times New Roman" panose="02020603050405020304" pitchFamily="18" charset="0"/>
                <a:cs typeface="Times New Roman" panose="02020603050405020304" pitchFamily="18" charset="0"/>
              </a:rPr>
            </a:br>
            <a:r>
              <a:rPr lang="uk-UA" sz="1900">
                <a:latin typeface="Times New Roman" panose="02020603050405020304" pitchFamily="18" charset="0"/>
                <a:cs typeface="Times New Roman" panose="02020603050405020304" pitchFamily="18" charset="0"/>
              </a:rPr>
              <a:t>     Після автоматичного повернення юридичної особи на третю групу єдиного податку за ставкою, що застосовувалась до дати обрання спрощеної системи з особливостями оподаткування, </a:t>
            </a:r>
            <a:r>
              <a:rPr lang="uk-UA" sz="1900" b="1">
                <a:latin typeface="Times New Roman" panose="02020603050405020304" pitchFamily="18" charset="0"/>
                <a:cs typeface="Times New Roman" panose="02020603050405020304" pitchFamily="18" charset="0"/>
              </a:rPr>
              <a:t>до суми граничного обсягу доходу, визначеного п.п. 3 п. 291.4 ст. 291 ПКУ не включається дохід, отриманий юридичною особою – платником єдиного податку третьої групи під час використання таким платником особливостей оподаткування, встановлених п. 9 підрозд. 8 розд. ХХ «Перехідні положення» ПКУ</a:t>
            </a:r>
            <a:r>
              <a:rPr lang="uk-UA" sz="1900" smtClean="0">
                <a:latin typeface="Times New Roman" panose="02020603050405020304" pitchFamily="18" charset="0"/>
                <a:cs typeface="Times New Roman" panose="02020603050405020304" pitchFamily="18" charset="0"/>
              </a:rPr>
              <a:t>.</a:t>
            </a:r>
          </a:p>
          <a:p>
            <a:pPr algn="just"/>
            <a:r>
              <a:rPr lang="uk-UA" sz="1900">
                <a:latin typeface="Times New Roman" panose="02020603050405020304" pitchFamily="18" charset="0"/>
                <a:cs typeface="Times New Roman" panose="02020603050405020304" pitchFamily="18" charset="0"/>
              </a:rPr>
              <a:t/>
            </a:r>
            <a:br>
              <a:rPr lang="uk-UA" sz="1900">
                <a:latin typeface="Times New Roman" panose="02020603050405020304" pitchFamily="18" charset="0"/>
                <a:cs typeface="Times New Roman" panose="02020603050405020304" pitchFamily="18" charset="0"/>
              </a:rPr>
            </a:br>
            <a:r>
              <a:rPr lang="uk-UA" sz="1900">
                <a:latin typeface="Times New Roman" panose="02020603050405020304" pitchFamily="18" charset="0"/>
                <a:cs typeface="Times New Roman" panose="02020603050405020304" pitchFamily="18" charset="0"/>
              </a:rPr>
              <a:t>     Ставка у подвійному розмірі 6 або 10 відс. застосовується юридичною особою – платником єдиного податку третьої групи до суми перевищення обсягу доходу (1167 розмірів мінімальної заробітної плати, встановленої законом на 01 січня податкового (звітного) року), отриманого таким платником у період перебування на спрощеній системі зі ставкою 3 або 5 відсотків доходу.</a:t>
            </a:r>
          </a:p>
          <a:p>
            <a:pPr algn="just"/>
            <a:r>
              <a:rPr lang="uk-UA" sz="1900" smtClean="0">
                <a:latin typeface="Times New Roman" panose="02020603050405020304" pitchFamily="18" charset="0"/>
                <a:cs typeface="Times New Roman" panose="02020603050405020304" pitchFamily="18" charset="0"/>
              </a:rPr>
              <a:t>                                                                                               </a:t>
            </a:r>
            <a:r>
              <a:rPr lang="uk-UA" sz="1900" i="1" smtClean="0">
                <a:latin typeface="Times New Roman" panose="02020603050405020304" pitchFamily="18" charset="0"/>
                <a:cs typeface="Times New Roman" panose="02020603050405020304" pitchFamily="18" charset="0"/>
              </a:rPr>
              <a:t>ЗІР </a:t>
            </a:r>
            <a:r>
              <a:rPr lang="uk-UA" sz="1900" i="1">
                <a:latin typeface="Times New Roman" panose="02020603050405020304" pitchFamily="18" charset="0"/>
                <a:cs typeface="Times New Roman" panose="02020603050405020304" pitchFamily="18" charset="0"/>
              </a:rPr>
              <a:t>108.01.01, 108.01.02</a:t>
            </a:r>
          </a:p>
        </p:txBody>
      </p:sp>
    </p:spTree>
    <p:extLst>
      <p:ext uri="{BB962C8B-B14F-4D97-AF65-F5344CB8AC3E}">
        <p14:creationId xmlns:p14="http://schemas.microsoft.com/office/powerpoint/2010/main" val="275595503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836713"/>
            <a:ext cx="8712968" cy="3323987"/>
          </a:xfrm>
          <a:prstGeom prst="rect">
            <a:avLst/>
          </a:prstGeom>
        </p:spPr>
        <p:txBody>
          <a:bodyPr wrap="square">
            <a:spAutoFit/>
          </a:bodyPr>
          <a:lstStyle/>
          <a:p>
            <a:pPr algn="just"/>
            <a:r>
              <a:rPr lang="ru-RU" sz="2100" b="1" smtClean="0">
                <a:latin typeface="Times New Roman" panose="02020603050405020304" pitchFamily="18" charset="0"/>
                <a:cs typeface="Times New Roman" panose="02020603050405020304" pitchFamily="18" charset="0"/>
              </a:rPr>
              <a:t>Висновок з роз'яснень ДПС</a:t>
            </a:r>
            <a:r>
              <a:rPr lang="ru-RU" sz="2100" smtClean="0">
                <a:latin typeface="Times New Roman" panose="02020603050405020304" pitchFamily="18" charset="0"/>
                <a:cs typeface="Times New Roman" panose="02020603050405020304" pitchFamily="18" charset="0"/>
              </a:rPr>
              <a:t>:</a:t>
            </a:r>
          </a:p>
          <a:p>
            <a:pPr algn="just"/>
            <a:endParaRPr lang="ru-RU" sz="2100">
              <a:latin typeface="Times New Roman" panose="02020603050405020304" pitchFamily="18" charset="0"/>
              <a:cs typeface="Times New Roman" panose="02020603050405020304" pitchFamily="18" charset="0"/>
            </a:endParaRPr>
          </a:p>
          <a:p>
            <a:pPr algn="just"/>
            <a:r>
              <a:rPr lang="ru-RU" sz="2100" smtClean="0">
                <a:latin typeface="Times New Roman" panose="02020603050405020304" pitchFamily="18" charset="0"/>
                <a:cs typeface="Times New Roman" panose="02020603050405020304" pitchFamily="18" charset="0"/>
              </a:rPr>
              <a:t>1) Якщо  </a:t>
            </a:r>
            <a:r>
              <a:rPr lang="ru-RU" sz="2100">
                <a:latin typeface="Times New Roman" panose="02020603050405020304" pitchFamily="18" charset="0"/>
                <a:cs typeface="Times New Roman" panose="02020603050405020304" pitchFamily="18" charset="0"/>
              </a:rPr>
              <a:t> на момент переходу на </a:t>
            </a:r>
            <a:r>
              <a:rPr lang="ru-RU" sz="2100" smtClean="0">
                <a:latin typeface="Times New Roman" panose="02020603050405020304" pitchFamily="18" charset="0"/>
                <a:cs typeface="Times New Roman" panose="02020603050405020304" pitchFamily="18" charset="0"/>
              </a:rPr>
              <a:t> ЄП 2% </a:t>
            </a:r>
            <a:r>
              <a:rPr lang="ru-RU" sz="2100">
                <a:latin typeface="Times New Roman" panose="02020603050405020304" pitchFamily="18" charset="0"/>
                <a:cs typeface="Times New Roman" panose="02020603050405020304" pitchFamily="18" charset="0"/>
              </a:rPr>
              <a:t>не </a:t>
            </a:r>
            <a:r>
              <a:rPr lang="ru-RU" sz="2100" smtClean="0">
                <a:latin typeface="Times New Roman" panose="02020603050405020304" pitchFamily="18" charset="0"/>
                <a:cs typeface="Times New Roman" panose="02020603050405020304" pitchFamily="18" charset="0"/>
              </a:rPr>
              <a:t>перевищено </a:t>
            </a:r>
            <a:r>
              <a:rPr lang="ru-RU" sz="2100">
                <a:latin typeface="Times New Roman" panose="02020603050405020304" pitchFamily="18" charset="0"/>
                <a:cs typeface="Times New Roman" panose="02020603050405020304" pitchFamily="18" charset="0"/>
              </a:rPr>
              <a:t>обсяг доходу для перебування у своїй групі ЄП, то </a:t>
            </a:r>
            <a:r>
              <a:rPr lang="ru-RU" sz="2100" smtClean="0">
                <a:latin typeface="Times New Roman" panose="02020603050405020304" pitchFamily="18" charset="0"/>
                <a:cs typeface="Times New Roman" panose="02020603050405020304" pitchFamily="18" charset="0"/>
              </a:rPr>
              <a:t> доходи</a:t>
            </a:r>
            <a:r>
              <a:rPr lang="ru-RU" sz="2100">
                <a:latin typeface="Times New Roman" panose="02020603050405020304" pitchFamily="18" charset="0"/>
                <a:cs typeface="Times New Roman" panose="02020603050405020304" pitchFamily="18" charset="0"/>
              </a:rPr>
              <a:t>, </a:t>
            </a:r>
            <a:r>
              <a:rPr lang="ru-RU" sz="2100" smtClean="0">
                <a:latin typeface="Times New Roman" panose="02020603050405020304" pitchFamily="18" charset="0"/>
                <a:cs typeface="Times New Roman" panose="02020603050405020304" pitchFamily="18" charset="0"/>
              </a:rPr>
              <a:t> отримані </a:t>
            </a:r>
            <a:r>
              <a:rPr lang="ru-RU" sz="2100">
                <a:latin typeface="Times New Roman" panose="02020603050405020304" pitchFamily="18" charset="0"/>
                <a:cs typeface="Times New Roman" panose="02020603050405020304" pitchFamily="18" charset="0"/>
              </a:rPr>
              <a:t>на </a:t>
            </a:r>
            <a:r>
              <a:rPr lang="ru-RU" sz="2100" smtClean="0">
                <a:latin typeface="Times New Roman" panose="02020603050405020304" pitchFamily="18" charset="0"/>
                <a:cs typeface="Times New Roman" panose="02020603050405020304" pitchFamily="18" charset="0"/>
              </a:rPr>
              <a:t> ЄП 2%, не впливають на граничний дохід платника ЄП. </a:t>
            </a:r>
          </a:p>
          <a:p>
            <a:pPr algn="just"/>
            <a:endParaRPr lang="ru-RU" sz="2100">
              <a:latin typeface="Times New Roman" panose="02020603050405020304" pitchFamily="18" charset="0"/>
              <a:cs typeface="Times New Roman" panose="02020603050405020304" pitchFamily="18" charset="0"/>
            </a:endParaRPr>
          </a:p>
          <a:p>
            <a:pPr algn="just"/>
            <a:r>
              <a:rPr lang="ru-RU" sz="2100" smtClean="0">
                <a:latin typeface="Times New Roman" panose="02020603050405020304" pitchFamily="18" charset="0"/>
                <a:cs typeface="Times New Roman" panose="02020603050405020304" pitchFamily="18" charset="0"/>
              </a:rPr>
              <a:t>2) Після </a:t>
            </a:r>
            <a:r>
              <a:rPr lang="ru-RU" sz="2100">
                <a:latin typeface="Times New Roman" panose="02020603050405020304" pitchFamily="18" charset="0"/>
                <a:cs typeface="Times New Roman" panose="02020603050405020304" pitchFamily="18" charset="0"/>
              </a:rPr>
              <a:t>повернення </a:t>
            </a:r>
            <a:r>
              <a:rPr lang="ru-RU" sz="2100" smtClean="0">
                <a:latin typeface="Times New Roman" panose="02020603050405020304" pitchFamily="18" charset="0"/>
                <a:cs typeface="Times New Roman" panose="02020603050405020304" pitchFamily="18" charset="0"/>
              </a:rPr>
              <a:t>з  ЄП 2%  </a:t>
            </a:r>
            <a:r>
              <a:rPr lang="ru-RU" sz="2100">
                <a:latin typeface="Times New Roman" panose="02020603050405020304" pitchFamily="18" charset="0"/>
                <a:cs typeface="Times New Roman" panose="02020603050405020304" pitchFamily="18" charset="0"/>
              </a:rPr>
              <a:t>у розрахунок граничного обсягу доходу, який дає право працювати на ЄП групи 3 (1167 МЗП), буде включатися лише дохід календарного року, отриманий після повернення </a:t>
            </a:r>
            <a:r>
              <a:rPr lang="ru-RU" sz="2100" smtClean="0">
                <a:latin typeface="Times New Roman" panose="02020603050405020304" pitchFamily="18" charset="0"/>
                <a:cs typeface="Times New Roman" panose="02020603050405020304" pitchFamily="18" charset="0"/>
              </a:rPr>
              <a:t>з ЄП 2%.</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970095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1619672" y="3105835"/>
            <a:ext cx="5904656" cy="830997"/>
          </a:xfrm>
          <a:prstGeom prst="rect">
            <a:avLst/>
          </a:prstGeom>
        </p:spPr>
        <p:txBody>
          <a:bodyPr wrap="square">
            <a:spAutoFit/>
          </a:bodyPr>
          <a:lstStyle/>
          <a:p>
            <a:pPr algn="ctr"/>
            <a:r>
              <a:rPr lang="uk-UA" sz="2400" b="1" i="1">
                <a:latin typeface="Times New Roman" panose="02020603050405020304" pitchFamily="18" charset="0"/>
                <a:cs typeface="Times New Roman" panose="02020603050405020304" pitchFamily="18" charset="0"/>
              </a:rPr>
              <a:t>Дохід при дисконтуванні оподатковується єдиним податком</a:t>
            </a:r>
            <a:endParaRPr lang="uk-UA" sz="2400" b="1" i="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551667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332657"/>
            <a:ext cx="8712968" cy="5816977"/>
          </a:xfrm>
          <a:prstGeom prst="rect">
            <a:avLst/>
          </a:prstGeom>
        </p:spPr>
        <p:txBody>
          <a:bodyPr wrap="square">
            <a:spAutoFit/>
          </a:bodyPr>
          <a:lstStyle/>
          <a:p>
            <a:pPr algn="ctr"/>
            <a:r>
              <a:rPr lang="uk-UA" sz="2100">
                <a:latin typeface="Times New Roman" panose="02020603050405020304" pitchFamily="18" charset="0"/>
                <a:cs typeface="Times New Roman" panose="02020603050405020304" pitchFamily="18" charset="0"/>
              </a:rPr>
              <a:t>ДЕРЖАВНА ПОДАТКОВА СЛУЖБА УКРАЇНИ</a:t>
            </a:r>
          </a:p>
          <a:p>
            <a:pPr algn="ctr"/>
            <a:r>
              <a:rPr lang="uk-UA" sz="2100">
                <a:latin typeface="Times New Roman" panose="02020603050405020304" pitchFamily="18" charset="0"/>
                <a:cs typeface="Times New Roman" panose="02020603050405020304" pitchFamily="18" charset="0"/>
              </a:rPr>
              <a:t>ІНДИВІДУАЛЬНА ПОДАТКОВА КОНСУЛЬТАЦІЯ</a:t>
            </a:r>
          </a:p>
          <a:p>
            <a:pPr algn="ctr"/>
            <a:r>
              <a:rPr lang="uk-UA" sz="2100">
                <a:latin typeface="Times New Roman" panose="02020603050405020304" pitchFamily="18" charset="0"/>
                <a:cs typeface="Times New Roman" panose="02020603050405020304" pitchFamily="18" charset="0"/>
              </a:rPr>
              <a:t>від 12.01.2023 № 30/ІПК/99-00-04-03-03-06</a:t>
            </a:r>
          </a:p>
          <a:p>
            <a:pPr algn="just" fontAlgn="base"/>
            <a:endParaRPr lang="uk-UA" sz="2100" b="1" smtClean="0">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У своєму запиті Товариство повідомило, що до 27.04.2022 було платником податку на прибуток на загальних підставах, а з 27.04.2022 є платником єдиного податку третьої групи зі ставкою 2 відсотки.</a:t>
            </a:r>
          </a:p>
          <a:p>
            <a:pPr algn="just"/>
            <a:r>
              <a:rPr lang="uk-UA" sz="2100">
                <a:latin typeface="Times New Roman" panose="02020603050405020304" pitchFamily="18" charset="0"/>
                <a:cs typeface="Times New Roman" panose="02020603050405020304" pitchFamily="18" charset="0"/>
              </a:rPr>
              <a:t>Товариство обліковує в складі зобов'язань поворотну фінансову допомогу від засновника - нерезидента. До 27.04.2022 Товариство було платником податку на прибуток на загальних підставах та відображало суми фінансової допомоги за теперішньою вартістю з урахуванням дисконтування.</a:t>
            </a:r>
          </a:p>
          <a:p>
            <a:pPr algn="just"/>
            <a:r>
              <a:rPr lang="uk-UA" sz="2100">
                <a:latin typeface="Times New Roman" panose="02020603050405020304" pitchFamily="18" charset="0"/>
                <a:cs typeface="Times New Roman" panose="02020603050405020304" pitchFamily="18" charset="0"/>
              </a:rPr>
              <a:t>В квітні - травні 2022 року Товариством підписано додаткові угоди щодо продовження строків дії договорів фінансової допомоги, відповідно компанія визнавала модифікацію договорів фінансової допомоги та нараховувало доходи від дисконтування.</a:t>
            </a:r>
          </a:p>
          <a:p>
            <a:pPr fontAlgn="base"/>
            <a:endParaRPr lang="uk-UA" b="1"/>
          </a:p>
          <a:p>
            <a:pPr fontAlgn="base"/>
            <a:endParaRPr lang="uk-UA"/>
          </a:p>
        </p:txBody>
      </p:sp>
    </p:spTree>
    <p:extLst>
      <p:ext uri="{BB962C8B-B14F-4D97-AF65-F5344CB8AC3E}">
        <p14:creationId xmlns:p14="http://schemas.microsoft.com/office/powerpoint/2010/main" val="203368288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57628" y="548680"/>
            <a:ext cx="8712968" cy="4293483"/>
          </a:xfrm>
          <a:prstGeom prst="rect">
            <a:avLst/>
          </a:prstGeom>
        </p:spPr>
        <p:txBody>
          <a:bodyPr wrap="square">
            <a:spAutoFit/>
          </a:bodyPr>
          <a:lstStyle/>
          <a:p>
            <a:pPr algn="just"/>
            <a:r>
              <a:rPr lang="uk-UA" sz="2100">
                <a:latin typeface="Times New Roman" panose="02020603050405020304" pitchFamily="18" charset="0"/>
                <a:cs typeface="Times New Roman" panose="02020603050405020304" pitchFamily="18" charset="0"/>
              </a:rPr>
              <a:t>Враховуючи вищевикладене, платник податків просить надати індивідуальну податкову консультацію з наступних </a:t>
            </a:r>
            <a:r>
              <a:rPr lang="uk-UA" sz="2100">
                <a:latin typeface="Times New Roman" panose="02020603050405020304" pitchFamily="18" charset="0"/>
                <a:cs typeface="Times New Roman" panose="02020603050405020304" pitchFamily="18" charset="0"/>
              </a:rPr>
              <a:t>питань</a:t>
            </a:r>
            <a:r>
              <a:rPr lang="uk-UA" sz="2100" smtClean="0">
                <a:latin typeface="Times New Roman" panose="02020603050405020304" pitchFamily="18" charset="0"/>
                <a:cs typeface="Times New Roman" panose="02020603050405020304" pitchFamily="18" charset="0"/>
              </a:rPr>
              <a:t>:</a:t>
            </a:r>
          </a:p>
          <a:p>
            <a:pPr algn="just"/>
            <a:endParaRPr lang="uk-UA" sz="2100">
              <a:latin typeface="Times New Roman" panose="02020603050405020304" pitchFamily="18" charset="0"/>
              <a:cs typeface="Times New Roman" panose="02020603050405020304" pitchFamily="18" charset="0"/>
            </a:endParaRPr>
          </a:p>
          <a:p>
            <a:pPr algn="just"/>
            <a:r>
              <a:rPr lang="uk-UA" sz="2100">
                <a:latin typeface="Times New Roman" panose="02020603050405020304" pitchFamily="18" charset="0"/>
                <a:cs typeface="Times New Roman" panose="02020603050405020304" pitchFamily="18" charset="0"/>
              </a:rPr>
              <a:t>1) чи вважається дохід від дисконтування в розумінні п. 2 ст. 292.1 Кодексу доходом в грошовій, матеріальній чи нематеріальній формі?</a:t>
            </a:r>
          </a:p>
          <a:p>
            <a:pPr algn="just"/>
            <a:r>
              <a:rPr lang="uk-UA" sz="2100">
                <a:latin typeface="Times New Roman" panose="02020603050405020304" pitchFamily="18" charset="0"/>
                <a:cs typeface="Times New Roman" panose="02020603050405020304" pitchFamily="18" charset="0"/>
              </a:rPr>
              <a:t>2) чи є базою оподаткування єдиним податком зі ставкою 2 відсотки дохід від дисконтування?</a:t>
            </a:r>
          </a:p>
          <a:p>
            <a:pPr algn="just"/>
            <a:r>
              <a:rPr lang="uk-UA" sz="2100">
                <a:latin typeface="Times New Roman" panose="02020603050405020304" pitchFamily="18" charset="0"/>
                <a:cs typeface="Times New Roman" panose="02020603050405020304" pitchFamily="18" charset="0"/>
              </a:rPr>
              <a:t>3) чи є базою оподаткування єдиним податком зі ставкою 2 відсотки від перерахунку курсових різниць за заборгованістю в іноземній валюті (дебіторська/кредиторська)? Якщо так, то на яку дату здійснювати перерахунок: на дату балансу (дату складання фінансової звітності) відповідно до стандартів або на дату закриття місяця (оскільки звітність з єдиного податку складається помісячно)?</a:t>
            </a:r>
          </a:p>
        </p:txBody>
      </p:sp>
    </p:spTree>
    <p:extLst>
      <p:ext uri="{BB962C8B-B14F-4D97-AF65-F5344CB8AC3E}">
        <p14:creationId xmlns:p14="http://schemas.microsoft.com/office/powerpoint/2010/main" val="20739645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79512" y="476672"/>
            <a:ext cx="8784976" cy="5032147"/>
          </a:xfrm>
          <a:prstGeom prst="rect">
            <a:avLst/>
          </a:prstGeom>
        </p:spPr>
        <p:txBody>
          <a:bodyPr wrap="square">
            <a:spAutoFit/>
          </a:bodyPr>
          <a:lstStyle/>
          <a:p>
            <a:pPr algn="just"/>
            <a:r>
              <a:rPr lang="uk-UA" sz="2100">
                <a:latin typeface="Times New Roman" panose="02020603050405020304" pitchFamily="18" charset="0"/>
                <a:cs typeface="Times New Roman" panose="02020603050405020304" pitchFamily="18" charset="0"/>
              </a:rPr>
              <a:t>Щодо першого - </a:t>
            </a:r>
            <a:r>
              <a:rPr lang="uk-UA" sz="2100">
                <a:latin typeface="Times New Roman" panose="02020603050405020304" pitchFamily="18" charset="0"/>
                <a:cs typeface="Times New Roman" panose="02020603050405020304" pitchFamily="18" charset="0"/>
              </a:rPr>
              <a:t>третього </a:t>
            </a:r>
            <a:r>
              <a:rPr lang="uk-UA" sz="2100" smtClean="0">
                <a:latin typeface="Times New Roman" panose="02020603050405020304" pitchFamily="18" charset="0"/>
                <a:cs typeface="Times New Roman" panose="02020603050405020304" pitchFamily="18" charset="0"/>
              </a:rPr>
              <a:t>питань</a:t>
            </a:r>
          </a:p>
          <a:p>
            <a:pPr algn="just"/>
            <a:endParaRPr lang="uk-UA" sz="210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…Враховуючи </a:t>
            </a:r>
            <a:r>
              <a:rPr lang="uk-UA" sz="2100">
                <a:latin typeface="Times New Roman" panose="02020603050405020304" pitchFamily="18" charset="0"/>
                <a:cs typeface="Times New Roman" panose="02020603050405020304" pitchFamily="18" charset="0"/>
              </a:rPr>
              <a:t>зазначене, дохід від дисконтування включається до бази оподаткування єдиним податком за ставкою 2 відсотки </a:t>
            </a:r>
            <a:r>
              <a:rPr lang="uk-UA" sz="2100">
                <a:latin typeface="Times New Roman" panose="02020603050405020304" pitchFamily="18" charset="0"/>
                <a:cs typeface="Times New Roman" panose="02020603050405020304" pitchFamily="18" charset="0"/>
              </a:rPr>
              <a:t>доходу</a:t>
            </a:r>
            <a:r>
              <a:rPr lang="uk-UA" sz="2100" smtClean="0">
                <a:latin typeface="Times New Roman" panose="02020603050405020304" pitchFamily="18" charset="0"/>
                <a:cs typeface="Times New Roman" panose="02020603050405020304" pitchFamily="18" charset="0"/>
              </a:rPr>
              <a:t>.</a:t>
            </a:r>
          </a:p>
          <a:p>
            <a:pPr algn="just"/>
            <a:endParaRPr lang="uk-UA" sz="2100">
              <a:latin typeface="Times New Roman" panose="02020603050405020304" pitchFamily="18" charset="0"/>
              <a:cs typeface="Times New Roman" panose="02020603050405020304" pitchFamily="18" charset="0"/>
            </a:endParaRPr>
          </a:p>
          <a:p>
            <a:pPr algn="just"/>
            <a:r>
              <a:rPr lang="uk-UA" sz="2000" b="1" i="1" smtClean="0">
                <a:solidFill>
                  <a:srgbClr val="0070C0"/>
                </a:solidFill>
                <a:latin typeface="Times New Roman" panose="02020603050405020304" pitchFamily="18" charset="0"/>
                <a:cs typeface="Times New Roman" panose="02020603050405020304" pitchFamily="18" charset="0"/>
              </a:rPr>
              <a:t>Дохід в </a:t>
            </a:r>
            <a:r>
              <a:rPr lang="uk-UA" sz="2000" b="1" i="1">
                <a:solidFill>
                  <a:srgbClr val="0070C0"/>
                </a:solidFill>
                <a:latin typeface="Times New Roman" panose="02020603050405020304" pitchFamily="18" charset="0"/>
                <a:cs typeface="Times New Roman" panose="02020603050405020304" pitchFamily="18" charset="0"/>
              </a:rPr>
              <a:t>грошовій формі (готівковій та/або безготівковій); матеріальній або </a:t>
            </a:r>
            <a:r>
              <a:rPr lang="uk-UA" sz="2000" b="1" i="1">
                <a:solidFill>
                  <a:srgbClr val="0070C0"/>
                </a:solidFill>
                <a:latin typeface="Times New Roman" panose="02020603050405020304" pitchFamily="18" charset="0"/>
                <a:cs typeface="Times New Roman" panose="02020603050405020304" pitchFamily="18" charset="0"/>
              </a:rPr>
              <a:t>нематеріальній </a:t>
            </a:r>
            <a:r>
              <a:rPr lang="uk-UA" sz="2000" b="1" i="1" smtClean="0">
                <a:solidFill>
                  <a:srgbClr val="0070C0"/>
                </a:solidFill>
                <a:latin typeface="Times New Roman" panose="02020603050405020304" pitchFamily="18" charset="0"/>
                <a:cs typeface="Times New Roman" panose="02020603050405020304" pitchFamily="18" charset="0"/>
              </a:rPr>
              <a:t>формі.</a:t>
            </a:r>
            <a:endParaRPr lang="uk-UA" sz="2000" i="1" smtClean="0">
              <a:solidFill>
                <a:srgbClr val="0070C0"/>
              </a:solidFill>
              <a:latin typeface="Times New Roman" panose="02020603050405020304" pitchFamily="18" charset="0"/>
              <a:cs typeface="Times New Roman" panose="02020603050405020304" pitchFamily="18" charset="0"/>
            </a:endParaRPr>
          </a:p>
          <a:p>
            <a:pPr algn="just"/>
            <a:endParaRPr lang="uk-UA" sz="2100">
              <a:latin typeface="Times New Roman" panose="02020603050405020304" pitchFamily="18" charset="0"/>
              <a:cs typeface="Times New Roman" panose="02020603050405020304" pitchFamily="18" charset="0"/>
            </a:endParaRPr>
          </a:p>
          <a:p>
            <a:pPr algn="just"/>
            <a:r>
              <a:rPr lang="uk-UA" sz="2100" smtClean="0">
                <a:latin typeface="Times New Roman" panose="02020603050405020304" pitchFamily="18" charset="0"/>
                <a:cs typeface="Times New Roman" panose="02020603050405020304" pitchFamily="18" charset="0"/>
              </a:rPr>
              <a:t>…Отже</a:t>
            </a:r>
            <a:r>
              <a:rPr lang="uk-UA" sz="2100">
                <a:latin typeface="Times New Roman" panose="02020603050405020304" pitchFamily="18" charset="0"/>
                <a:cs typeface="Times New Roman" panose="02020603050405020304" pitchFamily="18" charset="0"/>
              </a:rPr>
              <a:t>, юридична особа - платник єдиного податку визначає курсові різниці від перерахунку операцій, виражених в іноземній валюті, заборгованості та іноземної валюти на дату балансу, а також на дату здійснення господарської операції згідно з вимогами національного положення (стандарту) бухгалтерського обліку.</a:t>
            </a:r>
          </a:p>
          <a:p>
            <a:pPr algn="just"/>
            <a:r>
              <a:rPr lang="uk-UA" sz="2100">
                <a:latin typeface="Times New Roman" panose="02020603050405020304" pitchFamily="18" charset="0"/>
                <a:cs typeface="Times New Roman" panose="02020603050405020304" pitchFamily="18" charset="0"/>
              </a:rPr>
              <a:t>У податковій декларації юридичної особи - платника єдиного податку зазначається лише обсяг доходу, відображення витрат не </a:t>
            </a:r>
            <a:r>
              <a:rPr lang="uk-UA" sz="2100">
                <a:latin typeface="Times New Roman" panose="02020603050405020304" pitchFamily="18" charset="0"/>
                <a:cs typeface="Times New Roman" panose="02020603050405020304" pitchFamily="18" charset="0"/>
              </a:rPr>
              <a:t>передбачено</a:t>
            </a:r>
            <a:r>
              <a:rPr lang="uk-UA" sz="2100" smtClean="0">
                <a:latin typeface="Times New Roman" panose="02020603050405020304" pitchFamily="18" charset="0"/>
                <a:cs typeface="Times New Roman" panose="02020603050405020304" pitchFamily="18" charset="0"/>
              </a:rPr>
              <a:t>.</a:t>
            </a:r>
            <a:endParaRPr lang="uk-UA" sz="21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91540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991103" y="3140968"/>
            <a:ext cx="5616624" cy="461665"/>
          </a:xfrm>
          <a:prstGeom prst="rect">
            <a:avLst/>
          </a:prstGeom>
        </p:spPr>
        <p:txBody>
          <a:bodyPr wrap="square">
            <a:spAutoFit/>
          </a:bodyPr>
          <a:lstStyle/>
          <a:p>
            <a:pPr algn="ctr"/>
            <a:r>
              <a:rPr lang="uk-UA" sz="2400" b="1" i="1" smtClean="0">
                <a:solidFill>
                  <a:srgbClr val="FF0000"/>
                </a:solidFill>
                <a:latin typeface="Times New Roman" panose="02020603050405020304" pitchFamily="18" charset="0"/>
                <a:cs typeface="Times New Roman" panose="02020603050405020304" pitchFamily="18" charset="0"/>
              </a:rPr>
              <a:t>Інші питання</a:t>
            </a:r>
            <a:endParaRPr lang="uk-UA" sz="2400" i="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97921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979712" y="2852936"/>
            <a:ext cx="5166320" cy="1200329"/>
          </a:xfrm>
          <a:prstGeom prst="rect">
            <a:avLst/>
          </a:prstGeom>
        </p:spPr>
        <p:txBody>
          <a:bodyPr wrap="square">
            <a:spAutoFit/>
          </a:bodyPr>
          <a:lstStyle/>
          <a:p>
            <a:pPr lvl="0" algn="ctr"/>
            <a:r>
              <a:rPr lang="uk-UA" sz="2400" b="1" i="1">
                <a:latin typeface="Times New Roman" panose="02020603050405020304" pitchFamily="18" charset="0"/>
                <a:cs typeface="Times New Roman" panose="02020603050405020304" pitchFamily="18" charset="0"/>
              </a:rPr>
              <a:t>Самостійно виправлені помилки, що призвели до заниження податкового </a:t>
            </a:r>
            <a:r>
              <a:rPr lang="uk-UA" sz="2400" b="1" i="1" smtClean="0">
                <a:latin typeface="Times New Roman" panose="02020603050405020304" pitchFamily="18" charset="0"/>
                <a:cs typeface="Times New Roman" panose="02020603050405020304" pitchFamily="18" charset="0"/>
              </a:rPr>
              <a:t>зобов’язання</a:t>
            </a:r>
            <a:endParaRPr lang="uk-UA"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16344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естибюль">
  <a:themeElements>
    <a:clrScheme name="Вестибюль">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Вестибюль">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Вестибюль">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4436</TotalTime>
  <Words>9384</Words>
  <Application>Microsoft Office PowerPoint</Application>
  <PresentationFormat>Екран (4:3)</PresentationFormat>
  <Paragraphs>830</Paragraphs>
  <Slides>156</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156</vt:i4>
      </vt:variant>
    </vt:vector>
  </HeadingPairs>
  <TitlesOfParts>
    <vt:vector size="157" baseType="lpstr">
      <vt:lpstr>Вестибюль</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Людмила</dc:creator>
  <cp:lastModifiedBy>Людмила</cp:lastModifiedBy>
  <cp:revision>282</cp:revision>
  <dcterms:created xsi:type="dcterms:W3CDTF">2023-02-20T14:48:02Z</dcterms:created>
  <dcterms:modified xsi:type="dcterms:W3CDTF">2023-04-24T16:00:39Z</dcterms:modified>
</cp:coreProperties>
</file>