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7"/>
  </p:notesMasterIdLst>
  <p:sldIdLst>
    <p:sldId id="3065" r:id="rId2"/>
    <p:sldId id="3124" r:id="rId3"/>
    <p:sldId id="3125" r:id="rId4"/>
    <p:sldId id="3126" r:id="rId5"/>
    <p:sldId id="3127" r:id="rId6"/>
    <p:sldId id="259" r:id="rId7"/>
    <p:sldId id="260" r:id="rId8"/>
    <p:sldId id="298" r:id="rId9"/>
    <p:sldId id="2391" r:id="rId10"/>
    <p:sldId id="261" r:id="rId11"/>
    <p:sldId id="262" r:id="rId12"/>
    <p:sldId id="3111" r:id="rId13"/>
    <p:sldId id="263" r:id="rId14"/>
    <p:sldId id="264" r:id="rId15"/>
    <p:sldId id="265" r:id="rId16"/>
    <p:sldId id="266" r:id="rId17"/>
    <p:sldId id="267" r:id="rId18"/>
    <p:sldId id="2395" r:id="rId19"/>
    <p:sldId id="286" r:id="rId20"/>
    <p:sldId id="2379" r:id="rId21"/>
    <p:sldId id="2375" r:id="rId22"/>
    <p:sldId id="2376" r:id="rId23"/>
    <p:sldId id="2377" r:id="rId24"/>
    <p:sldId id="2380" r:id="rId25"/>
    <p:sldId id="2381" r:id="rId26"/>
    <p:sldId id="2382" r:id="rId27"/>
    <p:sldId id="2383" r:id="rId28"/>
    <p:sldId id="268" r:id="rId29"/>
    <p:sldId id="269" r:id="rId30"/>
    <p:sldId id="3118" r:id="rId31"/>
    <p:sldId id="2242" r:id="rId32"/>
    <p:sldId id="2668" r:id="rId33"/>
    <p:sldId id="3133" r:id="rId34"/>
    <p:sldId id="3119" r:id="rId35"/>
    <p:sldId id="2131" r:id="rId36"/>
    <p:sldId id="2309" r:id="rId37"/>
    <p:sldId id="258" r:id="rId38"/>
    <p:sldId id="3120" r:id="rId39"/>
    <p:sldId id="3036" r:id="rId40"/>
    <p:sldId id="3121" r:id="rId41"/>
    <p:sldId id="3037" r:id="rId42"/>
    <p:sldId id="3122" r:id="rId43"/>
    <p:sldId id="3128" r:id="rId44"/>
    <p:sldId id="1831" r:id="rId45"/>
    <p:sldId id="2148" r:id="rId46"/>
    <p:sldId id="2149" r:id="rId47"/>
    <p:sldId id="1832" r:id="rId48"/>
    <p:sldId id="2136" r:id="rId49"/>
    <p:sldId id="3038" r:id="rId50"/>
    <p:sldId id="2170" r:id="rId51"/>
    <p:sldId id="2171" r:id="rId52"/>
    <p:sldId id="367" r:id="rId53"/>
    <p:sldId id="366" r:id="rId54"/>
    <p:sldId id="3139" r:id="rId55"/>
    <p:sldId id="3129" r:id="rId56"/>
    <p:sldId id="3130" r:id="rId57"/>
    <p:sldId id="420" r:id="rId58"/>
    <p:sldId id="352" r:id="rId59"/>
    <p:sldId id="393" r:id="rId60"/>
    <p:sldId id="1835" r:id="rId61"/>
    <p:sldId id="2175" r:id="rId62"/>
    <p:sldId id="2176" r:id="rId63"/>
    <p:sldId id="2177" r:id="rId64"/>
    <p:sldId id="2178" r:id="rId65"/>
    <p:sldId id="2179" r:id="rId66"/>
    <p:sldId id="2180" r:id="rId67"/>
    <p:sldId id="2181" r:id="rId68"/>
    <p:sldId id="2182" r:id="rId69"/>
    <p:sldId id="2184" r:id="rId70"/>
    <p:sldId id="2185" r:id="rId71"/>
    <p:sldId id="2128" r:id="rId72"/>
    <p:sldId id="2190" r:id="rId73"/>
    <p:sldId id="2191" r:id="rId74"/>
    <p:sldId id="2192" r:id="rId75"/>
    <p:sldId id="2193" r:id="rId76"/>
    <p:sldId id="2194" r:id="rId77"/>
    <p:sldId id="2195" r:id="rId78"/>
    <p:sldId id="2129" r:id="rId79"/>
    <p:sldId id="2196" r:id="rId80"/>
    <p:sldId id="2197" r:id="rId81"/>
    <p:sldId id="2198" r:id="rId82"/>
    <p:sldId id="2199" r:id="rId83"/>
    <p:sldId id="2200" r:id="rId84"/>
    <p:sldId id="2203" r:id="rId85"/>
    <p:sldId id="2204" r:id="rId86"/>
    <p:sldId id="2130" r:id="rId87"/>
    <p:sldId id="2207" r:id="rId88"/>
    <p:sldId id="2208" r:id="rId89"/>
    <p:sldId id="2209" r:id="rId90"/>
    <p:sldId id="2210" r:id="rId91"/>
    <p:sldId id="2211" r:id="rId92"/>
    <p:sldId id="2212" r:id="rId93"/>
    <p:sldId id="2213" r:id="rId94"/>
    <p:sldId id="2214" r:id="rId95"/>
    <p:sldId id="2215" r:id="rId96"/>
    <p:sldId id="2216" r:id="rId97"/>
    <p:sldId id="2217" r:id="rId98"/>
    <p:sldId id="2218" r:id="rId99"/>
    <p:sldId id="2186" r:id="rId100"/>
    <p:sldId id="2219" r:id="rId101"/>
    <p:sldId id="2220" r:id="rId102"/>
    <p:sldId id="2221" r:id="rId103"/>
    <p:sldId id="2222" r:id="rId104"/>
    <p:sldId id="2223" r:id="rId105"/>
    <p:sldId id="2224" r:id="rId106"/>
    <p:sldId id="2225" r:id="rId107"/>
    <p:sldId id="2227" r:id="rId108"/>
    <p:sldId id="2228" r:id="rId109"/>
    <p:sldId id="2229" r:id="rId110"/>
    <p:sldId id="2230" r:id="rId111"/>
    <p:sldId id="2231" r:id="rId112"/>
    <p:sldId id="3039" r:id="rId113"/>
    <p:sldId id="2232" r:id="rId114"/>
    <p:sldId id="2237" r:id="rId115"/>
    <p:sldId id="2239" r:id="rId116"/>
    <p:sldId id="2241" r:id="rId117"/>
    <p:sldId id="3123" r:id="rId118"/>
    <p:sldId id="2238" r:id="rId119"/>
    <p:sldId id="2243" r:id="rId120"/>
    <p:sldId id="2244" r:id="rId121"/>
    <p:sldId id="2245" r:id="rId122"/>
    <p:sldId id="2258" r:id="rId123"/>
    <p:sldId id="2259" r:id="rId124"/>
    <p:sldId id="2260" r:id="rId125"/>
    <p:sldId id="2261" r:id="rId126"/>
    <p:sldId id="2262" r:id="rId127"/>
    <p:sldId id="2263" r:id="rId128"/>
    <p:sldId id="2264" r:id="rId129"/>
    <p:sldId id="2265" r:id="rId130"/>
    <p:sldId id="2266" r:id="rId131"/>
    <p:sldId id="2267" r:id="rId132"/>
    <p:sldId id="2269" r:id="rId133"/>
    <p:sldId id="2270" r:id="rId134"/>
    <p:sldId id="2271" r:id="rId135"/>
    <p:sldId id="2272" r:id="rId136"/>
    <p:sldId id="2273" r:id="rId137"/>
    <p:sldId id="2274" r:id="rId138"/>
    <p:sldId id="2275" r:id="rId139"/>
    <p:sldId id="2276" r:id="rId140"/>
    <p:sldId id="2277" r:id="rId141"/>
    <p:sldId id="2278" r:id="rId142"/>
    <p:sldId id="2279" r:id="rId143"/>
    <p:sldId id="2280" r:id="rId144"/>
    <p:sldId id="2282" r:id="rId145"/>
    <p:sldId id="2283" r:id="rId146"/>
    <p:sldId id="2284" r:id="rId147"/>
    <p:sldId id="2286" r:id="rId148"/>
    <p:sldId id="2287" r:id="rId149"/>
    <p:sldId id="2288" r:id="rId150"/>
    <p:sldId id="2289" r:id="rId151"/>
    <p:sldId id="3131" r:id="rId152"/>
    <p:sldId id="3132" r:id="rId153"/>
    <p:sldId id="3136" r:id="rId154"/>
    <p:sldId id="3135" r:id="rId155"/>
    <p:sldId id="3138" r:id="rId156"/>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43"/>
  </p:normalViewPr>
  <p:slideViewPr>
    <p:cSldViewPr snapToGrid="0" snapToObjects="1">
      <p:cViewPr>
        <p:scale>
          <a:sx n="72" d="100"/>
          <a:sy n="72" d="100"/>
        </p:scale>
        <p:origin x="-636" y="18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viewProps" Target="viewProp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theme" Target="theme/theme1.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DCF4CB-D1CE-EB46-BD1F-E686FE905FF6}" type="doc">
      <dgm:prSet loTypeId="urn:microsoft.com/office/officeart/2005/8/layout/vList3" loCatId="" qsTypeId="urn:microsoft.com/office/officeart/2005/8/quickstyle/simple1" qsCatId="simple" csTypeId="urn:microsoft.com/office/officeart/2005/8/colors/accent0_1" csCatId="mainScheme" phldr="1"/>
      <dgm:spPr/>
    </dgm:pt>
    <dgm:pt modelId="{3006432E-07D4-C046-BA6A-F03EF3097D06}">
      <dgm:prSet phldrT="[Text]"/>
      <dgm:spPr>
        <a:solidFill>
          <a:schemeClr val="accent4">
            <a:lumMod val="20000"/>
            <a:lumOff val="80000"/>
          </a:schemeClr>
        </a:solidFill>
        <a:scene3d>
          <a:camera prst="orthographicFront"/>
          <a:lightRig rig="threePt" dir="t"/>
        </a:scene3d>
        <a:sp3d>
          <a:bevelT w="152400" h="50800" prst="softRound"/>
        </a:sp3d>
      </dgm:spPr>
      <dgm:t>
        <a:bodyPr/>
        <a:lstStyle/>
        <a:p>
          <a:r>
            <a:rPr lang="uk-UA" dirty="0"/>
            <a:t>ЕКОНОМІЧНЕ</a:t>
          </a:r>
          <a:endParaRPr lang="en-GB" dirty="0"/>
        </a:p>
      </dgm:t>
    </dgm:pt>
    <dgm:pt modelId="{5BA01EE2-F5A6-9C46-812C-4273C442884B}" type="parTrans" cxnId="{39D2E60F-275B-9A44-AEAD-31F345453842}">
      <dgm:prSet/>
      <dgm:spPr/>
      <dgm:t>
        <a:bodyPr/>
        <a:lstStyle/>
        <a:p>
          <a:endParaRPr lang="en-GB"/>
        </a:p>
      </dgm:t>
    </dgm:pt>
    <dgm:pt modelId="{0CA88999-EC70-9E42-847B-BD3FAAFFDA18}" type="sibTrans" cxnId="{39D2E60F-275B-9A44-AEAD-31F345453842}">
      <dgm:prSet/>
      <dgm:spPr/>
      <dgm:t>
        <a:bodyPr/>
        <a:lstStyle/>
        <a:p>
          <a:endParaRPr lang="en-GB"/>
        </a:p>
      </dgm:t>
    </dgm:pt>
    <dgm:pt modelId="{5C132E1E-06EF-3A46-A574-4C91387131B4}">
      <dgm:prSet phldrT="[Text]"/>
      <dgm:spPr>
        <a:solidFill>
          <a:schemeClr val="accent4">
            <a:lumMod val="20000"/>
            <a:lumOff val="80000"/>
          </a:schemeClr>
        </a:solidFill>
        <a:scene3d>
          <a:camera prst="orthographicFront"/>
          <a:lightRig rig="threePt" dir="t"/>
        </a:scene3d>
        <a:sp3d>
          <a:bevelT w="152400" h="50800" prst="softRound"/>
        </a:sp3d>
      </dgm:spPr>
      <dgm:t>
        <a:bodyPr/>
        <a:lstStyle/>
        <a:p>
          <a:r>
            <a:rPr lang="uk-UA" dirty="0"/>
            <a:t>СТРАТЕГІЧНЕ</a:t>
          </a:r>
          <a:endParaRPr lang="en-GB" dirty="0"/>
        </a:p>
      </dgm:t>
    </dgm:pt>
    <dgm:pt modelId="{A7F6B875-50AC-834F-9AF5-644BC5172AF2}" type="parTrans" cxnId="{7A5FA20B-6A68-E04B-945A-39B8C1682148}">
      <dgm:prSet/>
      <dgm:spPr/>
      <dgm:t>
        <a:bodyPr/>
        <a:lstStyle/>
        <a:p>
          <a:endParaRPr lang="en-GB"/>
        </a:p>
      </dgm:t>
    </dgm:pt>
    <dgm:pt modelId="{163A14E9-0103-1F42-B0D8-2CA90F4A4E9B}" type="sibTrans" cxnId="{7A5FA20B-6A68-E04B-945A-39B8C1682148}">
      <dgm:prSet/>
      <dgm:spPr/>
      <dgm:t>
        <a:bodyPr/>
        <a:lstStyle/>
        <a:p>
          <a:endParaRPr lang="en-GB"/>
        </a:p>
      </dgm:t>
    </dgm:pt>
    <dgm:pt modelId="{EF29A83E-3CB2-C148-9129-4DCFF9A6FE86}">
      <dgm:prSet phldrT="[Text]"/>
      <dgm:spPr>
        <a:solidFill>
          <a:schemeClr val="accent4">
            <a:lumMod val="20000"/>
            <a:lumOff val="80000"/>
          </a:schemeClr>
        </a:solidFill>
        <a:scene3d>
          <a:camera prst="orthographicFront"/>
          <a:lightRig rig="threePt" dir="t"/>
        </a:scene3d>
        <a:sp3d>
          <a:bevelT w="152400" h="50800" prst="softRound"/>
        </a:sp3d>
      </dgm:spPr>
      <dgm:t>
        <a:bodyPr/>
        <a:lstStyle/>
        <a:p>
          <a:r>
            <a:rPr lang="uk-UA" dirty="0"/>
            <a:t>Е-БРОНЮВАННЯ</a:t>
          </a:r>
          <a:endParaRPr lang="en-GB" dirty="0"/>
        </a:p>
      </dgm:t>
    </dgm:pt>
    <dgm:pt modelId="{563FC343-9A79-7C4E-85A0-710FFB92A8AF}" type="parTrans" cxnId="{BD9339E4-4D96-E24F-9527-3BF4799BF6CB}">
      <dgm:prSet/>
      <dgm:spPr/>
      <dgm:t>
        <a:bodyPr/>
        <a:lstStyle/>
        <a:p>
          <a:endParaRPr lang="en-GB"/>
        </a:p>
      </dgm:t>
    </dgm:pt>
    <dgm:pt modelId="{769D1C1E-8504-8344-A20F-0DFC85C5D525}" type="sibTrans" cxnId="{BD9339E4-4D96-E24F-9527-3BF4799BF6CB}">
      <dgm:prSet/>
      <dgm:spPr/>
      <dgm:t>
        <a:bodyPr/>
        <a:lstStyle/>
        <a:p>
          <a:endParaRPr lang="en-GB"/>
        </a:p>
      </dgm:t>
    </dgm:pt>
    <dgm:pt modelId="{36379CED-0A60-2044-8AB1-96BF20B75D3C}" type="pres">
      <dgm:prSet presAssocID="{28DCF4CB-D1CE-EB46-BD1F-E686FE905FF6}" presName="linearFlow" presStyleCnt="0">
        <dgm:presLayoutVars>
          <dgm:dir/>
          <dgm:resizeHandles val="exact"/>
        </dgm:presLayoutVars>
      </dgm:prSet>
      <dgm:spPr/>
    </dgm:pt>
    <dgm:pt modelId="{B242E582-DED0-254A-9F86-1E509B9A38C5}" type="pres">
      <dgm:prSet presAssocID="{3006432E-07D4-C046-BA6A-F03EF3097D06}" presName="composite" presStyleCnt="0"/>
      <dgm:spPr>
        <a:scene3d>
          <a:camera prst="orthographicFront"/>
          <a:lightRig rig="threePt" dir="t"/>
        </a:scene3d>
        <a:sp3d>
          <a:bevelT w="152400" h="50800" prst="softRound"/>
        </a:sp3d>
      </dgm:spPr>
    </dgm:pt>
    <dgm:pt modelId="{4A1B297B-CFAE-F64A-8744-576D5130074D}" type="pres">
      <dgm:prSet presAssocID="{3006432E-07D4-C046-BA6A-F03EF3097D06}" presName="imgShp" presStyleLbl="fgImgPlace1" presStyleIdx="0" presStyleCnt="3"/>
      <dgm:spPr>
        <a:scene3d>
          <a:camera prst="orthographicFront"/>
          <a:lightRig rig="threePt" dir="t"/>
        </a:scene3d>
        <a:sp3d>
          <a:bevelT w="152400" h="50800" prst="softRound"/>
        </a:sp3d>
      </dgm:spPr>
    </dgm:pt>
    <dgm:pt modelId="{F8C5B8D1-C732-464A-9199-B6BDC1D4007B}" type="pres">
      <dgm:prSet presAssocID="{3006432E-07D4-C046-BA6A-F03EF3097D06}" presName="txShp" presStyleLbl="node1" presStyleIdx="0" presStyleCnt="3">
        <dgm:presLayoutVars>
          <dgm:bulletEnabled val="1"/>
        </dgm:presLayoutVars>
      </dgm:prSet>
      <dgm:spPr/>
      <dgm:t>
        <a:bodyPr/>
        <a:lstStyle/>
        <a:p>
          <a:endParaRPr lang="uk-UA"/>
        </a:p>
      </dgm:t>
    </dgm:pt>
    <dgm:pt modelId="{EF6942A8-A12A-3345-8C05-B1E945E70E5A}" type="pres">
      <dgm:prSet presAssocID="{0CA88999-EC70-9E42-847B-BD3FAAFFDA18}" presName="spacing" presStyleCnt="0"/>
      <dgm:spPr>
        <a:scene3d>
          <a:camera prst="orthographicFront"/>
          <a:lightRig rig="threePt" dir="t"/>
        </a:scene3d>
        <a:sp3d>
          <a:bevelT w="152400" h="50800" prst="softRound"/>
        </a:sp3d>
      </dgm:spPr>
    </dgm:pt>
    <dgm:pt modelId="{892DAE4E-CCE7-2945-B29D-A4032C7CC5BD}" type="pres">
      <dgm:prSet presAssocID="{5C132E1E-06EF-3A46-A574-4C91387131B4}" presName="composite" presStyleCnt="0"/>
      <dgm:spPr>
        <a:scene3d>
          <a:camera prst="orthographicFront"/>
          <a:lightRig rig="threePt" dir="t"/>
        </a:scene3d>
        <a:sp3d>
          <a:bevelT w="152400" h="50800" prst="softRound"/>
        </a:sp3d>
      </dgm:spPr>
    </dgm:pt>
    <dgm:pt modelId="{8CCFC689-35F5-614F-B66B-72CD078F7EC8}" type="pres">
      <dgm:prSet presAssocID="{5C132E1E-06EF-3A46-A574-4C91387131B4}" presName="imgShp" presStyleLbl="fgImgPlace1" presStyleIdx="1" presStyleCnt="3"/>
      <dgm:spPr>
        <a:scene3d>
          <a:camera prst="orthographicFront"/>
          <a:lightRig rig="threePt" dir="t"/>
        </a:scene3d>
        <a:sp3d>
          <a:bevelT w="152400" h="50800" prst="softRound"/>
        </a:sp3d>
      </dgm:spPr>
    </dgm:pt>
    <dgm:pt modelId="{69E9D2ED-EB33-A84D-BCDE-DFE016D1058C}" type="pres">
      <dgm:prSet presAssocID="{5C132E1E-06EF-3A46-A574-4C91387131B4}" presName="txShp" presStyleLbl="node1" presStyleIdx="1" presStyleCnt="3">
        <dgm:presLayoutVars>
          <dgm:bulletEnabled val="1"/>
        </dgm:presLayoutVars>
      </dgm:prSet>
      <dgm:spPr/>
      <dgm:t>
        <a:bodyPr/>
        <a:lstStyle/>
        <a:p>
          <a:endParaRPr lang="uk-UA"/>
        </a:p>
      </dgm:t>
    </dgm:pt>
    <dgm:pt modelId="{9B46716D-C60A-6944-AA67-3676BE81250A}" type="pres">
      <dgm:prSet presAssocID="{163A14E9-0103-1F42-B0D8-2CA90F4A4E9B}" presName="spacing" presStyleCnt="0"/>
      <dgm:spPr>
        <a:scene3d>
          <a:camera prst="orthographicFront"/>
          <a:lightRig rig="threePt" dir="t"/>
        </a:scene3d>
        <a:sp3d>
          <a:bevelT w="152400" h="50800" prst="softRound"/>
        </a:sp3d>
      </dgm:spPr>
    </dgm:pt>
    <dgm:pt modelId="{8003ECBF-663D-5F46-8624-8EEF3D43308F}" type="pres">
      <dgm:prSet presAssocID="{EF29A83E-3CB2-C148-9129-4DCFF9A6FE86}" presName="composite" presStyleCnt="0"/>
      <dgm:spPr>
        <a:scene3d>
          <a:camera prst="orthographicFront"/>
          <a:lightRig rig="threePt" dir="t"/>
        </a:scene3d>
        <a:sp3d>
          <a:bevelT w="152400" h="50800" prst="softRound"/>
        </a:sp3d>
      </dgm:spPr>
    </dgm:pt>
    <dgm:pt modelId="{9B359B9E-67BB-9A4C-8A34-EED7D3E42F5B}" type="pres">
      <dgm:prSet presAssocID="{EF29A83E-3CB2-C148-9129-4DCFF9A6FE86}" presName="imgShp" presStyleLbl="fgImgPlace1" presStyleIdx="2" presStyleCnt="3"/>
      <dgm:spPr>
        <a:scene3d>
          <a:camera prst="orthographicFront"/>
          <a:lightRig rig="threePt" dir="t"/>
        </a:scene3d>
        <a:sp3d>
          <a:bevelT w="152400" h="50800" prst="softRound"/>
        </a:sp3d>
      </dgm:spPr>
    </dgm:pt>
    <dgm:pt modelId="{2EBDD4E5-C226-9E4A-9A05-A68B0FE70910}" type="pres">
      <dgm:prSet presAssocID="{EF29A83E-3CB2-C148-9129-4DCFF9A6FE86}" presName="txShp" presStyleLbl="node1" presStyleIdx="2" presStyleCnt="3">
        <dgm:presLayoutVars>
          <dgm:bulletEnabled val="1"/>
        </dgm:presLayoutVars>
      </dgm:prSet>
      <dgm:spPr/>
      <dgm:t>
        <a:bodyPr/>
        <a:lstStyle/>
        <a:p>
          <a:endParaRPr lang="uk-UA"/>
        </a:p>
      </dgm:t>
    </dgm:pt>
  </dgm:ptLst>
  <dgm:cxnLst>
    <dgm:cxn modelId="{BD9339E4-4D96-E24F-9527-3BF4799BF6CB}" srcId="{28DCF4CB-D1CE-EB46-BD1F-E686FE905FF6}" destId="{EF29A83E-3CB2-C148-9129-4DCFF9A6FE86}" srcOrd="2" destOrd="0" parTransId="{563FC343-9A79-7C4E-85A0-710FFB92A8AF}" sibTransId="{769D1C1E-8504-8344-A20F-0DFC85C5D525}"/>
    <dgm:cxn modelId="{9AFB6558-9D12-8F47-A2B2-37E6EDA5B69B}" type="presOf" srcId="{EF29A83E-3CB2-C148-9129-4DCFF9A6FE86}" destId="{2EBDD4E5-C226-9E4A-9A05-A68B0FE70910}" srcOrd="0" destOrd="0" presId="urn:microsoft.com/office/officeart/2005/8/layout/vList3"/>
    <dgm:cxn modelId="{39D2E60F-275B-9A44-AEAD-31F345453842}" srcId="{28DCF4CB-D1CE-EB46-BD1F-E686FE905FF6}" destId="{3006432E-07D4-C046-BA6A-F03EF3097D06}" srcOrd="0" destOrd="0" parTransId="{5BA01EE2-F5A6-9C46-812C-4273C442884B}" sibTransId="{0CA88999-EC70-9E42-847B-BD3FAAFFDA18}"/>
    <dgm:cxn modelId="{88D1E56C-C54C-7544-B8D7-915F960647DE}" type="presOf" srcId="{5C132E1E-06EF-3A46-A574-4C91387131B4}" destId="{69E9D2ED-EB33-A84D-BCDE-DFE016D1058C}" srcOrd="0" destOrd="0" presId="urn:microsoft.com/office/officeart/2005/8/layout/vList3"/>
    <dgm:cxn modelId="{7185B77B-10C9-3F49-8844-DB329E84B0B0}" type="presOf" srcId="{3006432E-07D4-C046-BA6A-F03EF3097D06}" destId="{F8C5B8D1-C732-464A-9199-B6BDC1D4007B}" srcOrd="0" destOrd="0" presId="urn:microsoft.com/office/officeart/2005/8/layout/vList3"/>
    <dgm:cxn modelId="{7A5FA20B-6A68-E04B-945A-39B8C1682148}" srcId="{28DCF4CB-D1CE-EB46-BD1F-E686FE905FF6}" destId="{5C132E1E-06EF-3A46-A574-4C91387131B4}" srcOrd="1" destOrd="0" parTransId="{A7F6B875-50AC-834F-9AF5-644BC5172AF2}" sibTransId="{163A14E9-0103-1F42-B0D8-2CA90F4A4E9B}"/>
    <dgm:cxn modelId="{280936C2-3BE0-0A42-B382-3756BFA95FBC}" type="presOf" srcId="{28DCF4CB-D1CE-EB46-BD1F-E686FE905FF6}" destId="{36379CED-0A60-2044-8AB1-96BF20B75D3C}" srcOrd="0" destOrd="0" presId="urn:microsoft.com/office/officeart/2005/8/layout/vList3"/>
    <dgm:cxn modelId="{9AC3DD19-7E65-484C-A442-573C5F5C04FC}" type="presParOf" srcId="{36379CED-0A60-2044-8AB1-96BF20B75D3C}" destId="{B242E582-DED0-254A-9F86-1E509B9A38C5}" srcOrd="0" destOrd="0" presId="urn:microsoft.com/office/officeart/2005/8/layout/vList3"/>
    <dgm:cxn modelId="{EFCD7378-64F0-C84F-98A9-B51A2C9E19BD}" type="presParOf" srcId="{B242E582-DED0-254A-9F86-1E509B9A38C5}" destId="{4A1B297B-CFAE-F64A-8744-576D5130074D}" srcOrd="0" destOrd="0" presId="urn:microsoft.com/office/officeart/2005/8/layout/vList3"/>
    <dgm:cxn modelId="{DB807461-85E0-9745-B660-9B2886AB2471}" type="presParOf" srcId="{B242E582-DED0-254A-9F86-1E509B9A38C5}" destId="{F8C5B8D1-C732-464A-9199-B6BDC1D4007B}" srcOrd="1" destOrd="0" presId="urn:microsoft.com/office/officeart/2005/8/layout/vList3"/>
    <dgm:cxn modelId="{3F04841C-D529-FC40-8EB0-59C82FADBB03}" type="presParOf" srcId="{36379CED-0A60-2044-8AB1-96BF20B75D3C}" destId="{EF6942A8-A12A-3345-8C05-B1E945E70E5A}" srcOrd="1" destOrd="0" presId="urn:microsoft.com/office/officeart/2005/8/layout/vList3"/>
    <dgm:cxn modelId="{DBE58DA4-56D0-2348-BFD5-16D8477E375F}" type="presParOf" srcId="{36379CED-0A60-2044-8AB1-96BF20B75D3C}" destId="{892DAE4E-CCE7-2945-B29D-A4032C7CC5BD}" srcOrd="2" destOrd="0" presId="urn:microsoft.com/office/officeart/2005/8/layout/vList3"/>
    <dgm:cxn modelId="{68ACAD5E-2B30-DF41-AC2D-ECA89A6666CD}" type="presParOf" srcId="{892DAE4E-CCE7-2945-B29D-A4032C7CC5BD}" destId="{8CCFC689-35F5-614F-B66B-72CD078F7EC8}" srcOrd="0" destOrd="0" presId="urn:microsoft.com/office/officeart/2005/8/layout/vList3"/>
    <dgm:cxn modelId="{5A932BC8-5E55-FC49-AA45-F21C61AD20F0}" type="presParOf" srcId="{892DAE4E-CCE7-2945-B29D-A4032C7CC5BD}" destId="{69E9D2ED-EB33-A84D-BCDE-DFE016D1058C}" srcOrd="1" destOrd="0" presId="urn:microsoft.com/office/officeart/2005/8/layout/vList3"/>
    <dgm:cxn modelId="{2EA1CC34-871D-854D-BFFF-AC05D370B3C4}" type="presParOf" srcId="{36379CED-0A60-2044-8AB1-96BF20B75D3C}" destId="{9B46716D-C60A-6944-AA67-3676BE81250A}" srcOrd="3" destOrd="0" presId="urn:microsoft.com/office/officeart/2005/8/layout/vList3"/>
    <dgm:cxn modelId="{384AD222-D4D8-B343-9369-2FDFB2178028}" type="presParOf" srcId="{36379CED-0A60-2044-8AB1-96BF20B75D3C}" destId="{8003ECBF-663D-5F46-8624-8EEF3D43308F}" srcOrd="4" destOrd="0" presId="urn:microsoft.com/office/officeart/2005/8/layout/vList3"/>
    <dgm:cxn modelId="{6FB55D9D-BCFD-7B4B-94C9-649A7B76E740}" type="presParOf" srcId="{8003ECBF-663D-5F46-8624-8EEF3D43308F}" destId="{9B359B9E-67BB-9A4C-8A34-EED7D3E42F5B}" srcOrd="0" destOrd="0" presId="urn:microsoft.com/office/officeart/2005/8/layout/vList3"/>
    <dgm:cxn modelId="{B94962CC-3039-DB4D-9983-EEBD9879820F}" type="presParOf" srcId="{8003ECBF-663D-5F46-8624-8EEF3D43308F}" destId="{2EBDD4E5-C226-9E4A-9A05-A68B0FE70910}"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1C7A1CE-97CF-064F-84B2-B3A5336C8E04}" type="doc">
      <dgm:prSet loTypeId="urn:microsoft.com/office/officeart/2008/layout/VerticalCurvedList" loCatId="" qsTypeId="urn:microsoft.com/office/officeart/2005/8/quickstyle/simple1" qsCatId="simple" csTypeId="urn:microsoft.com/office/officeart/2005/8/colors/accent6_1" csCatId="accent6" phldr="1"/>
      <dgm:spPr/>
      <dgm:t>
        <a:bodyPr/>
        <a:lstStyle/>
        <a:p>
          <a:endParaRPr lang="en-US"/>
        </a:p>
      </dgm:t>
    </dgm:pt>
    <dgm:pt modelId="{A2C7B0FC-8501-AC44-90AC-4CCBE1EBD57A}">
      <dgm:prSet phldrT="[Text]" custT="1"/>
      <dgm:spPr>
        <a:ln w="28575">
          <a:solidFill>
            <a:schemeClr val="accent4">
              <a:lumMod val="75000"/>
            </a:schemeClr>
          </a:solidFill>
        </a:ln>
      </dgm:spPr>
      <dgm:t>
        <a:bodyPr/>
        <a:lstStyle/>
        <a:p>
          <a:pPr algn="l"/>
          <a:r>
            <a:rPr lang="uk-UA" sz="2800" dirty="0"/>
            <a:t>загальна сума сплачених податків, зборів, платежів протягом звітного податкового року перевищує еквівалент 1,5 млн євро  </a:t>
          </a:r>
          <a:endParaRPr lang="en-US" sz="2800" dirty="0"/>
        </a:p>
      </dgm:t>
    </dgm:pt>
    <dgm:pt modelId="{1A781FFB-BB27-9346-834E-EA25DEFB6E08}" type="parTrans" cxnId="{CC7D8C12-693A-FE46-B785-E30374FCBDF0}">
      <dgm:prSet/>
      <dgm:spPr/>
      <dgm:t>
        <a:bodyPr/>
        <a:lstStyle/>
        <a:p>
          <a:pPr algn="l"/>
          <a:endParaRPr lang="en-US" sz="3600">
            <a:solidFill>
              <a:schemeClr val="tx1"/>
            </a:solidFill>
          </a:endParaRPr>
        </a:p>
      </dgm:t>
    </dgm:pt>
    <dgm:pt modelId="{DF72B404-8E7A-4E45-83EF-2D993D8E3722}" type="sibTrans" cxnId="{CC7D8C12-693A-FE46-B785-E30374FCBDF0}">
      <dgm:prSet/>
      <dgm:spPr/>
      <dgm:t>
        <a:bodyPr/>
        <a:lstStyle/>
        <a:p>
          <a:pPr algn="l"/>
          <a:endParaRPr lang="en-US" sz="3600">
            <a:solidFill>
              <a:schemeClr val="tx1"/>
            </a:solidFill>
          </a:endParaRPr>
        </a:p>
      </dgm:t>
    </dgm:pt>
    <dgm:pt modelId="{3F6B4F83-9906-6A40-BE38-EB675299CCE3}">
      <dgm:prSet phldrT="[Text]" custT="1"/>
      <dgm:spPr>
        <a:ln w="28575">
          <a:solidFill>
            <a:schemeClr val="accent4">
              <a:lumMod val="75000"/>
            </a:schemeClr>
          </a:solidFill>
        </a:ln>
      </dgm:spPr>
      <dgm:t>
        <a:bodyPr/>
        <a:lstStyle/>
        <a:p>
          <a:pPr algn="l"/>
          <a:r>
            <a:rPr lang="uk-UA" sz="2800" dirty="0"/>
            <a:t>сума надходжень в іноземній валюті за звітний податковий рік перевищує еквівалент 32 млн євро</a:t>
          </a:r>
          <a:endParaRPr lang="en-US" sz="2800" dirty="0"/>
        </a:p>
      </dgm:t>
    </dgm:pt>
    <dgm:pt modelId="{281E53AB-F2E0-7949-8C0C-78D1B48FF432}" type="parTrans" cxnId="{BC0D7D8A-5A56-2B49-9B40-0CCB5A74AD27}">
      <dgm:prSet/>
      <dgm:spPr/>
      <dgm:t>
        <a:bodyPr/>
        <a:lstStyle/>
        <a:p>
          <a:pPr algn="l"/>
          <a:endParaRPr lang="en-US" sz="3600">
            <a:solidFill>
              <a:schemeClr val="tx1"/>
            </a:solidFill>
          </a:endParaRPr>
        </a:p>
      </dgm:t>
    </dgm:pt>
    <dgm:pt modelId="{8F498859-46AC-AD48-A893-BA9BE8AAB147}" type="sibTrans" cxnId="{BC0D7D8A-5A56-2B49-9B40-0CCB5A74AD27}">
      <dgm:prSet/>
      <dgm:spPr/>
      <dgm:t>
        <a:bodyPr/>
        <a:lstStyle/>
        <a:p>
          <a:pPr algn="l"/>
          <a:endParaRPr lang="en-US" sz="3600">
            <a:solidFill>
              <a:schemeClr val="tx1"/>
            </a:solidFill>
          </a:endParaRPr>
        </a:p>
      </dgm:t>
    </dgm:pt>
    <dgm:pt modelId="{1E8E5429-E8DC-1644-ACFB-4D00913DF099}">
      <dgm:prSet phldrT="[Text]" custT="1"/>
      <dgm:spPr>
        <a:ln w="28575">
          <a:solidFill>
            <a:schemeClr val="accent4">
              <a:lumMod val="75000"/>
            </a:schemeClr>
          </a:solidFill>
        </a:ln>
      </dgm:spPr>
      <dgm:t>
        <a:bodyPr/>
        <a:lstStyle/>
        <a:p>
          <a:pPr algn="l"/>
          <a:r>
            <a:rPr lang="uk-UA" sz="2800" dirty="0"/>
            <a:t>стратегічне значення для економіки і безпеки держави (перелік № 83) </a:t>
          </a:r>
          <a:endParaRPr lang="en-US" sz="2800" dirty="0"/>
        </a:p>
      </dgm:t>
    </dgm:pt>
    <dgm:pt modelId="{6B81C0F0-9A0A-9B40-A4C3-4173D0753F4A}" type="parTrans" cxnId="{395A0A10-22F5-9549-A852-C38132ECB4A0}">
      <dgm:prSet/>
      <dgm:spPr/>
      <dgm:t>
        <a:bodyPr/>
        <a:lstStyle/>
        <a:p>
          <a:pPr algn="l"/>
          <a:endParaRPr lang="en-US" sz="3600">
            <a:solidFill>
              <a:schemeClr val="tx1"/>
            </a:solidFill>
          </a:endParaRPr>
        </a:p>
      </dgm:t>
    </dgm:pt>
    <dgm:pt modelId="{D664A0EE-A7C9-6249-9BF0-A5014235F1BE}" type="sibTrans" cxnId="{395A0A10-22F5-9549-A852-C38132ECB4A0}">
      <dgm:prSet/>
      <dgm:spPr/>
      <dgm:t>
        <a:bodyPr/>
        <a:lstStyle/>
        <a:p>
          <a:pPr algn="l"/>
          <a:endParaRPr lang="en-US" sz="3600">
            <a:solidFill>
              <a:schemeClr val="tx1"/>
            </a:solidFill>
          </a:endParaRPr>
        </a:p>
      </dgm:t>
    </dgm:pt>
    <dgm:pt modelId="{C46760C7-40DB-D44D-80DD-73D2B88F39CF}" type="pres">
      <dgm:prSet presAssocID="{61C7A1CE-97CF-064F-84B2-B3A5336C8E04}" presName="Name0" presStyleCnt="0">
        <dgm:presLayoutVars>
          <dgm:chMax val="7"/>
          <dgm:chPref val="7"/>
          <dgm:dir/>
        </dgm:presLayoutVars>
      </dgm:prSet>
      <dgm:spPr/>
      <dgm:t>
        <a:bodyPr/>
        <a:lstStyle/>
        <a:p>
          <a:endParaRPr lang="uk-UA"/>
        </a:p>
      </dgm:t>
    </dgm:pt>
    <dgm:pt modelId="{3FB04298-0DF7-E144-BCF4-968C5A393593}" type="pres">
      <dgm:prSet presAssocID="{61C7A1CE-97CF-064F-84B2-B3A5336C8E04}" presName="Name1" presStyleCnt="0"/>
      <dgm:spPr/>
    </dgm:pt>
    <dgm:pt modelId="{9ACC8CDA-B8E9-F548-813E-9B21895F752A}" type="pres">
      <dgm:prSet presAssocID="{61C7A1CE-97CF-064F-84B2-B3A5336C8E04}" presName="cycle" presStyleCnt="0"/>
      <dgm:spPr/>
    </dgm:pt>
    <dgm:pt modelId="{651C57FB-4D4E-B54E-8792-C0D6513B84BC}" type="pres">
      <dgm:prSet presAssocID="{61C7A1CE-97CF-064F-84B2-B3A5336C8E04}" presName="srcNode" presStyleLbl="node1" presStyleIdx="0" presStyleCnt="3"/>
      <dgm:spPr/>
    </dgm:pt>
    <dgm:pt modelId="{5DF410DF-2829-654B-AFEE-AF646494497E}" type="pres">
      <dgm:prSet presAssocID="{61C7A1CE-97CF-064F-84B2-B3A5336C8E04}" presName="conn" presStyleLbl="parChTrans1D2" presStyleIdx="0" presStyleCnt="1"/>
      <dgm:spPr/>
      <dgm:t>
        <a:bodyPr/>
        <a:lstStyle/>
        <a:p>
          <a:endParaRPr lang="uk-UA"/>
        </a:p>
      </dgm:t>
    </dgm:pt>
    <dgm:pt modelId="{50FFE3A8-7D3D-A64D-BFFD-BE2EF5FBA487}" type="pres">
      <dgm:prSet presAssocID="{61C7A1CE-97CF-064F-84B2-B3A5336C8E04}" presName="extraNode" presStyleLbl="node1" presStyleIdx="0" presStyleCnt="3"/>
      <dgm:spPr/>
    </dgm:pt>
    <dgm:pt modelId="{6C47589C-2DBE-B649-B7C7-739A14FD8A07}" type="pres">
      <dgm:prSet presAssocID="{61C7A1CE-97CF-064F-84B2-B3A5336C8E04}" presName="dstNode" presStyleLbl="node1" presStyleIdx="0" presStyleCnt="3"/>
      <dgm:spPr/>
    </dgm:pt>
    <dgm:pt modelId="{4087C92A-A21C-E649-A2AC-93E12F6BD024}" type="pres">
      <dgm:prSet presAssocID="{A2C7B0FC-8501-AC44-90AC-4CCBE1EBD57A}" presName="text_1" presStyleLbl="node1" presStyleIdx="0" presStyleCnt="3" custScaleY="111570">
        <dgm:presLayoutVars>
          <dgm:bulletEnabled val="1"/>
        </dgm:presLayoutVars>
      </dgm:prSet>
      <dgm:spPr/>
      <dgm:t>
        <a:bodyPr/>
        <a:lstStyle/>
        <a:p>
          <a:endParaRPr lang="uk-UA"/>
        </a:p>
      </dgm:t>
    </dgm:pt>
    <dgm:pt modelId="{8B4C839C-395F-A741-97A5-B5DEA717A9B8}" type="pres">
      <dgm:prSet presAssocID="{A2C7B0FC-8501-AC44-90AC-4CCBE1EBD57A}" presName="accent_1" presStyleCnt="0"/>
      <dgm:spPr/>
    </dgm:pt>
    <dgm:pt modelId="{56654F93-80BF-2748-94AE-142DEEA1D991}" type="pres">
      <dgm:prSet presAssocID="{A2C7B0FC-8501-AC44-90AC-4CCBE1EBD57A}" presName="accentRepeatNode" presStyleLbl="solidFgAcc1" presStyleIdx="0" presStyleCnt="3"/>
      <dgm:spPr>
        <a:ln w="28575">
          <a:solidFill>
            <a:schemeClr val="accent6">
              <a:lumMod val="75000"/>
            </a:schemeClr>
          </a:solidFill>
        </a:ln>
      </dgm:spPr>
    </dgm:pt>
    <dgm:pt modelId="{4D32C4EB-F33F-6041-B38A-DBAE6A00D368}" type="pres">
      <dgm:prSet presAssocID="{3F6B4F83-9906-6A40-BE38-EB675299CCE3}" presName="text_2" presStyleLbl="node1" presStyleIdx="1" presStyleCnt="3" custScaleY="110959">
        <dgm:presLayoutVars>
          <dgm:bulletEnabled val="1"/>
        </dgm:presLayoutVars>
      </dgm:prSet>
      <dgm:spPr/>
      <dgm:t>
        <a:bodyPr/>
        <a:lstStyle/>
        <a:p>
          <a:endParaRPr lang="uk-UA"/>
        </a:p>
      </dgm:t>
    </dgm:pt>
    <dgm:pt modelId="{1C76FC0F-989D-3442-A14B-778D8655D3BE}" type="pres">
      <dgm:prSet presAssocID="{3F6B4F83-9906-6A40-BE38-EB675299CCE3}" presName="accent_2" presStyleCnt="0"/>
      <dgm:spPr/>
    </dgm:pt>
    <dgm:pt modelId="{B8A742C4-7993-F643-8C5D-95AC608939D3}" type="pres">
      <dgm:prSet presAssocID="{3F6B4F83-9906-6A40-BE38-EB675299CCE3}" presName="accentRepeatNode" presStyleLbl="solidFgAcc1" presStyleIdx="1" presStyleCnt="3"/>
      <dgm:spPr>
        <a:ln w="28575">
          <a:solidFill>
            <a:schemeClr val="accent6">
              <a:lumMod val="75000"/>
            </a:schemeClr>
          </a:solidFill>
        </a:ln>
      </dgm:spPr>
    </dgm:pt>
    <dgm:pt modelId="{27B362A7-05C8-CF4A-931D-029846D3DA3C}" type="pres">
      <dgm:prSet presAssocID="{1E8E5429-E8DC-1644-ACFB-4D00913DF099}" presName="text_3" presStyleLbl="node1" presStyleIdx="2" presStyleCnt="3">
        <dgm:presLayoutVars>
          <dgm:bulletEnabled val="1"/>
        </dgm:presLayoutVars>
      </dgm:prSet>
      <dgm:spPr/>
      <dgm:t>
        <a:bodyPr/>
        <a:lstStyle/>
        <a:p>
          <a:endParaRPr lang="uk-UA"/>
        </a:p>
      </dgm:t>
    </dgm:pt>
    <dgm:pt modelId="{1F1E7BE8-8600-1949-9058-A15D99BDBDDF}" type="pres">
      <dgm:prSet presAssocID="{1E8E5429-E8DC-1644-ACFB-4D00913DF099}" presName="accent_3" presStyleCnt="0"/>
      <dgm:spPr/>
    </dgm:pt>
    <dgm:pt modelId="{6434C852-F1FA-8E4A-A5B7-98EFAAA9E71F}" type="pres">
      <dgm:prSet presAssocID="{1E8E5429-E8DC-1644-ACFB-4D00913DF099}" presName="accentRepeatNode" presStyleLbl="solidFgAcc1" presStyleIdx="2" presStyleCnt="3"/>
      <dgm:spPr>
        <a:ln w="28575">
          <a:solidFill>
            <a:schemeClr val="accent6">
              <a:lumMod val="75000"/>
            </a:schemeClr>
          </a:solidFill>
        </a:ln>
      </dgm:spPr>
    </dgm:pt>
  </dgm:ptLst>
  <dgm:cxnLst>
    <dgm:cxn modelId="{CD9BC2D4-511F-DF49-9FCB-4D444951D37E}" type="presOf" srcId="{A2C7B0FC-8501-AC44-90AC-4CCBE1EBD57A}" destId="{4087C92A-A21C-E649-A2AC-93E12F6BD024}" srcOrd="0" destOrd="0" presId="urn:microsoft.com/office/officeart/2008/layout/VerticalCurvedList"/>
    <dgm:cxn modelId="{EB98DAE3-C60F-2843-A50B-809CFAB61046}" type="presOf" srcId="{1E8E5429-E8DC-1644-ACFB-4D00913DF099}" destId="{27B362A7-05C8-CF4A-931D-029846D3DA3C}" srcOrd="0" destOrd="0" presId="urn:microsoft.com/office/officeart/2008/layout/VerticalCurvedList"/>
    <dgm:cxn modelId="{CC7D8C12-693A-FE46-B785-E30374FCBDF0}" srcId="{61C7A1CE-97CF-064F-84B2-B3A5336C8E04}" destId="{A2C7B0FC-8501-AC44-90AC-4CCBE1EBD57A}" srcOrd="0" destOrd="0" parTransId="{1A781FFB-BB27-9346-834E-EA25DEFB6E08}" sibTransId="{DF72B404-8E7A-4E45-83EF-2D993D8E3722}"/>
    <dgm:cxn modelId="{BC0D7D8A-5A56-2B49-9B40-0CCB5A74AD27}" srcId="{61C7A1CE-97CF-064F-84B2-B3A5336C8E04}" destId="{3F6B4F83-9906-6A40-BE38-EB675299CCE3}" srcOrd="1" destOrd="0" parTransId="{281E53AB-F2E0-7949-8C0C-78D1B48FF432}" sibTransId="{8F498859-46AC-AD48-A893-BA9BE8AAB147}"/>
    <dgm:cxn modelId="{0D68A7DF-B9B3-5D41-BE57-C031FF3339A1}" type="presOf" srcId="{3F6B4F83-9906-6A40-BE38-EB675299CCE3}" destId="{4D32C4EB-F33F-6041-B38A-DBAE6A00D368}" srcOrd="0" destOrd="0" presId="urn:microsoft.com/office/officeart/2008/layout/VerticalCurvedList"/>
    <dgm:cxn modelId="{395A0A10-22F5-9549-A852-C38132ECB4A0}" srcId="{61C7A1CE-97CF-064F-84B2-B3A5336C8E04}" destId="{1E8E5429-E8DC-1644-ACFB-4D00913DF099}" srcOrd="2" destOrd="0" parTransId="{6B81C0F0-9A0A-9B40-A4C3-4173D0753F4A}" sibTransId="{D664A0EE-A7C9-6249-9BF0-A5014235F1BE}"/>
    <dgm:cxn modelId="{FE761831-7231-DB42-AD09-F7F263C14472}" type="presOf" srcId="{61C7A1CE-97CF-064F-84B2-B3A5336C8E04}" destId="{C46760C7-40DB-D44D-80DD-73D2B88F39CF}" srcOrd="0" destOrd="0" presId="urn:microsoft.com/office/officeart/2008/layout/VerticalCurvedList"/>
    <dgm:cxn modelId="{884A3473-C84B-6745-8579-66773F8E84EC}" type="presOf" srcId="{DF72B404-8E7A-4E45-83EF-2D993D8E3722}" destId="{5DF410DF-2829-654B-AFEE-AF646494497E}" srcOrd="0" destOrd="0" presId="urn:microsoft.com/office/officeart/2008/layout/VerticalCurvedList"/>
    <dgm:cxn modelId="{160EA6C7-0DDC-BF46-A0F3-D41666689AAC}" type="presParOf" srcId="{C46760C7-40DB-D44D-80DD-73D2B88F39CF}" destId="{3FB04298-0DF7-E144-BCF4-968C5A393593}" srcOrd="0" destOrd="0" presId="urn:microsoft.com/office/officeart/2008/layout/VerticalCurvedList"/>
    <dgm:cxn modelId="{C0352F83-247A-2B43-A0A5-AE5093A1BDE0}" type="presParOf" srcId="{3FB04298-0DF7-E144-BCF4-968C5A393593}" destId="{9ACC8CDA-B8E9-F548-813E-9B21895F752A}" srcOrd="0" destOrd="0" presId="urn:microsoft.com/office/officeart/2008/layout/VerticalCurvedList"/>
    <dgm:cxn modelId="{B575BB73-1C49-8140-8909-011CF85B0AA2}" type="presParOf" srcId="{9ACC8CDA-B8E9-F548-813E-9B21895F752A}" destId="{651C57FB-4D4E-B54E-8792-C0D6513B84BC}" srcOrd="0" destOrd="0" presId="urn:microsoft.com/office/officeart/2008/layout/VerticalCurvedList"/>
    <dgm:cxn modelId="{6F30F62B-C738-C447-82C8-D9DFA6C51D45}" type="presParOf" srcId="{9ACC8CDA-B8E9-F548-813E-9B21895F752A}" destId="{5DF410DF-2829-654B-AFEE-AF646494497E}" srcOrd="1" destOrd="0" presId="urn:microsoft.com/office/officeart/2008/layout/VerticalCurvedList"/>
    <dgm:cxn modelId="{CE3C3052-5BE0-144C-84B2-538C0A447EBC}" type="presParOf" srcId="{9ACC8CDA-B8E9-F548-813E-9B21895F752A}" destId="{50FFE3A8-7D3D-A64D-BFFD-BE2EF5FBA487}" srcOrd="2" destOrd="0" presId="urn:microsoft.com/office/officeart/2008/layout/VerticalCurvedList"/>
    <dgm:cxn modelId="{A45D613A-6463-FC44-9A36-032EF8614EEA}" type="presParOf" srcId="{9ACC8CDA-B8E9-F548-813E-9B21895F752A}" destId="{6C47589C-2DBE-B649-B7C7-739A14FD8A07}" srcOrd="3" destOrd="0" presId="urn:microsoft.com/office/officeart/2008/layout/VerticalCurvedList"/>
    <dgm:cxn modelId="{2445C408-5663-F54C-B8C8-108C8317E156}" type="presParOf" srcId="{3FB04298-0DF7-E144-BCF4-968C5A393593}" destId="{4087C92A-A21C-E649-A2AC-93E12F6BD024}" srcOrd="1" destOrd="0" presId="urn:microsoft.com/office/officeart/2008/layout/VerticalCurvedList"/>
    <dgm:cxn modelId="{2422A51C-A309-3449-99C3-CF3670A0F805}" type="presParOf" srcId="{3FB04298-0DF7-E144-BCF4-968C5A393593}" destId="{8B4C839C-395F-A741-97A5-B5DEA717A9B8}" srcOrd="2" destOrd="0" presId="urn:microsoft.com/office/officeart/2008/layout/VerticalCurvedList"/>
    <dgm:cxn modelId="{DEB5BCC0-BC3F-9D4B-931A-6BE143D46606}" type="presParOf" srcId="{8B4C839C-395F-A741-97A5-B5DEA717A9B8}" destId="{56654F93-80BF-2748-94AE-142DEEA1D991}" srcOrd="0" destOrd="0" presId="urn:microsoft.com/office/officeart/2008/layout/VerticalCurvedList"/>
    <dgm:cxn modelId="{111F0957-F1A5-9041-AF01-8E2F7E5FFD0E}" type="presParOf" srcId="{3FB04298-0DF7-E144-BCF4-968C5A393593}" destId="{4D32C4EB-F33F-6041-B38A-DBAE6A00D368}" srcOrd="3" destOrd="0" presId="urn:microsoft.com/office/officeart/2008/layout/VerticalCurvedList"/>
    <dgm:cxn modelId="{2A38EC7F-EC88-874A-A2E3-E11BE9E02D43}" type="presParOf" srcId="{3FB04298-0DF7-E144-BCF4-968C5A393593}" destId="{1C76FC0F-989D-3442-A14B-778D8655D3BE}" srcOrd="4" destOrd="0" presId="urn:microsoft.com/office/officeart/2008/layout/VerticalCurvedList"/>
    <dgm:cxn modelId="{0589F19D-939E-BB45-B298-24D5D5A08324}" type="presParOf" srcId="{1C76FC0F-989D-3442-A14B-778D8655D3BE}" destId="{B8A742C4-7993-F643-8C5D-95AC608939D3}" srcOrd="0" destOrd="0" presId="urn:microsoft.com/office/officeart/2008/layout/VerticalCurvedList"/>
    <dgm:cxn modelId="{D78E63C7-A8D9-8C43-BC51-D64B86BA39CE}" type="presParOf" srcId="{3FB04298-0DF7-E144-BCF4-968C5A393593}" destId="{27B362A7-05C8-CF4A-931D-029846D3DA3C}" srcOrd="5" destOrd="0" presId="urn:microsoft.com/office/officeart/2008/layout/VerticalCurvedList"/>
    <dgm:cxn modelId="{CB3AC9E8-DDBB-CB47-8C39-7A9FAB2027F4}" type="presParOf" srcId="{3FB04298-0DF7-E144-BCF4-968C5A393593}" destId="{1F1E7BE8-8600-1949-9058-A15D99BDBDDF}" srcOrd="6" destOrd="0" presId="urn:microsoft.com/office/officeart/2008/layout/VerticalCurvedList"/>
    <dgm:cxn modelId="{50A26256-6E64-A840-9474-B17D3E537103}" type="presParOf" srcId="{1F1E7BE8-8600-1949-9058-A15D99BDBDDF}" destId="{6434C852-F1FA-8E4A-A5B7-98EFAAA9E71F}" srcOrd="0" destOrd="0" presId="urn:microsoft.com/office/officeart/2008/layout/VerticalCurvedList"/>
  </dgm:cxnLst>
  <dgm:bg/>
  <dgm:whole>
    <a:ln w="28575"/>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1C7A1CE-97CF-064F-84B2-B3A5336C8E04}" type="doc">
      <dgm:prSet loTypeId="urn:microsoft.com/office/officeart/2008/layout/VerticalCurvedList" loCatId="" qsTypeId="urn:microsoft.com/office/officeart/2005/8/quickstyle/simple1" qsCatId="simple" csTypeId="urn:microsoft.com/office/officeart/2005/8/colors/accent6_1" csCatId="accent6" phldr="1"/>
      <dgm:spPr/>
      <dgm:t>
        <a:bodyPr/>
        <a:lstStyle/>
        <a:p>
          <a:endParaRPr lang="en-US"/>
        </a:p>
      </dgm:t>
    </dgm:pt>
    <dgm:pt modelId="{A2C7B0FC-8501-AC44-90AC-4CCBE1EBD57A}">
      <dgm:prSet phldrT="[Text]" custT="1"/>
      <dgm:spPr>
        <a:ln w="28575">
          <a:solidFill>
            <a:schemeClr val="accent4">
              <a:lumMod val="75000"/>
            </a:schemeClr>
          </a:solidFill>
        </a:ln>
      </dgm:spPr>
      <dgm:t>
        <a:bodyPr/>
        <a:lstStyle/>
        <a:p>
          <a:pPr algn="l"/>
          <a:r>
            <a:rPr lang="uk-UA" sz="2800" dirty="0"/>
            <a:t>важливе значення для галузі національної економіки чи задоволення потреб територіальної громади</a:t>
          </a:r>
          <a:endParaRPr lang="en-US" sz="2800" dirty="0"/>
        </a:p>
      </dgm:t>
    </dgm:pt>
    <dgm:pt modelId="{1A781FFB-BB27-9346-834E-EA25DEFB6E08}" type="parTrans" cxnId="{CC7D8C12-693A-FE46-B785-E30374FCBDF0}">
      <dgm:prSet/>
      <dgm:spPr/>
      <dgm:t>
        <a:bodyPr/>
        <a:lstStyle/>
        <a:p>
          <a:pPr algn="l"/>
          <a:endParaRPr lang="en-US" sz="2800">
            <a:solidFill>
              <a:schemeClr val="tx1"/>
            </a:solidFill>
          </a:endParaRPr>
        </a:p>
      </dgm:t>
    </dgm:pt>
    <dgm:pt modelId="{DF72B404-8E7A-4E45-83EF-2D993D8E3722}" type="sibTrans" cxnId="{CC7D8C12-693A-FE46-B785-E30374FCBDF0}">
      <dgm:prSet/>
      <dgm:spPr/>
      <dgm:t>
        <a:bodyPr/>
        <a:lstStyle/>
        <a:p>
          <a:pPr algn="l"/>
          <a:endParaRPr lang="en-US" sz="2800">
            <a:solidFill>
              <a:schemeClr val="tx1"/>
            </a:solidFill>
          </a:endParaRPr>
        </a:p>
      </dgm:t>
    </dgm:pt>
    <dgm:pt modelId="{3F6B4F83-9906-6A40-BE38-EB675299CCE3}">
      <dgm:prSet phldrT="[Text]" custT="1"/>
      <dgm:spPr>
        <a:ln w="28575">
          <a:solidFill>
            <a:schemeClr val="accent4">
              <a:lumMod val="75000"/>
            </a:schemeClr>
          </a:solidFill>
        </a:ln>
      </dgm:spPr>
      <dgm:t>
        <a:bodyPr/>
        <a:lstStyle/>
        <a:p>
          <a:pPr algn="l"/>
          <a:r>
            <a:rPr lang="uk-UA" sz="2800" dirty="0"/>
            <a:t>відсутність заборгованості із сплати ЄСВ</a:t>
          </a:r>
          <a:endParaRPr lang="en-US" sz="2800" dirty="0"/>
        </a:p>
      </dgm:t>
    </dgm:pt>
    <dgm:pt modelId="{281E53AB-F2E0-7949-8C0C-78D1B48FF432}" type="parTrans" cxnId="{BC0D7D8A-5A56-2B49-9B40-0CCB5A74AD27}">
      <dgm:prSet/>
      <dgm:spPr/>
      <dgm:t>
        <a:bodyPr/>
        <a:lstStyle/>
        <a:p>
          <a:pPr algn="l"/>
          <a:endParaRPr lang="en-US" sz="2800">
            <a:solidFill>
              <a:schemeClr val="tx1"/>
            </a:solidFill>
          </a:endParaRPr>
        </a:p>
      </dgm:t>
    </dgm:pt>
    <dgm:pt modelId="{8F498859-46AC-AD48-A893-BA9BE8AAB147}" type="sibTrans" cxnId="{BC0D7D8A-5A56-2B49-9B40-0CCB5A74AD27}">
      <dgm:prSet/>
      <dgm:spPr/>
      <dgm:t>
        <a:bodyPr/>
        <a:lstStyle/>
        <a:p>
          <a:pPr algn="l"/>
          <a:endParaRPr lang="en-US" sz="2800">
            <a:solidFill>
              <a:schemeClr val="tx1"/>
            </a:solidFill>
          </a:endParaRPr>
        </a:p>
      </dgm:t>
    </dgm:pt>
    <dgm:pt modelId="{1E8E5429-E8DC-1644-ACFB-4D00913DF099}">
      <dgm:prSet phldrT="[Text]" custT="1"/>
      <dgm:spPr>
        <a:ln w="28575">
          <a:solidFill>
            <a:schemeClr val="accent4">
              <a:lumMod val="75000"/>
            </a:schemeClr>
          </a:solidFill>
        </a:ln>
      </dgm:spPr>
      <dgm:t>
        <a:bodyPr/>
        <a:lstStyle/>
        <a:p>
          <a:pPr algn="l"/>
          <a:r>
            <a:rPr lang="uk-UA" sz="2800" dirty="0"/>
            <a:t>розмір середньої ЗП за останній календарний квартал становить не менше розміру середньої ЗП у регіоні за </a:t>
          </a:r>
          <a:r>
            <a:rPr lang="en-GB" sz="2800" dirty="0"/>
            <a:t>IV </a:t>
          </a:r>
          <a:r>
            <a:rPr lang="uk-UA" sz="2800" dirty="0"/>
            <a:t>квартал 2021 р</a:t>
          </a:r>
          <a:endParaRPr lang="en-US" sz="2800" dirty="0"/>
        </a:p>
      </dgm:t>
    </dgm:pt>
    <dgm:pt modelId="{6B81C0F0-9A0A-9B40-A4C3-4173D0753F4A}" type="parTrans" cxnId="{395A0A10-22F5-9549-A852-C38132ECB4A0}">
      <dgm:prSet/>
      <dgm:spPr/>
      <dgm:t>
        <a:bodyPr/>
        <a:lstStyle/>
        <a:p>
          <a:pPr algn="l"/>
          <a:endParaRPr lang="en-US" sz="2800">
            <a:solidFill>
              <a:schemeClr val="tx1"/>
            </a:solidFill>
          </a:endParaRPr>
        </a:p>
      </dgm:t>
    </dgm:pt>
    <dgm:pt modelId="{D664A0EE-A7C9-6249-9BF0-A5014235F1BE}" type="sibTrans" cxnId="{395A0A10-22F5-9549-A852-C38132ECB4A0}">
      <dgm:prSet/>
      <dgm:spPr/>
      <dgm:t>
        <a:bodyPr/>
        <a:lstStyle/>
        <a:p>
          <a:pPr algn="l"/>
          <a:endParaRPr lang="en-US" sz="2800">
            <a:solidFill>
              <a:schemeClr val="tx1"/>
            </a:solidFill>
          </a:endParaRPr>
        </a:p>
      </dgm:t>
    </dgm:pt>
    <dgm:pt modelId="{27C52694-651B-044A-AC25-81D4623F3899}">
      <dgm:prSet phldrT="[Text]" custT="1"/>
      <dgm:spPr>
        <a:ln w="28575">
          <a:solidFill>
            <a:schemeClr val="accent4">
              <a:lumMod val="75000"/>
            </a:schemeClr>
          </a:solidFill>
        </a:ln>
      </dgm:spPr>
      <dgm:t>
        <a:bodyPr/>
        <a:lstStyle/>
        <a:p>
          <a:pPr algn="l"/>
          <a:r>
            <a:rPr lang="uk-UA" sz="2800"/>
            <a:t>Резидент</a:t>
          </a:r>
          <a:r>
            <a:rPr lang="uk-UA" sz="2800" baseline="0"/>
            <a:t> Дія Сіті</a:t>
          </a:r>
          <a:endParaRPr lang="en-US" sz="2800" dirty="0"/>
        </a:p>
      </dgm:t>
    </dgm:pt>
    <dgm:pt modelId="{A06A89A4-F806-E244-A51E-72E79D5427F3}" type="parTrans" cxnId="{D989F71E-845D-EC4F-9C79-18D129C345A1}">
      <dgm:prSet/>
      <dgm:spPr/>
      <dgm:t>
        <a:bodyPr/>
        <a:lstStyle/>
        <a:p>
          <a:pPr algn="l"/>
          <a:endParaRPr lang="en-US" sz="2800">
            <a:solidFill>
              <a:schemeClr val="tx1"/>
            </a:solidFill>
          </a:endParaRPr>
        </a:p>
      </dgm:t>
    </dgm:pt>
    <dgm:pt modelId="{A5291E25-3B88-704C-859C-E33464ED733D}" type="sibTrans" cxnId="{D989F71E-845D-EC4F-9C79-18D129C345A1}">
      <dgm:prSet/>
      <dgm:spPr/>
      <dgm:t>
        <a:bodyPr/>
        <a:lstStyle/>
        <a:p>
          <a:pPr algn="l"/>
          <a:endParaRPr lang="en-US" sz="2800">
            <a:solidFill>
              <a:schemeClr val="tx1"/>
            </a:solidFill>
          </a:endParaRPr>
        </a:p>
      </dgm:t>
    </dgm:pt>
    <dgm:pt modelId="{C46760C7-40DB-D44D-80DD-73D2B88F39CF}" type="pres">
      <dgm:prSet presAssocID="{61C7A1CE-97CF-064F-84B2-B3A5336C8E04}" presName="Name0" presStyleCnt="0">
        <dgm:presLayoutVars>
          <dgm:chMax val="7"/>
          <dgm:chPref val="7"/>
          <dgm:dir/>
        </dgm:presLayoutVars>
      </dgm:prSet>
      <dgm:spPr/>
      <dgm:t>
        <a:bodyPr/>
        <a:lstStyle/>
        <a:p>
          <a:endParaRPr lang="uk-UA"/>
        </a:p>
      </dgm:t>
    </dgm:pt>
    <dgm:pt modelId="{3FB04298-0DF7-E144-BCF4-968C5A393593}" type="pres">
      <dgm:prSet presAssocID="{61C7A1CE-97CF-064F-84B2-B3A5336C8E04}" presName="Name1" presStyleCnt="0"/>
      <dgm:spPr/>
    </dgm:pt>
    <dgm:pt modelId="{9ACC8CDA-B8E9-F548-813E-9B21895F752A}" type="pres">
      <dgm:prSet presAssocID="{61C7A1CE-97CF-064F-84B2-B3A5336C8E04}" presName="cycle" presStyleCnt="0"/>
      <dgm:spPr/>
    </dgm:pt>
    <dgm:pt modelId="{651C57FB-4D4E-B54E-8792-C0D6513B84BC}" type="pres">
      <dgm:prSet presAssocID="{61C7A1CE-97CF-064F-84B2-B3A5336C8E04}" presName="srcNode" presStyleLbl="node1" presStyleIdx="0" presStyleCnt="4"/>
      <dgm:spPr/>
    </dgm:pt>
    <dgm:pt modelId="{5DF410DF-2829-654B-AFEE-AF646494497E}" type="pres">
      <dgm:prSet presAssocID="{61C7A1CE-97CF-064F-84B2-B3A5336C8E04}" presName="conn" presStyleLbl="parChTrans1D2" presStyleIdx="0" presStyleCnt="1"/>
      <dgm:spPr/>
      <dgm:t>
        <a:bodyPr/>
        <a:lstStyle/>
        <a:p>
          <a:endParaRPr lang="uk-UA"/>
        </a:p>
      </dgm:t>
    </dgm:pt>
    <dgm:pt modelId="{50FFE3A8-7D3D-A64D-BFFD-BE2EF5FBA487}" type="pres">
      <dgm:prSet presAssocID="{61C7A1CE-97CF-064F-84B2-B3A5336C8E04}" presName="extraNode" presStyleLbl="node1" presStyleIdx="0" presStyleCnt="4"/>
      <dgm:spPr/>
    </dgm:pt>
    <dgm:pt modelId="{6C47589C-2DBE-B649-B7C7-739A14FD8A07}" type="pres">
      <dgm:prSet presAssocID="{61C7A1CE-97CF-064F-84B2-B3A5336C8E04}" presName="dstNode" presStyleLbl="node1" presStyleIdx="0" presStyleCnt="4"/>
      <dgm:spPr/>
    </dgm:pt>
    <dgm:pt modelId="{4087C92A-A21C-E649-A2AC-93E12F6BD024}" type="pres">
      <dgm:prSet presAssocID="{A2C7B0FC-8501-AC44-90AC-4CCBE1EBD57A}" presName="text_1" presStyleLbl="node1" presStyleIdx="0" presStyleCnt="4" custScaleY="110454">
        <dgm:presLayoutVars>
          <dgm:bulletEnabled val="1"/>
        </dgm:presLayoutVars>
      </dgm:prSet>
      <dgm:spPr/>
      <dgm:t>
        <a:bodyPr/>
        <a:lstStyle/>
        <a:p>
          <a:endParaRPr lang="uk-UA"/>
        </a:p>
      </dgm:t>
    </dgm:pt>
    <dgm:pt modelId="{8B4C839C-395F-A741-97A5-B5DEA717A9B8}" type="pres">
      <dgm:prSet presAssocID="{A2C7B0FC-8501-AC44-90AC-4CCBE1EBD57A}" presName="accent_1" presStyleCnt="0"/>
      <dgm:spPr/>
    </dgm:pt>
    <dgm:pt modelId="{56654F93-80BF-2748-94AE-142DEEA1D991}" type="pres">
      <dgm:prSet presAssocID="{A2C7B0FC-8501-AC44-90AC-4CCBE1EBD57A}" presName="accentRepeatNode" presStyleLbl="solidFgAcc1" presStyleIdx="0" presStyleCnt="4"/>
      <dgm:spPr>
        <a:ln w="28575">
          <a:solidFill>
            <a:schemeClr val="accent6">
              <a:lumMod val="75000"/>
            </a:schemeClr>
          </a:solidFill>
        </a:ln>
      </dgm:spPr>
    </dgm:pt>
    <dgm:pt modelId="{4D32C4EB-F33F-6041-B38A-DBAE6A00D368}" type="pres">
      <dgm:prSet presAssocID="{3F6B4F83-9906-6A40-BE38-EB675299CCE3}" presName="text_2" presStyleLbl="node1" presStyleIdx="1" presStyleCnt="4" custScaleY="100428">
        <dgm:presLayoutVars>
          <dgm:bulletEnabled val="1"/>
        </dgm:presLayoutVars>
      </dgm:prSet>
      <dgm:spPr/>
      <dgm:t>
        <a:bodyPr/>
        <a:lstStyle/>
        <a:p>
          <a:endParaRPr lang="uk-UA"/>
        </a:p>
      </dgm:t>
    </dgm:pt>
    <dgm:pt modelId="{1C76FC0F-989D-3442-A14B-778D8655D3BE}" type="pres">
      <dgm:prSet presAssocID="{3F6B4F83-9906-6A40-BE38-EB675299CCE3}" presName="accent_2" presStyleCnt="0"/>
      <dgm:spPr/>
    </dgm:pt>
    <dgm:pt modelId="{B8A742C4-7993-F643-8C5D-95AC608939D3}" type="pres">
      <dgm:prSet presAssocID="{3F6B4F83-9906-6A40-BE38-EB675299CCE3}" presName="accentRepeatNode" presStyleLbl="solidFgAcc1" presStyleIdx="1" presStyleCnt="4"/>
      <dgm:spPr>
        <a:ln w="28575">
          <a:solidFill>
            <a:schemeClr val="accent6">
              <a:lumMod val="75000"/>
            </a:schemeClr>
          </a:solidFill>
        </a:ln>
      </dgm:spPr>
    </dgm:pt>
    <dgm:pt modelId="{27B362A7-05C8-CF4A-931D-029846D3DA3C}" type="pres">
      <dgm:prSet presAssocID="{1E8E5429-E8DC-1644-ACFB-4D00913DF099}" presName="text_3" presStyleLbl="node1" presStyleIdx="2" presStyleCnt="4" custScaleY="109232">
        <dgm:presLayoutVars>
          <dgm:bulletEnabled val="1"/>
        </dgm:presLayoutVars>
      </dgm:prSet>
      <dgm:spPr/>
      <dgm:t>
        <a:bodyPr/>
        <a:lstStyle/>
        <a:p>
          <a:endParaRPr lang="uk-UA"/>
        </a:p>
      </dgm:t>
    </dgm:pt>
    <dgm:pt modelId="{1F1E7BE8-8600-1949-9058-A15D99BDBDDF}" type="pres">
      <dgm:prSet presAssocID="{1E8E5429-E8DC-1644-ACFB-4D00913DF099}" presName="accent_3" presStyleCnt="0"/>
      <dgm:spPr/>
    </dgm:pt>
    <dgm:pt modelId="{6434C852-F1FA-8E4A-A5B7-98EFAAA9E71F}" type="pres">
      <dgm:prSet presAssocID="{1E8E5429-E8DC-1644-ACFB-4D00913DF099}" presName="accentRepeatNode" presStyleLbl="solidFgAcc1" presStyleIdx="2" presStyleCnt="4"/>
      <dgm:spPr>
        <a:ln w="28575">
          <a:solidFill>
            <a:schemeClr val="accent6">
              <a:lumMod val="75000"/>
            </a:schemeClr>
          </a:solidFill>
        </a:ln>
      </dgm:spPr>
    </dgm:pt>
    <dgm:pt modelId="{1CB19A86-0C42-F34F-A23B-8F591C5DC909}" type="pres">
      <dgm:prSet presAssocID="{27C52694-651B-044A-AC25-81D4623F3899}" presName="text_4" presStyleLbl="node1" presStyleIdx="3" presStyleCnt="4" custScaleY="109875">
        <dgm:presLayoutVars>
          <dgm:bulletEnabled val="1"/>
        </dgm:presLayoutVars>
      </dgm:prSet>
      <dgm:spPr/>
      <dgm:t>
        <a:bodyPr/>
        <a:lstStyle/>
        <a:p>
          <a:endParaRPr lang="uk-UA"/>
        </a:p>
      </dgm:t>
    </dgm:pt>
    <dgm:pt modelId="{57FEC64E-4DE1-3545-8EEA-7EDDE789403D}" type="pres">
      <dgm:prSet presAssocID="{27C52694-651B-044A-AC25-81D4623F3899}" presName="accent_4" presStyleCnt="0"/>
      <dgm:spPr/>
    </dgm:pt>
    <dgm:pt modelId="{A11C2DCA-D21B-0C42-8AF0-258832EDEBA6}" type="pres">
      <dgm:prSet presAssocID="{27C52694-651B-044A-AC25-81D4623F3899}" presName="accentRepeatNode" presStyleLbl="solidFgAcc1" presStyleIdx="3" presStyleCnt="4"/>
      <dgm:spPr>
        <a:ln w="28575">
          <a:solidFill>
            <a:schemeClr val="accent6">
              <a:lumMod val="75000"/>
            </a:schemeClr>
          </a:solidFill>
        </a:ln>
      </dgm:spPr>
    </dgm:pt>
  </dgm:ptLst>
  <dgm:cxnLst>
    <dgm:cxn modelId="{CD9BC2D4-511F-DF49-9FCB-4D444951D37E}" type="presOf" srcId="{A2C7B0FC-8501-AC44-90AC-4CCBE1EBD57A}" destId="{4087C92A-A21C-E649-A2AC-93E12F6BD024}" srcOrd="0" destOrd="0" presId="urn:microsoft.com/office/officeart/2008/layout/VerticalCurvedList"/>
    <dgm:cxn modelId="{19D48F03-B06C-4C45-80A1-C7B88DA00948}" type="presOf" srcId="{27C52694-651B-044A-AC25-81D4623F3899}" destId="{1CB19A86-0C42-F34F-A23B-8F591C5DC909}" srcOrd="0" destOrd="0" presId="urn:microsoft.com/office/officeart/2008/layout/VerticalCurvedList"/>
    <dgm:cxn modelId="{EB98DAE3-C60F-2843-A50B-809CFAB61046}" type="presOf" srcId="{1E8E5429-E8DC-1644-ACFB-4D00913DF099}" destId="{27B362A7-05C8-CF4A-931D-029846D3DA3C}" srcOrd="0" destOrd="0" presId="urn:microsoft.com/office/officeart/2008/layout/VerticalCurvedList"/>
    <dgm:cxn modelId="{D989F71E-845D-EC4F-9C79-18D129C345A1}" srcId="{61C7A1CE-97CF-064F-84B2-B3A5336C8E04}" destId="{27C52694-651B-044A-AC25-81D4623F3899}" srcOrd="3" destOrd="0" parTransId="{A06A89A4-F806-E244-A51E-72E79D5427F3}" sibTransId="{A5291E25-3B88-704C-859C-E33464ED733D}"/>
    <dgm:cxn modelId="{CC7D8C12-693A-FE46-B785-E30374FCBDF0}" srcId="{61C7A1CE-97CF-064F-84B2-B3A5336C8E04}" destId="{A2C7B0FC-8501-AC44-90AC-4CCBE1EBD57A}" srcOrd="0" destOrd="0" parTransId="{1A781FFB-BB27-9346-834E-EA25DEFB6E08}" sibTransId="{DF72B404-8E7A-4E45-83EF-2D993D8E3722}"/>
    <dgm:cxn modelId="{BC0D7D8A-5A56-2B49-9B40-0CCB5A74AD27}" srcId="{61C7A1CE-97CF-064F-84B2-B3A5336C8E04}" destId="{3F6B4F83-9906-6A40-BE38-EB675299CCE3}" srcOrd="1" destOrd="0" parTransId="{281E53AB-F2E0-7949-8C0C-78D1B48FF432}" sibTransId="{8F498859-46AC-AD48-A893-BA9BE8AAB147}"/>
    <dgm:cxn modelId="{0D68A7DF-B9B3-5D41-BE57-C031FF3339A1}" type="presOf" srcId="{3F6B4F83-9906-6A40-BE38-EB675299CCE3}" destId="{4D32C4EB-F33F-6041-B38A-DBAE6A00D368}" srcOrd="0" destOrd="0" presId="urn:microsoft.com/office/officeart/2008/layout/VerticalCurvedList"/>
    <dgm:cxn modelId="{395A0A10-22F5-9549-A852-C38132ECB4A0}" srcId="{61C7A1CE-97CF-064F-84B2-B3A5336C8E04}" destId="{1E8E5429-E8DC-1644-ACFB-4D00913DF099}" srcOrd="2" destOrd="0" parTransId="{6B81C0F0-9A0A-9B40-A4C3-4173D0753F4A}" sibTransId="{D664A0EE-A7C9-6249-9BF0-A5014235F1BE}"/>
    <dgm:cxn modelId="{FE761831-7231-DB42-AD09-F7F263C14472}" type="presOf" srcId="{61C7A1CE-97CF-064F-84B2-B3A5336C8E04}" destId="{C46760C7-40DB-D44D-80DD-73D2B88F39CF}" srcOrd="0" destOrd="0" presId="urn:microsoft.com/office/officeart/2008/layout/VerticalCurvedList"/>
    <dgm:cxn modelId="{884A3473-C84B-6745-8579-66773F8E84EC}" type="presOf" srcId="{DF72B404-8E7A-4E45-83EF-2D993D8E3722}" destId="{5DF410DF-2829-654B-AFEE-AF646494497E}" srcOrd="0" destOrd="0" presId="urn:microsoft.com/office/officeart/2008/layout/VerticalCurvedList"/>
    <dgm:cxn modelId="{160EA6C7-0DDC-BF46-A0F3-D41666689AAC}" type="presParOf" srcId="{C46760C7-40DB-D44D-80DD-73D2B88F39CF}" destId="{3FB04298-0DF7-E144-BCF4-968C5A393593}" srcOrd="0" destOrd="0" presId="urn:microsoft.com/office/officeart/2008/layout/VerticalCurvedList"/>
    <dgm:cxn modelId="{C0352F83-247A-2B43-A0A5-AE5093A1BDE0}" type="presParOf" srcId="{3FB04298-0DF7-E144-BCF4-968C5A393593}" destId="{9ACC8CDA-B8E9-F548-813E-9B21895F752A}" srcOrd="0" destOrd="0" presId="urn:microsoft.com/office/officeart/2008/layout/VerticalCurvedList"/>
    <dgm:cxn modelId="{B575BB73-1C49-8140-8909-011CF85B0AA2}" type="presParOf" srcId="{9ACC8CDA-B8E9-F548-813E-9B21895F752A}" destId="{651C57FB-4D4E-B54E-8792-C0D6513B84BC}" srcOrd="0" destOrd="0" presId="urn:microsoft.com/office/officeart/2008/layout/VerticalCurvedList"/>
    <dgm:cxn modelId="{6F30F62B-C738-C447-82C8-D9DFA6C51D45}" type="presParOf" srcId="{9ACC8CDA-B8E9-F548-813E-9B21895F752A}" destId="{5DF410DF-2829-654B-AFEE-AF646494497E}" srcOrd="1" destOrd="0" presId="urn:microsoft.com/office/officeart/2008/layout/VerticalCurvedList"/>
    <dgm:cxn modelId="{CE3C3052-5BE0-144C-84B2-538C0A447EBC}" type="presParOf" srcId="{9ACC8CDA-B8E9-F548-813E-9B21895F752A}" destId="{50FFE3A8-7D3D-A64D-BFFD-BE2EF5FBA487}" srcOrd="2" destOrd="0" presId="urn:microsoft.com/office/officeart/2008/layout/VerticalCurvedList"/>
    <dgm:cxn modelId="{A45D613A-6463-FC44-9A36-032EF8614EEA}" type="presParOf" srcId="{9ACC8CDA-B8E9-F548-813E-9B21895F752A}" destId="{6C47589C-2DBE-B649-B7C7-739A14FD8A07}" srcOrd="3" destOrd="0" presId="urn:microsoft.com/office/officeart/2008/layout/VerticalCurvedList"/>
    <dgm:cxn modelId="{2445C408-5663-F54C-B8C8-108C8317E156}" type="presParOf" srcId="{3FB04298-0DF7-E144-BCF4-968C5A393593}" destId="{4087C92A-A21C-E649-A2AC-93E12F6BD024}" srcOrd="1" destOrd="0" presId="urn:microsoft.com/office/officeart/2008/layout/VerticalCurvedList"/>
    <dgm:cxn modelId="{2422A51C-A309-3449-99C3-CF3670A0F805}" type="presParOf" srcId="{3FB04298-0DF7-E144-BCF4-968C5A393593}" destId="{8B4C839C-395F-A741-97A5-B5DEA717A9B8}" srcOrd="2" destOrd="0" presId="urn:microsoft.com/office/officeart/2008/layout/VerticalCurvedList"/>
    <dgm:cxn modelId="{DEB5BCC0-BC3F-9D4B-931A-6BE143D46606}" type="presParOf" srcId="{8B4C839C-395F-A741-97A5-B5DEA717A9B8}" destId="{56654F93-80BF-2748-94AE-142DEEA1D991}" srcOrd="0" destOrd="0" presId="urn:microsoft.com/office/officeart/2008/layout/VerticalCurvedList"/>
    <dgm:cxn modelId="{111F0957-F1A5-9041-AF01-8E2F7E5FFD0E}" type="presParOf" srcId="{3FB04298-0DF7-E144-BCF4-968C5A393593}" destId="{4D32C4EB-F33F-6041-B38A-DBAE6A00D368}" srcOrd="3" destOrd="0" presId="urn:microsoft.com/office/officeart/2008/layout/VerticalCurvedList"/>
    <dgm:cxn modelId="{2A38EC7F-EC88-874A-A2E3-E11BE9E02D43}" type="presParOf" srcId="{3FB04298-0DF7-E144-BCF4-968C5A393593}" destId="{1C76FC0F-989D-3442-A14B-778D8655D3BE}" srcOrd="4" destOrd="0" presId="urn:microsoft.com/office/officeart/2008/layout/VerticalCurvedList"/>
    <dgm:cxn modelId="{0589F19D-939E-BB45-B298-24D5D5A08324}" type="presParOf" srcId="{1C76FC0F-989D-3442-A14B-778D8655D3BE}" destId="{B8A742C4-7993-F643-8C5D-95AC608939D3}" srcOrd="0" destOrd="0" presId="urn:microsoft.com/office/officeart/2008/layout/VerticalCurvedList"/>
    <dgm:cxn modelId="{D78E63C7-A8D9-8C43-BC51-D64B86BA39CE}" type="presParOf" srcId="{3FB04298-0DF7-E144-BCF4-968C5A393593}" destId="{27B362A7-05C8-CF4A-931D-029846D3DA3C}" srcOrd="5" destOrd="0" presId="urn:microsoft.com/office/officeart/2008/layout/VerticalCurvedList"/>
    <dgm:cxn modelId="{CB3AC9E8-DDBB-CB47-8C39-7A9FAB2027F4}" type="presParOf" srcId="{3FB04298-0DF7-E144-BCF4-968C5A393593}" destId="{1F1E7BE8-8600-1949-9058-A15D99BDBDDF}" srcOrd="6" destOrd="0" presId="urn:microsoft.com/office/officeart/2008/layout/VerticalCurvedList"/>
    <dgm:cxn modelId="{50A26256-6E64-A840-9474-B17D3E537103}" type="presParOf" srcId="{1F1E7BE8-8600-1949-9058-A15D99BDBDDF}" destId="{6434C852-F1FA-8E4A-A5B7-98EFAAA9E71F}" srcOrd="0" destOrd="0" presId="urn:microsoft.com/office/officeart/2008/layout/VerticalCurvedList"/>
    <dgm:cxn modelId="{B045BBD6-829E-6D4C-B5A0-0062BF4F6EBF}" type="presParOf" srcId="{3FB04298-0DF7-E144-BCF4-968C5A393593}" destId="{1CB19A86-0C42-F34F-A23B-8F591C5DC909}" srcOrd="7" destOrd="0" presId="urn:microsoft.com/office/officeart/2008/layout/VerticalCurvedList"/>
    <dgm:cxn modelId="{3F202C4B-5AAC-B94E-9852-A6DA38277BCE}" type="presParOf" srcId="{3FB04298-0DF7-E144-BCF4-968C5A393593}" destId="{57FEC64E-4DE1-3545-8EEA-7EDDE789403D}" srcOrd="8" destOrd="0" presId="urn:microsoft.com/office/officeart/2008/layout/VerticalCurvedList"/>
    <dgm:cxn modelId="{453ECA32-A114-7840-A5F8-46F9FE5A30D5}" type="presParOf" srcId="{57FEC64E-4DE1-3545-8EEA-7EDDE789403D}" destId="{A11C2DCA-D21B-0C42-8AF0-258832EDEBA6}"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1C7A1CE-97CF-064F-84B2-B3A5336C8E04}" type="doc">
      <dgm:prSet loTypeId="urn:microsoft.com/office/officeart/2008/layout/VerticalCurvedList" loCatId="" qsTypeId="urn:microsoft.com/office/officeart/2005/8/quickstyle/simple1" qsCatId="simple" csTypeId="urn:microsoft.com/office/officeart/2005/8/colors/accent5_1" csCatId="accent5" phldr="1"/>
      <dgm:spPr/>
      <dgm:t>
        <a:bodyPr/>
        <a:lstStyle/>
        <a:p>
          <a:endParaRPr lang="en-US"/>
        </a:p>
      </dgm:t>
    </dgm:pt>
    <dgm:pt modelId="{A2C7B0FC-8501-AC44-90AC-4CCBE1EBD57A}">
      <dgm:prSet phldrT="[Text]" custT="1"/>
      <dgm:spPr/>
      <dgm:t>
        <a:bodyPr/>
        <a:lstStyle/>
        <a:p>
          <a:pPr algn="l"/>
          <a:r>
            <a:rPr lang="uk-UA" sz="2400" dirty="0"/>
            <a:t>відповідність 3-м (2-м) критеріям із 7-ми</a:t>
          </a:r>
          <a:endParaRPr lang="en-US" sz="2400" dirty="0"/>
        </a:p>
      </dgm:t>
    </dgm:pt>
    <dgm:pt modelId="{1A781FFB-BB27-9346-834E-EA25DEFB6E08}" type="parTrans" cxnId="{CC7D8C12-693A-FE46-B785-E30374FCBDF0}">
      <dgm:prSet/>
      <dgm:spPr/>
      <dgm:t>
        <a:bodyPr/>
        <a:lstStyle/>
        <a:p>
          <a:pPr algn="l"/>
          <a:endParaRPr lang="en-US" sz="3200">
            <a:solidFill>
              <a:schemeClr val="tx1"/>
            </a:solidFill>
          </a:endParaRPr>
        </a:p>
      </dgm:t>
    </dgm:pt>
    <dgm:pt modelId="{DF72B404-8E7A-4E45-83EF-2D993D8E3722}" type="sibTrans" cxnId="{CC7D8C12-693A-FE46-B785-E30374FCBDF0}">
      <dgm:prSet/>
      <dgm:spPr/>
      <dgm:t>
        <a:bodyPr/>
        <a:lstStyle/>
        <a:p>
          <a:pPr algn="l"/>
          <a:endParaRPr lang="en-US" sz="2400">
            <a:solidFill>
              <a:schemeClr val="tx1"/>
            </a:solidFill>
          </a:endParaRPr>
        </a:p>
      </dgm:t>
    </dgm:pt>
    <dgm:pt modelId="{3F6B4F83-9906-6A40-BE38-EB675299CCE3}">
      <dgm:prSet phldrT="[Text]" custT="1"/>
      <dgm:spPr/>
      <dgm:t>
        <a:bodyPr/>
        <a:lstStyle/>
        <a:p>
          <a:pPr algn="l"/>
          <a:r>
            <a:rPr lang="uk-UA" sz="2400"/>
            <a:t>звернення до центрального органу виконавчої влади (або інших органів, наприклад військових адміністрацій</a:t>
          </a:r>
          <a:r>
            <a:rPr lang="en-US" sz="2400"/>
            <a:t>)</a:t>
          </a:r>
          <a:endParaRPr lang="en-US" sz="2400" dirty="0"/>
        </a:p>
      </dgm:t>
    </dgm:pt>
    <dgm:pt modelId="{281E53AB-F2E0-7949-8C0C-78D1B48FF432}" type="parTrans" cxnId="{BC0D7D8A-5A56-2B49-9B40-0CCB5A74AD27}">
      <dgm:prSet/>
      <dgm:spPr/>
      <dgm:t>
        <a:bodyPr/>
        <a:lstStyle/>
        <a:p>
          <a:pPr algn="l"/>
          <a:endParaRPr lang="en-US" sz="3200">
            <a:solidFill>
              <a:schemeClr val="tx1"/>
            </a:solidFill>
          </a:endParaRPr>
        </a:p>
      </dgm:t>
    </dgm:pt>
    <dgm:pt modelId="{8F498859-46AC-AD48-A893-BA9BE8AAB147}" type="sibTrans" cxnId="{BC0D7D8A-5A56-2B49-9B40-0CCB5A74AD27}">
      <dgm:prSet/>
      <dgm:spPr/>
      <dgm:t>
        <a:bodyPr/>
        <a:lstStyle/>
        <a:p>
          <a:pPr algn="l"/>
          <a:endParaRPr lang="en-US" sz="3200">
            <a:solidFill>
              <a:schemeClr val="tx1"/>
            </a:solidFill>
          </a:endParaRPr>
        </a:p>
      </dgm:t>
    </dgm:pt>
    <dgm:pt modelId="{1E8E5429-E8DC-1644-ACFB-4D00913DF099}">
      <dgm:prSet phldrT="[Text]" custT="1"/>
      <dgm:spPr/>
      <dgm:t>
        <a:bodyPr/>
        <a:lstStyle/>
        <a:p>
          <a:pPr algn="l"/>
          <a:r>
            <a:rPr lang="uk-UA" sz="2400"/>
            <a:t>відповідний орган протягом 10-ти робочих днів приймає рішення про відповідність/невідповідність</a:t>
          </a:r>
          <a:endParaRPr lang="en-US" sz="2400" dirty="0"/>
        </a:p>
      </dgm:t>
    </dgm:pt>
    <dgm:pt modelId="{6B81C0F0-9A0A-9B40-A4C3-4173D0753F4A}" type="parTrans" cxnId="{395A0A10-22F5-9549-A852-C38132ECB4A0}">
      <dgm:prSet/>
      <dgm:spPr/>
      <dgm:t>
        <a:bodyPr/>
        <a:lstStyle/>
        <a:p>
          <a:pPr algn="l"/>
          <a:endParaRPr lang="en-US" sz="3200">
            <a:solidFill>
              <a:schemeClr val="tx1"/>
            </a:solidFill>
          </a:endParaRPr>
        </a:p>
      </dgm:t>
    </dgm:pt>
    <dgm:pt modelId="{D664A0EE-A7C9-6249-9BF0-A5014235F1BE}" type="sibTrans" cxnId="{395A0A10-22F5-9549-A852-C38132ECB4A0}">
      <dgm:prSet/>
      <dgm:spPr/>
      <dgm:t>
        <a:bodyPr/>
        <a:lstStyle/>
        <a:p>
          <a:pPr algn="l"/>
          <a:endParaRPr lang="en-US" sz="3200">
            <a:solidFill>
              <a:schemeClr val="tx1"/>
            </a:solidFill>
          </a:endParaRPr>
        </a:p>
      </dgm:t>
    </dgm:pt>
    <dgm:pt modelId="{4F39F86F-FC13-614A-85F0-3D556C9A956B}">
      <dgm:prSet phldrT="[Text]" custT="1"/>
      <dgm:spPr/>
      <dgm:t>
        <a:bodyPr/>
        <a:lstStyle/>
        <a:p>
          <a:pPr algn="l"/>
          <a:r>
            <a:rPr lang="uk-UA" sz="2400"/>
            <a:t>у випадку прийняття рішення про відповідність, такий орган надсилає копію рішення до Мінекономіки та Міноборони </a:t>
          </a:r>
          <a:endParaRPr lang="en-US" sz="2400" dirty="0"/>
        </a:p>
      </dgm:t>
    </dgm:pt>
    <dgm:pt modelId="{6B2E70A2-9E0F-6446-A249-957B8841FE06}" type="parTrans" cxnId="{5098FAF2-2382-C84E-B45B-95ED0E25DC5F}">
      <dgm:prSet/>
      <dgm:spPr/>
      <dgm:t>
        <a:bodyPr/>
        <a:lstStyle/>
        <a:p>
          <a:pPr algn="l"/>
          <a:endParaRPr lang="en-US" sz="3200">
            <a:solidFill>
              <a:schemeClr val="tx1"/>
            </a:solidFill>
          </a:endParaRPr>
        </a:p>
      </dgm:t>
    </dgm:pt>
    <dgm:pt modelId="{5C2299C5-A37C-DB44-9185-23242ED3C8D9}" type="sibTrans" cxnId="{5098FAF2-2382-C84E-B45B-95ED0E25DC5F}">
      <dgm:prSet/>
      <dgm:spPr/>
      <dgm:t>
        <a:bodyPr/>
        <a:lstStyle/>
        <a:p>
          <a:pPr algn="l"/>
          <a:endParaRPr lang="en-US" sz="3200">
            <a:solidFill>
              <a:schemeClr val="tx1"/>
            </a:solidFill>
          </a:endParaRPr>
        </a:p>
      </dgm:t>
    </dgm:pt>
    <dgm:pt modelId="{C46760C7-40DB-D44D-80DD-73D2B88F39CF}" type="pres">
      <dgm:prSet presAssocID="{61C7A1CE-97CF-064F-84B2-B3A5336C8E04}" presName="Name0" presStyleCnt="0">
        <dgm:presLayoutVars>
          <dgm:chMax val="7"/>
          <dgm:chPref val="7"/>
          <dgm:dir/>
        </dgm:presLayoutVars>
      </dgm:prSet>
      <dgm:spPr/>
      <dgm:t>
        <a:bodyPr/>
        <a:lstStyle/>
        <a:p>
          <a:endParaRPr lang="uk-UA"/>
        </a:p>
      </dgm:t>
    </dgm:pt>
    <dgm:pt modelId="{3FB04298-0DF7-E144-BCF4-968C5A393593}" type="pres">
      <dgm:prSet presAssocID="{61C7A1CE-97CF-064F-84B2-B3A5336C8E04}" presName="Name1" presStyleCnt="0"/>
      <dgm:spPr/>
    </dgm:pt>
    <dgm:pt modelId="{9ACC8CDA-B8E9-F548-813E-9B21895F752A}" type="pres">
      <dgm:prSet presAssocID="{61C7A1CE-97CF-064F-84B2-B3A5336C8E04}" presName="cycle" presStyleCnt="0"/>
      <dgm:spPr/>
    </dgm:pt>
    <dgm:pt modelId="{651C57FB-4D4E-B54E-8792-C0D6513B84BC}" type="pres">
      <dgm:prSet presAssocID="{61C7A1CE-97CF-064F-84B2-B3A5336C8E04}" presName="srcNode" presStyleLbl="node1" presStyleIdx="0" presStyleCnt="4"/>
      <dgm:spPr/>
    </dgm:pt>
    <dgm:pt modelId="{5DF410DF-2829-654B-AFEE-AF646494497E}" type="pres">
      <dgm:prSet presAssocID="{61C7A1CE-97CF-064F-84B2-B3A5336C8E04}" presName="conn" presStyleLbl="parChTrans1D2" presStyleIdx="0" presStyleCnt="1"/>
      <dgm:spPr/>
      <dgm:t>
        <a:bodyPr/>
        <a:lstStyle/>
        <a:p>
          <a:endParaRPr lang="uk-UA"/>
        </a:p>
      </dgm:t>
    </dgm:pt>
    <dgm:pt modelId="{50FFE3A8-7D3D-A64D-BFFD-BE2EF5FBA487}" type="pres">
      <dgm:prSet presAssocID="{61C7A1CE-97CF-064F-84B2-B3A5336C8E04}" presName="extraNode" presStyleLbl="node1" presStyleIdx="0" presStyleCnt="4"/>
      <dgm:spPr/>
    </dgm:pt>
    <dgm:pt modelId="{6C47589C-2DBE-B649-B7C7-739A14FD8A07}" type="pres">
      <dgm:prSet presAssocID="{61C7A1CE-97CF-064F-84B2-B3A5336C8E04}" presName="dstNode" presStyleLbl="node1" presStyleIdx="0" presStyleCnt="4"/>
      <dgm:spPr/>
    </dgm:pt>
    <dgm:pt modelId="{4087C92A-A21C-E649-A2AC-93E12F6BD024}" type="pres">
      <dgm:prSet presAssocID="{A2C7B0FC-8501-AC44-90AC-4CCBE1EBD57A}" presName="text_1" presStyleLbl="node1" presStyleIdx="0" presStyleCnt="4">
        <dgm:presLayoutVars>
          <dgm:bulletEnabled val="1"/>
        </dgm:presLayoutVars>
      </dgm:prSet>
      <dgm:spPr/>
      <dgm:t>
        <a:bodyPr/>
        <a:lstStyle/>
        <a:p>
          <a:endParaRPr lang="uk-UA"/>
        </a:p>
      </dgm:t>
    </dgm:pt>
    <dgm:pt modelId="{8B4C839C-395F-A741-97A5-B5DEA717A9B8}" type="pres">
      <dgm:prSet presAssocID="{A2C7B0FC-8501-AC44-90AC-4CCBE1EBD57A}" presName="accent_1" presStyleCnt="0"/>
      <dgm:spPr/>
    </dgm:pt>
    <dgm:pt modelId="{56654F93-80BF-2748-94AE-142DEEA1D991}" type="pres">
      <dgm:prSet presAssocID="{A2C7B0FC-8501-AC44-90AC-4CCBE1EBD57A}" presName="accentRepeatNode" presStyleLbl="solidFgAcc1" presStyleIdx="0" presStyleCnt="4"/>
      <dgm:spPr/>
    </dgm:pt>
    <dgm:pt modelId="{4D32C4EB-F33F-6041-B38A-DBAE6A00D368}" type="pres">
      <dgm:prSet presAssocID="{3F6B4F83-9906-6A40-BE38-EB675299CCE3}" presName="text_2" presStyleLbl="node1" presStyleIdx="1" presStyleCnt="4">
        <dgm:presLayoutVars>
          <dgm:bulletEnabled val="1"/>
        </dgm:presLayoutVars>
      </dgm:prSet>
      <dgm:spPr/>
      <dgm:t>
        <a:bodyPr/>
        <a:lstStyle/>
        <a:p>
          <a:endParaRPr lang="uk-UA"/>
        </a:p>
      </dgm:t>
    </dgm:pt>
    <dgm:pt modelId="{1C76FC0F-989D-3442-A14B-778D8655D3BE}" type="pres">
      <dgm:prSet presAssocID="{3F6B4F83-9906-6A40-BE38-EB675299CCE3}" presName="accent_2" presStyleCnt="0"/>
      <dgm:spPr/>
    </dgm:pt>
    <dgm:pt modelId="{B8A742C4-7993-F643-8C5D-95AC608939D3}" type="pres">
      <dgm:prSet presAssocID="{3F6B4F83-9906-6A40-BE38-EB675299CCE3}" presName="accentRepeatNode" presStyleLbl="solidFgAcc1" presStyleIdx="1" presStyleCnt="4" custLinFactNeighborX="3757" custLinFactNeighborY="-4078"/>
      <dgm:spPr/>
    </dgm:pt>
    <dgm:pt modelId="{27B362A7-05C8-CF4A-931D-029846D3DA3C}" type="pres">
      <dgm:prSet presAssocID="{1E8E5429-E8DC-1644-ACFB-4D00913DF099}" presName="text_3" presStyleLbl="node1" presStyleIdx="2" presStyleCnt="4">
        <dgm:presLayoutVars>
          <dgm:bulletEnabled val="1"/>
        </dgm:presLayoutVars>
      </dgm:prSet>
      <dgm:spPr/>
      <dgm:t>
        <a:bodyPr/>
        <a:lstStyle/>
        <a:p>
          <a:endParaRPr lang="uk-UA"/>
        </a:p>
      </dgm:t>
    </dgm:pt>
    <dgm:pt modelId="{1F1E7BE8-8600-1949-9058-A15D99BDBDDF}" type="pres">
      <dgm:prSet presAssocID="{1E8E5429-E8DC-1644-ACFB-4D00913DF099}" presName="accent_3" presStyleCnt="0"/>
      <dgm:spPr/>
    </dgm:pt>
    <dgm:pt modelId="{6434C852-F1FA-8E4A-A5B7-98EFAAA9E71F}" type="pres">
      <dgm:prSet presAssocID="{1E8E5429-E8DC-1644-ACFB-4D00913DF099}" presName="accentRepeatNode" presStyleLbl="solidFgAcc1" presStyleIdx="2" presStyleCnt="4"/>
      <dgm:spPr/>
    </dgm:pt>
    <dgm:pt modelId="{FEE5A48F-11BE-1E43-9441-1FC41625CE2B}" type="pres">
      <dgm:prSet presAssocID="{4F39F86F-FC13-614A-85F0-3D556C9A956B}" presName="text_4" presStyleLbl="node1" presStyleIdx="3" presStyleCnt="4">
        <dgm:presLayoutVars>
          <dgm:bulletEnabled val="1"/>
        </dgm:presLayoutVars>
      </dgm:prSet>
      <dgm:spPr/>
      <dgm:t>
        <a:bodyPr/>
        <a:lstStyle/>
        <a:p>
          <a:endParaRPr lang="uk-UA"/>
        </a:p>
      </dgm:t>
    </dgm:pt>
    <dgm:pt modelId="{E6FCCA55-6609-7449-8B8E-9C2E1318479A}" type="pres">
      <dgm:prSet presAssocID="{4F39F86F-FC13-614A-85F0-3D556C9A956B}" presName="accent_4" presStyleCnt="0"/>
      <dgm:spPr/>
    </dgm:pt>
    <dgm:pt modelId="{35D87978-0071-024F-B19D-DBA98AF9DDC0}" type="pres">
      <dgm:prSet presAssocID="{4F39F86F-FC13-614A-85F0-3D556C9A956B}" presName="accentRepeatNode" presStyleLbl="solidFgAcc1" presStyleIdx="3" presStyleCnt="4"/>
      <dgm:spPr/>
    </dgm:pt>
  </dgm:ptLst>
  <dgm:cxnLst>
    <dgm:cxn modelId="{CD9BC2D4-511F-DF49-9FCB-4D444951D37E}" type="presOf" srcId="{A2C7B0FC-8501-AC44-90AC-4CCBE1EBD57A}" destId="{4087C92A-A21C-E649-A2AC-93E12F6BD024}" srcOrd="0" destOrd="0" presId="urn:microsoft.com/office/officeart/2008/layout/VerticalCurvedList"/>
    <dgm:cxn modelId="{5098FAF2-2382-C84E-B45B-95ED0E25DC5F}" srcId="{61C7A1CE-97CF-064F-84B2-B3A5336C8E04}" destId="{4F39F86F-FC13-614A-85F0-3D556C9A956B}" srcOrd="3" destOrd="0" parTransId="{6B2E70A2-9E0F-6446-A249-957B8841FE06}" sibTransId="{5C2299C5-A37C-DB44-9185-23242ED3C8D9}"/>
    <dgm:cxn modelId="{A5A5C72A-A257-D141-A0C4-6C0BA96BBF50}" type="presOf" srcId="{4F39F86F-FC13-614A-85F0-3D556C9A956B}" destId="{FEE5A48F-11BE-1E43-9441-1FC41625CE2B}" srcOrd="0" destOrd="0" presId="urn:microsoft.com/office/officeart/2008/layout/VerticalCurvedList"/>
    <dgm:cxn modelId="{EB98DAE3-C60F-2843-A50B-809CFAB61046}" type="presOf" srcId="{1E8E5429-E8DC-1644-ACFB-4D00913DF099}" destId="{27B362A7-05C8-CF4A-931D-029846D3DA3C}" srcOrd="0" destOrd="0" presId="urn:microsoft.com/office/officeart/2008/layout/VerticalCurvedList"/>
    <dgm:cxn modelId="{CC7D8C12-693A-FE46-B785-E30374FCBDF0}" srcId="{61C7A1CE-97CF-064F-84B2-B3A5336C8E04}" destId="{A2C7B0FC-8501-AC44-90AC-4CCBE1EBD57A}" srcOrd="0" destOrd="0" parTransId="{1A781FFB-BB27-9346-834E-EA25DEFB6E08}" sibTransId="{DF72B404-8E7A-4E45-83EF-2D993D8E3722}"/>
    <dgm:cxn modelId="{BC0D7D8A-5A56-2B49-9B40-0CCB5A74AD27}" srcId="{61C7A1CE-97CF-064F-84B2-B3A5336C8E04}" destId="{3F6B4F83-9906-6A40-BE38-EB675299CCE3}" srcOrd="1" destOrd="0" parTransId="{281E53AB-F2E0-7949-8C0C-78D1B48FF432}" sibTransId="{8F498859-46AC-AD48-A893-BA9BE8AAB147}"/>
    <dgm:cxn modelId="{0D68A7DF-B9B3-5D41-BE57-C031FF3339A1}" type="presOf" srcId="{3F6B4F83-9906-6A40-BE38-EB675299CCE3}" destId="{4D32C4EB-F33F-6041-B38A-DBAE6A00D368}" srcOrd="0" destOrd="0" presId="urn:microsoft.com/office/officeart/2008/layout/VerticalCurvedList"/>
    <dgm:cxn modelId="{395A0A10-22F5-9549-A852-C38132ECB4A0}" srcId="{61C7A1CE-97CF-064F-84B2-B3A5336C8E04}" destId="{1E8E5429-E8DC-1644-ACFB-4D00913DF099}" srcOrd="2" destOrd="0" parTransId="{6B81C0F0-9A0A-9B40-A4C3-4173D0753F4A}" sibTransId="{D664A0EE-A7C9-6249-9BF0-A5014235F1BE}"/>
    <dgm:cxn modelId="{FE761831-7231-DB42-AD09-F7F263C14472}" type="presOf" srcId="{61C7A1CE-97CF-064F-84B2-B3A5336C8E04}" destId="{C46760C7-40DB-D44D-80DD-73D2B88F39CF}" srcOrd="0" destOrd="0" presId="urn:microsoft.com/office/officeart/2008/layout/VerticalCurvedList"/>
    <dgm:cxn modelId="{884A3473-C84B-6745-8579-66773F8E84EC}" type="presOf" srcId="{DF72B404-8E7A-4E45-83EF-2D993D8E3722}" destId="{5DF410DF-2829-654B-AFEE-AF646494497E}" srcOrd="0" destOrd="0" presId="urn:microsoft.com/office/officeart/2008/layout/VerticalCurvedList"/>
    <dgm:cxn modelId="{160EA6C7-0DDC-BF46-A0F3-D41666689AAC}" type="presParOf" srcId="{C46760C7-40DB-D44D-80DD-73D2B88F39CF}" destId="{3FB04298-0DF7-E144-BCF4-968C5A393593}" srcOrd="0" destOrd="0" presId="urn:microsoft.com/office/officeart/2008/layout/VerticalCurvedList"/>
    <dgm:cxn modelId="{C0352F83-247A-2B43-A0A5-AE5093A1BDE0}" type="presParOf" srcId="{3FB04298-0DF7-E144-BCF4-968C5A393593}" destId="{9ACC8CDA-B8E9-F548-813E-9B21895F752A}" srcOrd="0" destOrd="0" presId="urn:microsoft.com/office/officeart/2008/layout/VerticalCurvedList"/>
    <dgm:cxn modelId="{B575BB73-1C49-8140-8909-011CF85B0AA2}" type="presParOf" srcId="{9ACC8CDA-B8E9-F548-813E-9B21895F752A}" destId="{651C57FB-4D4E-B54E-8792-C0D6513B84BC}" srcOrd="0" destOrd="0" presId="urn:microsoft.com/office/officeart/2008/layout/VerticalCurvedList"/>
    <dgm:cxn modelId="{6F30F62B-C738-C447-82C8-D9DFA6C51D45}" type="presParOf" srcId="{9ACC8CDA-B8E9-F548-813E-9B21895F752A}" destId="{5DF410DF-2829-654B-AFEE-AF646494497E}" srcOrd="1" destOrd="0" presId="urn:microsoft.com/office/officeart/2008/layout/VerticalCurvedList"/>
    <dgm:cxn modelId="{CE3C3052-5BE0-144C-84B2-538C0A447EBC}" type="presParOf" srcId="{9ACC8CDA-B8E9-F548-813E-9B21895F752A}" destId="{50FFE3A8-7D3D-A64D-BFFD-BE2EF5FBA487}" srcOrd="2" destOrd="0" presId="urn:microsoft.com/office/officeart/2008/layout/VerticalCurvedList"/>
    <dgm:cxn modelId="{A45D613A-6463-FC44-9A36-032EF8614EEA}" type="presParOf" srcId="{9ACC8CDA-B8E9-F548-813E-9B21895F752A}" destId="{6C47589C-2DBE-B649-B7C7-739A14FD8A07}" srcOrd="3" destOrd="0" presId="urn:microsoft.com/office/officeart/2008/layout/VerticalCurvedList"/>
    <dgm:cxn modelId="{2445C408-5663-F54C-B8C8-108C8317E156}" type="presParOf" srcId="{3FB04298-0DF7-E144-BCF4-968C5A393593}" destId="{4087C92A-A21C-E649-A2AC-93E12F6BD024}" srcOrd="1" destOrd="0" presId="urn:microsoft.com/office/officeart/2008/layout/VerticalCurvedList"/>
    <dgm:cxn modelId="{2422A51C-A309-3449-99C3-CF3670A0F805}" type="presParOf" srcId="{3FB04298-0DF7-E144-BCF4-968C5A393593}" destId="{8B4C839C-395F-A741-97A5-B5DEA717A9B8}" srcOrd="2" destOrd="0" presId="urn:microsoft.com/office/officeart/2008/layout/VerticalCurvedList"/>
    <dgm:cxn modelId="{DEB5BCC0-BC3F-9D4B-931A-6BE143D46606}" type="presParOf" srcId="{8B4C839C-395F-A741-97A5-B5DEA717A9B8}" destId="{56654F93-80BF-2748-94AE-142DEEA1D991}" srcOrd="0" destOrd="0" presId="urn:microsoft.com/office/officeart/2008/layout/VerticalCurvedList"/>
    <dgm:cxn modelId="{111F0957-F1A5-9041-AF01-8E2F7E5FFD0E}" type="presParOf" srcId="{3FB04298-0DF7-E144-BCF4-968C5A393593}" destId="{4D32C4EB-F33F-6041-B38A-DBAE6A00D368}" srcOrd="3" destOrd="0" presId="urn:microsoft.com/office/officeart/2008/layout/VerticalCurvedList"/>
    <dgm:cxn modelId="{2A38EC7F-EC88-874A-A2E3-E11BE9E02D43}" type="presParOf" srcId="{3FB04298-0DF7-E144-BCF4-968C5A393593}" destId="{1C76FC0F-989D-3442-A14B-778D8655D3BE}" srcOrd="4" destOrd="0" presId="urn:microsoft.com/office/officeart/2008/layout/VerticalCurvedList"/>
    <dgm:cxn modelId="{0589F19D-939E-BB45-B298-24D5D5A08324}" type="presParOf" srcId="{1C76FC0F-989D-3442-A14B-778D8655D3BE}" destId="{B8A742C4-7993-F643-8C5D-95AC608939D3}" srcOrd="0" destOrd="0" presId="urn:microsoft.com/office/officeart/2008/layout/VerticalCurvedList"/>
    <dgm:cxn modelId="{D78E63C7-A8D9-8C43-BC51-D64B86BA39CE}" type="presParOf" srcId="{3FB04298-0DF7-E144-BCF4-968C5A393593}" destId="{27B362A7-05C8-CF4A-931D-029846D3DA3C}" srcOrd="5" destOrd="0" presId="urn:microsoft.com/office/officeart/2008/layout/VerticalCurvedList"/>
    <dgm:cxn modelId="{CB3AC9E8-DDBB-CB47-8C39-7A9FAB2027F4}" type="presParOf" srcId="{3FB04298-0DF7-E144-BCF4-968C5A393593}" destId="{1F1E7BE8-8600-1949-9058-A15D99BDBDDF}" srcOrd="6" destOrd="0" presId="urn:microsoft.com/office/officeart/2008/layout/VerticalCurvedList"/>
    <dgm:cxn modelId="{50A26256-6E64-A840-9474-B17D3E537103}" type="presParOf" srcId="{1F1E7BE8-8600-1949-9058-A15D99BDBDDF}" destId="{6434C852-F1FA-8E4A-A5B7-98EFAAA9E71F}" srcOrd="0" destOrd="0" presId="urn:microsoft.com/office/officeart/2008/layout/VerticalCurvedList"/>
    <dgm:cxn modelId="{2741CA92-1392-8046-B55D-D54C76444D23}" type="presParOf" srcId="{3FB04298-0DF7-E144-BCF4-968C5A393593}" destId="{FEE5A48F-11BE-1E43-9441-1FC41625CE2B}" srcOrd="7" destOrd="0" presId="urn:microsoft.com/office/officeart/2008/layout/VerticalCurvedList"/>
    <dgm:cxn modelId="{4C92F61A-D813-9E4E-9ABD-91C008668744}" type="presParOf" srcId="{3FB04298-0DF7-E144-BCF4-968C5A393593}" destId="{E6FCCA55-6609-7449-8B8E-9C2E1318479A}" srcOrd="8" destOrd="0" presId="urn:microsoft.com/office/officeart/2008/layout/VerticalCurvedList"/>
    <dgm:cxn modelId="{178CD30A-E2D6-8E4E-9D9D-0C0579F5F77B}" type="presParOf" srcId="{E6FCCA55-6609-7449-8B8E-9C2E1318479A}" destId="{35D87978-0071-024F-B19D-DBA98AF9DDC0}"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1C7A1CE-97CF-064F-84B2-B3A5336C8E04}" type="doc">
      <dgm:prSet loTypeId="urn:microsoft.com/office/officeart/2008/layout/VerticalCurvedList" loCatId="" qsTypeId="urn:microsoft.com/office/officeart/2005/8/quickstyle/simple1" qsCatId="simple" csTypeId="urn:microsoft.com/office/officeart/2005/8/colors/accent5_1" csCatId="accent5" phldr="1"/>
      <dgm:spPr/>
      <dgm:t>
        <a:bodyPr/>
        <a:lstStyle/>
        <a:p>
          <a:endParaRPr lang="en-US"/>
        </a:p>
      </dgm:t>
    </dgm:pt>
    <dgm:pt modelId="{A2C7B0FC-8501-AC44-90AC-4CCBE1EBD57A}">
      <dgm:prSet phldrT="[Text]" custT="1"/>
      <dgm:spPr/>
      <dgm:t>
        <a:bodyPr/>
        <a:lstStyle/>
        <a:p>
          <a:pPr algn="l"/>
          <a:r>
            <a:rPr lang="uk-UA" sz="2400" dirty="0"/>
            <a:t>тип підприємства</a:t>
          </a:r>
          <a:endParaRPr lang="en-US" sz="2400" dirty="0"/>
        </a:p>
      </dgm:t>
    </dgm:pt>
    <dgm:pt modelId="{1A781FFB-BB27-9346-834E-EA25DEFB6E08}" type="parTrans" cxnId="{CC7D8C12-693A-FE46-B785-E30374FCBDF0}">
      <dgm:prSet/>
      <dgm:spPr/>
      <dgm:t>
        <a:bodyPr/>
        <a:lstStyle/>
        <a:p>
          <a:pPr algn="l"/>
          <a:endParaRPr lang="en-US" sz="3600">
            <a:solidFill>
              <a:schemeClr val="tx1"/>
            </a:solidFill>
          </a:endParaRPr>
        </a:p>
      </dgm:t>
    </dgm:pt>
    <dgm:pt modelId="{DF72B404-8E7A-4E45-83EF-2D993D8E3722}" type="sibTrans" cxnId="{CC7D8C12-693A-FE46-B785-E30374FCBDF0}">
      <dgm:prSet/>
      <dgm:spPr/>
      <dgm:t>
        <a:bodyPr/>
        <a:lstStyle/>
        <a:p>
          <a:pPr algn="l"/>
          <a:endParaRPr lang="en-US" sz="2400">
            <a:solidFill>
              <a:schemeClr val="tx1"/>
            </a:solidFill>
          </a:endParaRPr>
        </a:p>
      </dgm:t>
    </dgm:pt>
    <dgm:pt modelId="{3F6B4F83-9906-6A40-BE38-EB675299CCE3}">
      <dgm:prSet phldrT="[Text]" custT="1"/>
      <dgm:spPr/>
      <dgm:t>
        <a:bodyPr/>
        <a:lstStyle/>
        <a:p>
          <a:pPr algn="l"/>
          <a:r>
            <a:rPr lang="uk-UA" sz="2400"/>
            <a:t>здійснення діяльності з п. 9</a:t>
          </a:r>
          <a:endParaRPr lang="en-US" sz="2400" dirty="0"/>
        </a:p>
      </dgm:t>
    </dgm:pt>
    <dgm:pt modelId="{281E53AB-F2E0-7949-8C0C-78D1B48FF432}" type="parTrans" cxnId="{BC0D7D8A-5A56-2B49-9B40-0CCB5A74AD27}">
      <dgm:prSet/>
      <dgm:spPr/>
      <dgm:t>
        <a:bodyPr/>
        <a:lstStyle/>
        <a:p>
          <a:pPr algn="l"/>
          <a:endParaRPr lang="en-US" sz="3600">
            <a:solidFill>
              <a:schemeClr val="tx1"/>
            </a:solidFill>
          </a:endParaRPr>
        </a:p>
      </dgm:t>
    </dgm:pt>
    <dgm:pt modelId="{8F498859-46AC-AD48-A893-BA9BE8AAB147}" type="sibTrans" cxnId="{BC0D7D8A-5A56-2B49-9B40-0CCB5A74AD27}">
      <dgm:prSet/>
      <dgm:spPr/>
      <dgm:t>
        <a:bodyPr/>
        <a:lstStyle/>
        <a:p>
          <a:pPr algn="l"/>
          <a:endParaRPr lang="en-US" sz="3600">
            <a:solidFill>
              <a:schemeClr val="tx1"/>
            </a:solidFill>
          </a:endParaRPr>
        </a:p>
      </dgm:t>
    </dgm:pt>
    <dgm:pt modelId="{E6EEB1CC-23C7-8248-AE9A-2A302207ABF2}">
      <dgm:prSet phldrT="[Text]" custT="1"/>
      <dgm:spPr/>
      <dgm:t>
        <a:bodyPr/>
        <a:lstStyle/>
        <a:p>
          <a:pPr algn="l"/>
          <a:r>
            <a:rPr lang="uk-UA" sz="2400"/>
            <a:t>відсутність в статутному капіталі частки країни агресора</a:t>
          </a:r>
          <a:endParaRPr lang="en-US" sz="2400" dirty="0"/>
        </a:p>
      </dgm:t>
    </dgm:pt>
    <dgm:pt modelId="{73571C91-9C43-F148-8813-0D083CE0005F}" type="parTrans" cxnId="{EC4556CC-5037-124D-8FDF-3ADD92F11D5B}">
      <dgm:prSet/>
      <dgm:spPr/>
      <dgm:t>
        <a:bodyPr/>
        <a:lstStyle/>
        <a:p>
          <a:pPr algn="l"/>
          <a:endParaRPr lang="en-GB" sz="2800"/>
        </a:p>
      </dgm:t>
    </dgm:pt>
    <dgm:pt modelId="{C2256595-5C0D-A646-B579-0961938FB278}" type="sibTrans" cxnId="{EC4556CC-5037-124D-8FDF-3ADD92F11D5B}">
      <dgm:prSet/>
      <dgm:spPr/>
      <dgm:t>
        <a:bodyPr/>
        <a:lstStyle/>
        <a:p>
          <a:pPr algn="l"/>
          <a:endParaRPr lang="en-GB" sz="2800"/>
        </a:p>
      </dgm:t>
    </dgm:pt>
    <dgm:pt modelId="{682FE04B-6722-F141-A58F-A5B1CD1CEC04}">
      <dgm:prSet phldrT="[Text]" custT="1"/>
      <dgm:spPr/>
      <dgm:t>
        <a:bodyPr/>
        <a:lstStyle/>
        <a:p>
          <a:pPr algn="l"/>
          <a:r>
            <a:rPr lang="uk-UA" sz="2400"/>
            <a:t>бути включеним до відповідного переліку</a:t>
          </a:r>
          <a:endParaRPr lang="en-US" sz="2400" dirty="0"/>
        </a:p>
      </dgm:t>
    </dgm:pt>
    <dgm:pt modelId="{3CE896BE-D627-0540-9289-F6400934BF64}" type="parTrans" cxnId="{C1A11031-53DD-5346-A69D-021C143C0A55}">
      <dgm:prSet/>
      <dgm:spPr/>
      <dgm:t>
        <a:bodyPr/>
        <a:lstStyle/>
        <a:p>
          <a:pPr algn="l"/>
          <a:endParaRPr lang="en-GB" sz="2800"/>
        </a:p>
      </dgm:t>
    </dgm:pt>
    <dgm:pt modelId="{8A1D8C94-188E-C848-9CB2-8F8858476AE0}" type="sibTrans" cxnId="{C1A11031-53DD-5346-A69D-021C143C0A55}">
      <dgm:prSet/>
      <dgm:spPr/>
      <dgm:t>
        <a:bodyPr/>
        <a:lstStyle/>
        <a:p>
          <a:pPr algn="l"/>
          <a:endParaRPr lang="en-GB" sz="2800"/>
        </a:p>
      </dgm:t>
    </dgm:pt>
    <dgm:pt modelId="{4D09C1E9-AA9D-A84F-8C0F-9C1C8D259A03}">
      <dgm:prSet phldrT="[Text]" custT="1"/>
      <dgm:spPr/>
      <dgm:t>
        <a:bodyPr/>
        <a:lstStyle/>
        <a:p>
          <a:pPr algn="l"/>
          <a:r>
            <a:rPr lang="uk-UA" sz="2400" dirty="0"/>
            <a:t>відповідність критеріям Міноборони</a:t>
          </a:r>
          <a:endParaRPr lang="en-US" sz="2400" dirty="0"/>
        </a:p>
      </dgm:t>
    </dgm:pt>
    <dgm:pt modelId="{CF1A7420-DFBA-724B-9611-5FBDD8DF52D7}" type="parTrans" cxnId="{125830A2-B14E-FF41-BA0A-DC09115A2D10}">
      <dgm:prSet/>
      <dgm:spPr/>
      <dgm:t>
        <a:bodyPr/>
        <a:lstStyle/>
        <a:p>
          <a:pPr algn="l"/>
          <a:endParaRPr lang="en-GB" sz="2800"/>
        </a:p>
      </dgm:t>
    </dgm:pt>
    <dgm:pt modelId="{FF9E6757-B9F3-BC48-AC1E-43F4E1819C8B}" type="sibTrans" cxnId="{125830A2-B14E-FF41-BA0A-DC09115A2D10}">
      <dgm:prSet/>
      <dgm:spPr/>
      <dgm:t>
        <a:bodyPr/>
        <a:lstStyle/>
        <a:p>
          <a:pPr algn="l"/>
          <a:endParaRPr lang="en-GB" sz="2800"/>
        </a:p>
      </dgm:t>
    </dgm:pt>
    <dgm:pt modelId="{C46760C7-40DB-D44D-80DD-73D2B88F39CF}" type="pres">
      <dgm:prSet presAssocID="{61C7A1CE-97CF-064F-84B2-B3A5336C8E04}" presName="Name0" presStyleCnt="0">
        <dgm:presLayoutVars>
          <dgm:chMax val="7"/>
          <dgm:chPref val="7"/>
          <dgm:dir/>
        </dgm:presLayoutVars>
      </dgm:prSet>
      <dgm:spPr/>
      <dgm:t>
        <a:bodyPr/>
        <a:lstStyle/>
        <a:p>
          <a:endParaRPr lang="uk-UA"/>
        </a:p>
      </dgm:t>
    </dgm:pt>
    <dgm:pt modelId="{3FB04298-0DF7-E144-BCF4-968C5A393593}" type="pres">
      <dgm:prSet presAssocID="{61C7A1CE-97CF-064F-84B2-B3A5336C8E04}" presName="Name1" presStyleCnt="0"/>
      <dgm:spPr/>
    </dgm:pt>
    <dgm:pt modelId="{9ACC8CDA-B8E9-F548-813E-9B21895F752A}" type="pres">
      <dgm:prSet presAssocID="{61C7A1CE-97CF-064F-84B2-B3A5336C8E04}" presName="cycle" presStyleCnt="0"/>
      <dgm:spPr/>
    </dgm:pt>
    <dgm:pt modelId="{651C57FB-4D4E-B54E-8792-C0D6513B84BC}" type="pres">
      <dgm:prSet presAssocID="{61C7A1CE-97CF-064F-84B2-B3A5336C8E04}" presName="srcNode" presStyleLbl="node1" presStyleIdx="0" presStyleCnt="5"/>
      <dgm:spPr/>
    </dgm:pt>
    <dgm:pt modelId="{5DF410DF-2829-654B-AFEE-AF646494497E}" type="pres">
      <dgm:prSet presAssocID="{61C7A1CE-97CF-064F-84B2-B3A5336C8E04}" presName="conn" presStyleLbl="parChTrans1D2" presStyleIdx="0" presStyleCnt="1" custLinFactNeighborY="-4726"/>
      <dgm:spPr/>
      <dgm:t>
        <a:bodyPr/>
        <a:lstStyle/>
        <a:p>
          <a:endParaRPr lang="uk-UA"/>
        </a:p>
      </dgm:t>
    </dgm:pt>
    <dgm:pt modelId="{50FFE3A8-7D3D-A64D-BFFD-BE2EF5FBA487}" type="pres">
      <dgm:prSet presAssocID="{61C7A1CE-97CF-064F-84B2-B3A5336C8E04}" presName="extraNode" presStyleLbl="node1" presStyleIdx="0" presStyleCnt="5"/>
      <dgm:spPr/>
    </dgm:pt>
    <dgm:pt modelId="{6C47589C-2DBE-B649-B7C7-739A14FD8A07}" type="pres">
      <dgm:prSet presAssocID="{61C7A1CE-97CF-064F-84B2-B3A5336C8E04}" presName="dstNode" presStyleLbl="node1" presStyleIdx="0" presStyleCnt="5"/>
      <dgm:spPr/>
    </dgm:pt>
    <dgm:pt modelId="{4087C92A-A21C-E649-A2AC-93E12F6BD024}" type="pres">
      <dgm:prSet presAssocID="{A2C7B0FC-8501-AC44-90AC-4CCBE1EBD57A}" presName="text_1" presStyleLbl="node1" presStyleIdx="0" presStyleCnt="5" custScaleY="98880" custLinFactNeighborX="-36" custLinFactNeighborY="-37264">
        <dgm:presLayoutVars>
          <dgm:bulletEnabled val="1"/>
        </dgm:presLayoutVars>
      </dgm:prSet>
      <dgm:spPr/>
      <dgm:t>
        <a:bodyPr/>
        <a:lstStyle/>
        <a:p>
          <a:endParaRPr lang="uk-UA"/>
        </a:p>
      </dgm:t>
    </dgm:pt>
    <dgm:pt modelId="{8B4C839C-395F-A741-97A5-B5DEA717A9B8}" type="pres">
      <dgm:prSet presAssocID="{A2C7B0FC-8501-AC44-90AC-4CCBE1EBD57A}" presName="accent_1" presStyleCnt="0"/>
      <dgm:spPr/>
    </dgm:pt>
    <dgm:pt modelId="{56654F93-80BF-2748-94AE-142DEEA1D991}" type="pres">
      <dgm:prSet presAssocID="{A2C7B0FC-8501-AC44-90AC-4CCBE1EBD57A}" presName="accentRepeatNode" presStyleLbl="solidFgAcc1" presStyleIdx="0" presStyleCnt="5" custScaleY="96891" custLinFactNeighborX="-2209" custLinFactNeighborY="-61974"/>
      <dgm:spPr/>
    </dgm:pt>
    <dgm:pt modelId="{30477825-8C83-734D-A1D9-7D7E4058CEE4}" type="pres">
      <dgm:prSet presAssocID="{E6EEB1CC-23C7-8248-AE9A-2A302207ABF2}" presName="text_2" presStyleLbl="node1" presStyleIdx="1" presStyleCnt="5" custLinFactNeighborX="66" custLinFactNeighborY="-47824">
        <dgm:presLayoutVars>
          <dgm:bulletEnabled val="1"/>
        </dgm:presLayoutVars>
      </dgm:prSet>
      <dgm:spPr/>
      <dgm:t>
        <a:bodyPr/>
        <a:lstStyle/>
        <a:p>
          <a:endParaRPr lang="uk-UA"/>
        </a:p>
      </dgm:t>
    </dgm:pt>
    <dgm:pt modelId="{9633BC6B-B54A-FC4E-A504-E0AD7FCA880A}" type="pres">
      <dgm:prSet presAssocID="{E6EEB1CC-23C7-8248-AE9A-2A302207ABF2}" presName="accent_2" presStyleCnt="0"/>
      <dgm:spPr/>
    </dgm:pt>
    <dgm:pt modelId="{7D5F286F-43CA-674C-81F7-2506E56D53B1}" type="pres">
      <dgm:prSet presAssocID="{E6EEB1CC-23C7-8248-AE9A-2A302207ABF2}" presName="accentRepeatNode" presStyleLbl="solidFgAcc1" presStyleIdx="1" presStyleCnt="5" custLinFactNeighborX="-2890" custLinFactNeighborY="-40796"/>
      <dgm:spPr/>
    </dgm:pt>
    <dgm:pt modelId="{B46F2765-9D7E-774C-9D80-2D72B3E8CE55}" type="pres">
      <dgm:prSet presAssocID="{3F6B4F83-9906-6A40-BE38-EB675299CCE3}" presName="text_3" presStyleLbl="node1" presStyleIdx="2" presStyleCnt="5" custLinFactNeighborX="104" custLinFactNeighborY="-57769">
        <dgm:presLayoutVars>
          <dgm:bulletEnabled val="1"/>
        </dgm:presLayoutVars>
      </dgm:prSet>
      <dgm:spPr/>
      <dgm:t>
        <a:bodyPr/>
        <a:lstStyle/>
        <a:p>
          <a:endParaRPr lang="uk-UA"/>
        </a:p>
      </dgm:t>
    </dgm:pt>
    <dgm:pt modelId="{A8B46E38-8F05-C74C-A676-3410EF39B06B}" type="pres">
      <dgm:prSet presAssocID="{3F6B4F83-9906-6A40-BE38-EB675299CCE3}" presName="accent_3" presStyleCnt="0"/>
      <dgm:spPr/>
    </dgm:pt>
    <dgm:pt modelId="{B8A742C4-7993-F643-8C5D-95AC608939D3}" type="pres">
      <dgm:prSet presAssocID="{3F6B4F83-9906-6A40-BE38-EB675299CCE3}" presName="accentRepeatNode" presStyleLbl="solidFgAcc1" presStyleIdx="2" presStyleCnt="5" custLinFactNeighborX="3186" custLinFactNeighborY="-46350"/>
      <dgm:spPr/>
    </dgm:pt>
    <dgm:pt modelId="{D1E1ADCA-8ADD-1D43-A12F-A41632E5B368}" type="pres">
      <dgm:prSet presAssocID="{682FE04B-6722-F141-A58F-A5B1CD1CEC04}" presName="text_4" presStyleLbl="node1" presStyleIdx="3" presStyleCnt="5" custLinFactNeighborY="-50951">
        <dgm:presLayoutVars>
          <dgm:bulletEnabled val="1"/>
        </dgm:presLayoutVars>
      </dgm:prSet>
      <dgm:spPr/>
      <dgm:t>
        <a:bodyPr/>
        <a:lstStyle/>
        <a:p>
          <a:endParaRPr lang="uk-UA"/>
        </a:p>
      </dgm:t>
    </dgm:pt>
    <dgm:pt modelId="{23DE4ED3-B28B-B149-8CBC-D666646A9A03}" type="pres">
      <dgm:prSet presAssocID="{682FE04B-6722-F141-A58F-A5B1CD1CEC04}" presName="accent_4" presStyleCnt="0"/>
      <dgm:spPr/>
    </dgm:pt>
    <dgm:pt modelId="{E1264DED-D029-3141-A5DF-338227070B0E}" type="pres">
      <dgm:prSet presAssocID="{682FE04B-6722-F141-A58F-A5B1CD1CEC04}" presName="accentRepeatNode" presStyleLbl="solidFgAcc1" presStyleIdx="3" presStyleCnt="5" custLinFactNeighborY="-40774"/>
      <dgm:spPr/>
    </dgm:pt>
    <dgm:pt modelId="{FB69D209-9309-C742-8820-02606DD37659}" type="pres">
      <dgm:prSet presAssocID="{4D09C1E9-AA9D-A84F-8C0F-9C1C8D259A03}" presName="text_5" presStyleLbl="node1" presStyleIdx="4" presStyleCnt="5" custLinFactNeighborX="106" custLinFactNeighborY="-49041">
        <dgm:presLayoutVars>
          <dgm:bulletEnabled val="1"/>
        </dgm:presLayoutVars>
      </dgm:prSet>
      <dgm:spPr/>
      <dgm:t>
        <a:bodyPr/>
        <a:lstStyle/>
        <a:p>
          <a:endParaRPr lang="uk-UA"/>
        </a:p>
      </dgm:t>
    </dgm:pt>
    <dgm:pt modelId="{69C1BDF6-2C5A-2448-8774-D771532B74B9}" type="pres">
      <dgm:prSet presAssocID="{4D09C1E9-AA9D-A84F-8C0F-9C1C8D259A03}" presName="accent_5" presStyleCnt="0"/>
      <dgm:spPr/>
    </dgm:pt>
    <dgm:pt modelId="{4C58BD77-950A-F14F-B7FF-DCF2642A8937}" type="pres">
      <dgm:prSet presAssocID="{4D09C1E9-AA9D-A84F-8C0F-9C1C8D259A03}" presName="accentRepeatNode" presStyleLbl="solidFgAcc1" presStyleIdx="4" presStyleCnt="5" custLinFactNeighborX="-168" custLinFactNeighborY="-43721"/>
      <dgm:spPr/>
    </dgm:pt>
  </dgm:ptLst>
  <dgm:cxnLst>
    <dgm:cxn modelId="{884A3473-C84B-6745-8579-66773F8E84EC}" type="presOf" srcId="{DF72B404-8E7A-4E45-83EF-2D993D8E3722}" destId="{5DF410DF-2829-654B-AFEE-AF646494497E}" srcOrd="0" destOrd="0" presId="urn:microsoft.com/office/officeart/2008/layout/VerticalCurvedList"/>
    <dgm:cxn modelId="{4B9284C5-F02A-6C4B-8F9B-260B10B9A094}" type="presOf" srcId="{3F6B4F83-9906-6A40-BE38-EB675299CCE3}" destId="{B46F2765-9D7E-774C-9D80-2D72B3E8CE55}" srcOrd="0" destOrd="0" presId="urn:microsoft.com/office/officeart/2008/layout/VerticalCurvedList"/>
    <dgm:cxn modelId="{D79E1200-B5E8-6244-A79F-4BE59E6D22AD}" type="presOf" srcId="{4D09C1E9-AA9D-A84F-8C0F-9C1C8D259A03}" destId="{FB69D209-9309-C742-8820-02606DD37659}" srcOrd="0" destOrd="0" presId="urn:microsoft.com/office/officeart/2008/layout/VerticalCurvedList"/>
    <dgm:cxn modelId="{CD9BC2D4-511F-DF49-9FCB-4D444951D37E}" type="presOf" srcId="{A2C7B0FC-8501-AC44-90AC-4CCBE1EBD57A}" destId="{4087C92A-A21C-E649-A2AC-93E12F6BD024}" srcOrd="0" destOrd="0" presId="urn:microsoft.com/office/officeart/2008/layout/VerticalCurvedList"/>
    <dgm:cxn modelId="{F110C8EB-BEFB-B340-B1E8-4513B32BFDC5}" type="presOf" srcId="{682FE04B-6722-F141-A58F-A5B1CD1CEC04}" destId="{D1E1ADCA-8ADD-1D43-A12F-A41632E5B368}" srcOrd="0" destOrd="0" presId="urn:microsoft.com/office/officeart/2008/layout/VerticalCurvedList"/>
    <dgm:cxn modelId="{125830A2-B14E-FF41-BA0A-DC09115A2D10}" srcId="{61C7A1CE-97CF-064F-84B2-B3A5336C8E04}" destId="{4D09C1E9-AA9D-A84F-8C0F-9C1C8D259A03}" srcOrd="4" destOrd="0" parTransId="{CF1A7420-DFBA-724B-9611-5FBDD8DF52D7}" sibTransId="{FF9E6757-B9F3-BC48-AC1E-43F4E1819C8B}"/>
    <dgm:cxn modelId="{FE761831-7231-DB42-AD09-F7F263C14472}" type="presOf" srcId="{61C7A1CE-97CF-064F-84B2-B3A5336C8E04}" destId="{C46760C7-40DB-D44D-80DD-73D2B88F39CF}" srcOrd="0" destOrd="0" presId="urn:microsoft.com/office/officeart/2008/layout/VerticalCurvedList"/>
    <dgm:cxn modelId="{EC4556CC-5037-124D-8FDF-3ADD92F11D5B}" srcId="{61C7A1CE-97CF-064F-84B2-B3A5336C8E04}" destId="{E6EEB1CC-23C7-8248-AE9A-2A302207ABF2}" srcOrd="1" destOrd="0" parTransId="{73571C91-9C43-F148-8813-0D083CE0005F}" sibTransId="{C2256595-5C0D-A646-B579-0961938FB278}"/>
    <dgm:cxn modelId="{BC0D7D8A-5A56-2B49-9B40-0CCB5A74AD27}" srcId="{61C7A1CE-97CF-064F-84B2-B3A5336C8E04}" destId="{3F6B4F83-9906-6A40-BE38-EB675299CCE3}" srcOrd="2" destOrd="0" parTransId="{281E53AB-F2E0-7949-8C0C-78D1B48FF432}" sibTransId="{8F498859-46AC-AD48-A893-BA9BE8AAB147}"/>
    <dgm:cxn modelId="{2070153C-B446-AE4E-B293-DD9A2CD79104}" type="presOf" srcId="{E6EEB1CC-23C7-8248-AE9A-2A302207ABF2}" destId="{30477825-8C83-734D-A1D9-7D7E4058CEE4}" srcOrd="0" destOrd="0" presId="urn:microsoft.com/office/officeart/2008/layout/VerticalCurvedList"/>
    <dgm:cxn modelId="{CC7D8C12-693A-FE46-B785-E30374FCBDF0}" srcId="{61C7A1CE-97CF-064F-84B2-B3A5336C8E04}" destId="{A2C7B0FC-8501-AC44-90AC-4CCBE1EBD57A}" srcOrd="0" destOrd="0" parTransId="{1A781FFB-BB27-9346-834E-EA25DEFB6E08}" sibTransId="{DF72B404-8E7A-4E45-83EF-2D993D8E3722}"/>
    <dgm:cxn modelId="{C1A11031-53DD-5346-A69D-021C143C0A55}" srcId="{61C7A1CE-97CF-064F-84B2-B3A5336C8E04}" destId="{682FE04B-6722-F141-A58F-A5B1CD1CEC04}" srcOrd="3" destOrd="0" parTransId="{3CE896BE-D627-0540-9289-F6400934BF64}" sibTransId="{8A1D8C94-188E-C848-9CB2-8F8858476AE0}"/>
    <dgm:cxn modelId="{160EA6C7-0DDC-BF46-A0F3-D41666689AAC}" type="presParOf" srcId="{C46760C7-40DB-D44D-80DD-73D2B88F39CF}" destId="{3FB04298-0DF7-E144-BCF4-968C5A393593}" srcOrd="0" destOrd="0" presId="urn:microsoft.com/office/officeart/2008/layout/VerticalCurvedList"/>
    <dgm:cxn modelId="{C0352F83-247A-2B43-A0A5-AE5093A1BDE0}" type="presParOf" srcId="{3FB04298-0DF7-E144-BCF4-968C5A393593}" destId="{9ACC8CDA-B8E9-F548-813E-9B21895F752A}" srcOrd="0" destOrd="0" presId="urn:microsoft.com/office/officeart/2008/layout/VerticalCurvedList"/>
    <dgm:cxn modelId="{B575BB73-1C49-8140-8909-011CF85B0AA2}" type="presParOf" srcId="{9ACC8CDA-B8E9-F548-813E-9B21895F752A}" destId="{651C57FB-4D4E-B54E-8792-C0D6513B84BC}" srcOrd="0" destOrd="0" presId="urn:microsoft.com/office/officeart/2008/layout/VerticalCurvedList"/>
    <dgm:cxn modelId="{6F30F62B-C738-C447-82C8-D9DFA6C51D45}" type="presParOf" srcId="{9ACC8CDA-B8E9-F548-813E-9B21895F752A}" destId="{5DF410DF-2829-654B-AFEE-AF646494497E}" srcOrd="1" destOrd="0" presId="urn:microsoft.com/office/officeart/2008/layout/VerticalCurvedList"/>
    <dgm:cxn modelId="{CE3C3052-5BE0-144C-84B2-538C0A447EBC}" type="presParOf" srcId="{9ACC8CDA-B8E9-F548-813E-9B21895F752A}" destId="{50FFE3A8-7D3D-A64D-BFFD-BE2EF5FBA487}" srcOrd="2" destOrd="0" presId="urn:microsoft.com/office/officeart/2008/layout/VerticalCurvedList"/>
    <dgm:cxn modelId="{A45D613A-6463-FC44-9A36-032EF8614EEA}" type="presParOf" srcId="{9ACC8CDA-B8E9-F548-813E-9B21895F752A}" destId="{6C47589C-2DBE-B649-B7C7-739A14FD8A07}" srcOrd="3" destOrd="0" presId="urn:microsoft.com/office/officeart/2008/layout/VerticalCurvedList"/>
    <dgm:cxn modelId="{2445C408-5663-F54C-B8C8-108C8317E156}" type="presParOf" srcId="{3FB04298-0DF7-E144-BCF4-968C5A393593}" destId="{4087C92A-A21C-E649-A2AC-93E12F6BD024}" srcOrd="1" destOrd="0" presId="urn:microsoft.com/office/officeart/2008/layout/VerticalCurvedList"/>
    <dgm:cxn modelId="{2422A51C-A309-3449-99C3-CF3670A0F805}" type="presParOf" srcId="{3FB04298-0DF7-E144-BCF4-968C5A393593}" destId="{8B4C839C-395F-A741-97A5-B5DEA717A9B8}" srcOrd="2" destOrd="0" presId="urn:microsoft.com/office/officeart/2008/layout/VerticalCurvedList"/>
    <dgm:cxn modelId="{DEB5BCC0-BC3F-9D4B-931A-6BE143D46606}" type="presParOf" srcId="{8B4C839C-395F-A741-97A5-B5DEA717A9B8}" destId="{56654F93-80BF-2748-94AE-142DEEA1D991}" srcOrd="0" destOrd="0" presId="urn:microsoft.com/office/officeart/2008/layout/VerticalCurvedList"/>
    <dgm:cxn modelId="{F5B7B048-9700-244F-946B-F5F086105189}" type="presParOf" srcId="{3FB04298-0DF7-E144-BCF4-968C5A393593}" destId="{30477825-8C83-734D-A1D9-7D7E4058CEE4}" srcOrd="3" destOrd="0" presId="urn:microsoft.com/office/officeart/2008/layout/VerticalCurvedList"/>
    <dgm:cxn modelId="{949D8877-76B5-F641-AB7F-EC2795EF18E1}" type="presParOf" srcId="{3FB04298-0DF7-E144-BCF4-968C5A393593}" destId="{9633BC6B-B54A-FC4E-A504-E0AD7FCA880A}" srcOrd="4" destOrd="0" presId="urn:microsoft.com/office/officeart/2008/layout/VerticalCurvedList"/>
    <dgm:cxn modelId="{13871C2A-F48C-AA4D-ABD6-D5EDC5CC1174}" type="presParOf" srcId="{9633BC6B-B54A-FC4E-A504-E0AD7FCA880A}" destId="{7D5F286F-43CA-674C-81F7-2506E56D53B1}" srcOrd="0" destOrd="0" presId="urn:microsoft.com/office/officeart/2008/layout/VerticalCurvedList"/>
    <dgm:cxn modelId="{5B423687-286B-0146-8828-C3F7DFBFA6FB}" type="presParOf" srcId="{3FB04298-0DF7-E144-BCF4-968C5A393593}" destId="{B46F2765-9D7E-774C-9D80-2D72B3E8CE55}" srcOrd="5" destOrd="0" presId="urn:microsoft.com/office/officeart/2008/layout/VerticalCurvedList"/>
    <dgm:cxn modelId="{D61C3A79-F17F-0943-812F-F6EE0E2E28E7}" type="presParOf" srcId="{3FB04298-0DF7-E144-BCF4-968C5A393593}" destId="{A8B46E38-8F05-C74C-A676-3410EF39B06B}" srcOrd="6" destOrd="0" presId="urn:microsoft.com/office/officeart/2008/layout/VerticalCurvedList"/>
    <dgm:cxn modelId="{002F6857-0465-3F49-AFF3-1B40D620552A}" type="presParOf" srcId="{A8B46E38-8F05-C74C-A676-3410EF39B06B}" destId="{B8A742C4-7993-F643-8C5D-95AC608939D3}" srcOrd="0" destOrd="0" presId="urn:microsoft.com/office/officeart/2008/layout/VerticalCurvedList"/>
    <dgm:cxn modelId="{041DBA0F-85E3-0140-9C58-129736A4BB75}" type="presParOf" srcId="{3FB04298-0DF7-E144-BCF4-968C5A393593}" destId="{D1E1ADCA-8ADD-1D43-A12F-A41632E5B368}" srcOrd="7" destOrd="0" presId="urn:microsoft.com/office/officeart/2008/layout/VerticalCurvedList"/>
    <dgm:cxn modelId="{CAA71731-B4CB-2D40-9ADE-2F399A016C36}" type="presParOf" srcId="{3FB04298-0DF7-E144-BCF4-968C5A393593}" destId="{23DE4ED3-B28B-B149-8CBC-D666646A9A03}" srcOrd="8" destOrd="0" presId="urn:microsoft.com/office/officeart/2008/layout/VerticalCurvedList"/>
    <dgm:cxn modelId="{85D9DDEF-5132-2C48-8E57-2047204DD9B5}" type="presParOf" srcId="{23DE4ED3-B28B-B149-8CBC-D666646A9A03}" destId="{E1264DED-D029-3141-A5DF-338227070B0E}" srcOrd="0" destOrd="0" presId="urn:microsoft.com/office/officeart/2008/layout/VerticalCurvedList"/>
    <dgm:cxn modelId="{DBD8ACC3-D14A-1947-94A4-A418185BE6DE}" type="presParOf" srcId="{3FB04298-0DF7-E144-BCF4-968C5A393593}" destId="{FB69D209-9309-C742-8820-02606DD37659}" srcOrd="9" destOrd="0" presId="urn:microsoft.com/office/officeart/2008/layout/VerticalCurvedList"/>
    <dgm:cxn modelId="{2BBEC9DE-4496-3341-9EA6-770FF1DBD6C6}" type="presParOf" srcId="{3FB04298-0DF7-E144-BCF4-968C5A393593}" destId="{69C1BDF6-2C5A-2448-8774-D771532B74B9}" srcOrd="10" destOrd="0" presId="urn:microsoft.com/office/officeart/2008/layout/VerticalCurvedList"/>
    <dgm:cxn modelId="{859E1E41-CA2F-8B44-94AC-248342F2AC8C}" type="presParOf" srcId="{69C1BDF6-2C5A-2448-8774-D771532B74B9}" destId="{4C58BD77-950A-F14F-B7FF-DCF2642A8937}"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1C7A1CE-97CF-064F-84B2-B3A5336C8E04}" type="doc">
      <dgm:prSet loTypeId="urn:microsoft.com/office/officeart/2008/layout/VerticalCurvedList" loCatId="" qsTypeId="urn:microsoft.com/office/officeart/2005/8/quickstyle/simple1" qsCatId="simple" csTypeId="urn:microsoft.com/office/officeart/2005/8/colors/accent5_1" csCatId="accent5" phldr="1"/>
      <dgm:spPr/>
      <dgm:t>
        <a:bodyPr/>
        <a:lstStyle/>
        <a:p>
          <a:endParaRPr lang="en-US"/>
        </a:p>
      </dgm:t>
    </dgm:pt>
    <dgm:pt modelId="{A2C7B0FC-8501-AC44-90AC-4CCBE1EBD57A}">
      <dgm:prSet phldrT="[Text]" custT="1"/>
      <dgm:spPr/>
      <dgm:t>
        <a:bodyPr/>
        <a:lstStyle/>
        <a:p>
          <a:pPr algn="l"/>
          <a:r>
            <a:rPr lang="uk-UA" sz="2400" dirty="0"/>
            <a:t>роботодавець формує пакет документів та передає до відповідного органу (або надсилає за допомогою Дії)</a:t>
          </a:r>
          <a:endParaRPr lang="en-US" sz="2400" dirty="0"/>
        </a:p>
      </dgm:t>
    </dgm:pt>
    <dgm:pt modelId="{1A781FFB-BB27-9346-834E-EA25DEFB6E08}" type="parTrans" cxnId="{CC7D8C12-693A-FE46-B785-E30374FCBDF0}">
      <dgm:prSet/>
      <dgm:spPr/>
      <dgm:t>
        <a:bodyPr/>
        <a:lstStyle/>
        <a:p>
          <a:pPr algn="l"/>
          <a:endParaRPr lang="en-US" sz="3200">
            <a:solidFill>
              <a:schemeClr val="tx1"/>
            </a:solidFill>
          </a:endParaRPr>
        </a:p>
      </dgm:t>
    </dgm:pt>
    <dgm:pt modelId="{DF72B404-8E7A-4E45-83EF-2D993D8E3722}" type="sibTrans" cxnId="{CC7D8C12-693A-FE46-B785-E30374FCBDF0}">
      <dgm:prSet/>
      <dgm:spPr/>
      <dgm:t>
        <a:bodyPr/>
        <a:lstStyle/>
        <a:p>
          <a:pPr algn="l"/>
          <a:endParaRPr lang="en-US" sz="2400">
            <a:solidFill>
              <a:schemeClr val="tx1"/>
            </a:solidFill>
          </a:endParaRPr>
        </a:p>
      </dgm:t>
    </dgm:pt>
    <dgm:pt modelId="{3F6B4F83-9906-6A40-BE38-EB675299CCE3}">
      <dgm:prSet phldrT="[Text]" custT="1"/>
      <dgm:spPr/>
      <dgm:t>
        <a:bodyPr/>
        <a:lstStyle/>
        <a:p>
          <a:pPr algn="l"/>
          <a:r>
            <a:rPr lang="uk-UA" sz="2400"/>
            <a:t>відповідний орган здійснює перевірку документів та подає перевірені документи у строк не більше 5-ти робочих днів до Міноборони</a:t>
          </a:r>
          <a:endParaRPr lang="en-US" sz="2400" dirty="0"/>
        </a:p>
      </dgm:t>
    </dgm:pt>
    <dgm:pt modelId="{281E53AB-F2E0-7949-8C0C-78D1B48FF432}" type="parTrans" cxnId="{BC0D7D8A-5A56-2B49-9B40-0CCB5A74AD27}">
      <dgm:prSet/>
      <dgm:spPr/>
      <dgm:t>
        <a:bodyPr/>
        <a:lstStyle/>
        <a:p>
          <a:pPr algn="l"/>
          <a:endParaRPr lang="en-US" sz="3200">
            <a:solidFill>
              <a:schemeClr val="tx1"/>
            </a:solidFill>
          </a:endParaRPr>
        </a:p>
      </dgm:t>
    </dgm:pt>
    <dgm:pt modelId="{8F498859-46AC-AD48-A893-BA9BE8AAB147}" type="sibTrans" cxnId="{BC0D7D8A-5A56-2B49-9B40-0CCB5A74AD27}">
      <dgm:prSet/>
      <dgm:spPr/>
      <dgm:t>
        <a:bodyPr/>
        <a:lstStyle/>
        <a:p>
          <a:pPr algn="l"/>
          <a:endParaRPr lang="en-US" sz="3200">
            <a:solidFill>
              <a:schemeClr val="tx1"/>
            </a:solidFill>
          </a:endParaRPr>
        </a:p>
      </dgm:t>
    </dgm:pt>
    <dgm:pt modelId="{1E8E5429-E8DC-1644-ACFB-4D00913DF099}">
      <dgm:prSet phldrT="[Text]" custT="1"/>
      <dgm:spPr/>
      <dgm:t>
        <a:bodyPr/>
        <a:lstStyle/>
        <a:p>
          <a:pPr algn="l"/>
          <a:r>
            <a:rPr lang="uk-UA" sz="2400"/>
            <a:t>Міноборони розглядає списки у строк не більше 10-ти робочих днів, та, після погодження, передає їх до Мінекономіки (за винятком тих, що подані через Дію)</a:t>
          </a:r>
          <a:endParaRPr lang="en-US" sz="2400" dirty="0"/>
        </a:p>
      </dgm:t>
    </dgm:pt>
    <dgm:pt modelId="{6B81C0F0-9A0A-9B40-A4C3-4173D0753F4A}" type="parTrans" cxnId="{395A0A10-22F5-9549-A852-C38132ECB4A0}">
      <dgm:prSet/>
      <dgm:spPr/>
      <dgm:t>
        <a:bodyPr/>
        <a:lstStyle/>
        <a:p>
          <a:pPr algn="l"/>
          <a:endParaRPr lang="en-US" sz="3200">
            <a:solidFill>
              <a:schemeClr val="tx1"/>
            </a:solidFill>
          </a:endParaRPr>
        </a:p>
      </dgm:t>
    </dgm:pt>
    <dgm:pt modelId="{D664A0EE-A7C9-6249-9BF0-A5014235F1BE}" type="sibTrans" cxnId="{395A0A10-22F5-9549-A852-C38132ECB4A0}">
      <dgm:prSet/>
      <dgm:spPr/>
      <dgm:t>
        <a:bodyPr/>
        <a:lstStyle/>
        <a:p>
          <a:pPr algn="l"/>
          <a:endParaRPr lang="en-US" sz="3200">
            <a:solidFill>
              <a:schemeClr val="tx1"/>
            </a:solidFill>
          </a:endParaRPr>
        </a:p>
      </dgm:t>
    </dgm:pt>
    <dgm:pt modelId="{4F39F86F-FC13-614A-85F0-3D556C9A956B}">
      <dgm:prSet phldrT="[Text]" custT="1"/>
      <dgm:spPr/>
      <dgm:t>
        <a:bodyPr/>
        <a:lstStyle/>
        <a:p>
          <a:pPr algn="l"/>
          <a:r>
            <a:rPr lang="uk-UA" sz="2400" dirty="0"/>
            <a:t>Мінекономіки здійснює перевірку списків у строк не більше 5-ти робочих днів та приймає рішення про бронювання (або відмову), яке надсилає органам, якими було подано списки та Міноборони.</a:t>
          </a:r>
          <a:endParaRPr lang="en-US" sz="2400" dirty="0"/>
        </a:p>
      </dgm:t>
    </dgm:pt>
    <dgm:pt modelId="{6B2E70A2-9E0F-6446-A249-957B8841FE06}" type="parTrans" cxnId="{5098FAF2-2382-C84E-B45B-95ED0E25DC5F}">
      <dgm:prSet/>
      <dgm:spPr/>
      <dgm:t>
        <a:bodyPr/>
        <a:lstStyle/>
        <a:p>
          <a:pPr algn="l"/>
          <a:endParaRPr lang="en-US" sz="3200">
            <a:solidFill>
              <a:schemeClr val="tx1"/>
            </a:solidFill>
          </a:endParaRPr>
        </a:p>
      </dgm:t>
    </dgm:pt>
    <dgm:pt modelId="{5C2299C5-A37C-DB44-9185-23242ED3C8D9}" type="sibTrans" cxnId="{5098FAF2-2382-C84E-B45B-95ED0E25DC5F}">
      <dgm:prSet/>
      <dgm:spPr/>
      <dgm:t>
        <a:bodyPr/>
        <a:lstStyle/>
        <a:p>
          <a:pPr algn="l"/>
          <a:endParaRPr lang="en-US" sz="3200">
            <a:solidFill>
              <a:schemeClr val="tx1"/>
            </a:solidFill>
          </a:endParaRPr>
        </a:p>
      </dgm:t>
    </dgm:pt>
    <dgm:pt modelId="{C46760C7-40DB-D44D-80DD-73D2B88F39CF}" type="pres">
      <dgm:prSet presAssocID="{61C7A1CE-97CF-064F-84B2-B3A5336C8E04}" presName="Name0" presStyleCnt="0">
        <dgm:presLayoutVars>
          <dgm:chMax val="7"/>
          <dgm:chPref val="7"/>
          <dgm:dir/>
        </dgm:presLayoutVars>
      </dgm:prSet>
      <dgm:spPr/>
      <dgm:t>
        <a:bodyPr/>
        <a:lstStyle/>
        <a:p>
          <a:endParaRPr lang="uk-UA"/>
        </a:p>
      </dgm:t>
    </dgm:pt>
    <dgm:pt modelId="{3FB04298-0DF7-E144-BCF4-968C5A393593}" type="pres">
      <dgm:prSet presAssocID="{61C7A1CE-97CF-064F-84B2-B3A5336C8E04}" presName="Name1" presStyleCnt="0"/>
      <dgm:spPr/>
    </dgm:pt>
    <dgm:pt modelId="{9ACC8CDA-B8E9-F548-813E-9B21895F752A}" type="pres">
      <dgm:prSet presAssocID="{61C7A1CE-97CF-064F-84B2-B3A5336C8E04}" presName="cycle" presStyleCnt="0"/>
      <dgm:spPr/>
    </dgm:pt>
    <dgm:pt modelId="{651C57FB-4D4E-B54E-8792-C0D6513B84BC}" type="pres">
      <dgm:prSet presAssocID="{61C7A1CE-97CF-064F-84B2-B3A5336C8E04}" presName="srcNode" presStyleLbl="node1" presStyleIdx="0" presStyleCnt="4"/>
      <dgm:spPr/>
    </dgm:pt>
    <dgm:pt modelId="{5DF410DF-2829-654B-AFEE-AF646494497E}" type="pres">
      <dgm:prSet presAssocID="{61C7A1CE-97CF-064F-84B2-B3A5336C8E04}" presName="conn" presStyleLbl="parChTrans1D2" presStyleIdx="0" presStyleCnt="1"/>
      <dgm:spPr/>
      <dgm:t>
        <a:bodyPr/>
        <a:lstStyle/>
        <a:p>
          <a:endParaRPr lang="uk-UA"/>
        </a:p>
      </dgm:t>
    </dgm:pt>
    <dgm:pt modelId="{50FFE3A8-7D3D-A64D-BFFD-BE2EF5FBA487}" type="pres">
      <dgm:prSet presAssocID="{61C7A1CE-97CF-064F-84B2-B3A5336C8E04}" presName="extraNode" presStyleLbl="node1" presStyleIdx="0" presStyleCnt="4"/>
      <dgm:spPr/>
    </dgm:pt>
    <dgm:pt modelId="{6C47589C-2DBE-B649-B7C7-739A14FD8A07}" type="pres">
      <dgm:prSet presAssocID="{61C7A1CE-97CF-064F-84B2-B3A5336C8E04}" presName="dstNode" presStyleLbl="node1" presStyleIdx="0" presStyleCnt="4"/>
      <dgm:spPr/>
    </dgm:pt>
    <dgm:pt modelId="{4087C92A-A21C-E649-A2AC-93E12F6BD024}" type="pres">
      <dgm:prSet presAssocID="{A2C7B0FC-8501-AC44-90AC-4CCBE1EBD57A}" presName="text_1" presStyleLbl="node1" presStyleIdx="0" presStyleCnt="4" custScaleY="120237">
        <dgm:presLayoutVars>
          <dgm:bulletEnabled val="1"/>
        </dgm:presLayoutVars>
      </dgm:prSet>
      <dgm:spPr/>
      <dgm:t>
        <a:bodyPr/>
        <a:lstStyle/>
        <a:p>
          <a:endParaRPr lang="uk-UA"/>
        </a:p>
      </dgm:t>
    </dgm:pt>
    <dgm:pt modelId="{8B4C839C-395F-A741-97A5-B5DEA717A9B8}" type="pres">
      <dgm:prSet presAssocID="{A2C7B0FC-8501-AC44-90AC-4CCBE1EBD57A}" presName="accent_1" presStyleCnt="0"/>
      <dgm:spPr/>
    </dgm:pt>
    <dgm:pt modelId="{56654F93-80BF-2748-94AE-142DEEA1D991}" type="pres">
      <dgm:prSet presAssocID="{A2C7B0FC-8501-AC44-90AC-4CCBE1EBD57A}" presName="accentRepeatNode" presStyleLbl="solidFgAcc1" presStyleIdx="0" presStyleCnt="4"/>
      <dgm:spPr/>
    </dgm:pt>
    <dgm:pt modelId="{4D32C4EB-F33F-6041-B38A-DBAE6A00D368}" type="pres">
      <dgm:prSet presAssocID="{3F6B4F83-9906-6A40-BE38-EB675299CCE3}" presName="text_2" presStyleLbl="node1" presStyleIdx="1" presStyleCnt="4" custScaleX="100887" custScaleY="128377" custLinFactNeighborX="-314" custLinFactNeighborY="-2329">
        <dgm:presLayoutVars>
          <dgm:bulletEnabled val="1"/>
        </dgm:presLayoutVars>
      </dgm:prSet>
      <dgm:spPr/>
      <dgm:t>
        <a:bodyPr/>
        <a:lstStyle/>
        <a:p>
          <a:endParaRPr lang="uk-UA"/>
        </a:p>
      </dgm:t>
    </dgm:pt>
    <dgm:pt modelId="{1C76FC0F-989D-3442-A14B-778D8655D3BE}" type="pres">
      <dgm:prSet presAssocID="{3F6B4F83-9906-6A40-BE38-EB675299CCE3}" presName="accent_2" presStyleCnt="0"/>
      <dgm:spPr/>
    </dgm:pt>
    <dgm:pt modelId="{B8A742C4-7993-F643-8C5D-95AC608939D3}" type="pres">
      <dgm:prSet presAssocID="{3F6B4F83-9906-6A40-BE38-EB675299CCE3}" presName="accentRepeatNode" presStyleLbl="solidFgAcc1" presStyleIdx="1" presStyleCnt="4" custLinFactNeighborX="-4257" custLinFactNeighborY="-1863"/>
      <dgm:spPr/>
    </dgm:pt>
    <dgm:pt modelId="{27B362A7-05C8-CF4A-931D-029846D3DA3C}" type="pres">
      <dgm:prSet presAssocID="{1E8E5429-E8DC-1644-ACFB-4D00913DF099}" presName="text_3" presStyleLbl="node1" presStyleIdx="2" presStyleCnt="4" custScaleY="128535">
        <dgm:presLayoutVars>
          <dgm:bulletEnabled val="1"/>
        </dgm:presLayoutVars>
      </dgm:prSet>
      <dgm:spPr/>
      <dgm:t>
        <a:bodyPr/>
        <a:lstStyle/>
        <a:p>
          <a:endParaRPr lang="uk-UA"/>
        </a:p>
      </dgm:t>
    </dgm:pt>
    <dgm:pt modelId="{1F1E7BE8-8600-1949-9058-A15D99BDBDDF}" type="pres">
      <dgm:prSet presAssocID="{1E8E5429-E8DC-1644-ACFB-4D00913DF099}" presName="accent_3" presStyleCnt="0"/>
      <dgm:spPr/>
    </dgm:pt>
    <dgm:pt modelId="{6434C852-F1FA-8E4A-A5B7-98EFAAA9E71F}" type="pres">
      <dgm:prSet presAssocID="{1E8E5429-E8DC-1644-ACFB-4D00913DF099}" presName="accentRepeatNode" presStyleLbl="solidFgAcc1" presStyleIdx="2" presStyleCnt="4"/>
      <dgm:spPr/>
    </dgm:pt>
    <dgm:pt modelId="{FEE5A48F-11BE-1E43-9441-1FC41625CE2B}" type="pres">
      <dgm:prSet presAssocID="{4F39F86F-FC13-614A-85F0-3D556C9A956B}" presName="text_4" presStyleLbl="node1" presStyleIdx="3" presStyleCnt="4" custScaleY="128470">
        <dgm:presLayoutVars>
          <dgm:bulletEnabled val="1"/>
        </dgm:presLayoutVars>
      </dgm:prSet>
      <dgm:spPr/>
      <dgm:t>
        <a:bodyPr/>
        <a:lstStyle/>
        <a:p>
          <a:endParaRPr lang="uk-UA"/>
        </a:p>
      </dgm:t>
    </dgm:pt>
    <dgm:pt modelId="{E6FCCA55-6609-7449-8B8E-9C2E1318479A}" type="pres">
      <dgm:prSet presAssocID="{4F39F86F-FC13-614A-85F0-3D556C9A956B}" presName="accent_4" presStyleCnt="0"/>
      <dgm:spPr/>
    </dgm:pt>
    <dgm:pt modelId="{35D87978-0071-024F-B19D-DBA98AF9DDC0}" type="pres">
      <dgm:prSet presAssocID="{4F39F86F-FC13-614A-85F0-3D556C9A956B}" presName="accentRepeatNode" presStyleLbl="solidFgAcc1" presStyleIdx="3" presStyleCnt="4"/>
      <dgm:spPr/>
    </dgm:pt>
  </dgm:ptLst>
  <dgm:cxnLst>
    <dgm:cxn modelId="{CD9BC2D4-511F-DF49-9FCB-4D444951D37E}" type="presOf" srcId="{A2C7B0FC-8501-AC44-90AC-4CCBE1EBD57A}" destId="{4087C92A-A21C-E649-A2AC-93E12F6BD024}" srcOrd="0" destOrd="0" presId="urn:microsoft.com/office/officeart/2008/layout/VerticalCurvedList"/>
    <dgm:cxn modelId="{5098FAF2-2382-C84E-B45B-95ED0E25DC5F}" srcId="{61C7A1CE-97CF-064F-84B2-B3A5336C8E04}" destId="{4F39F86F-FC13-614A-85F0-3D556C9A956B}" srcOrd="3" destOrd="0" parTransId="{6B2E70A2-9E0F-6446-A249-957B8841FE06}" sibTransId="{5C2299C5-A37C-DB44-9185-23242ED3C8D9}"/>
    <dgm:cxn modelId="{A5A5C72A-A257-D141-A0C4-6C0BA96BBF50}" type="presOf" srcId="{4F39F86F-FC13-614A-85F0-3D556C9A956B}" destId="{FEE5A48F-11BE-1E43-9441-1FC41625CE2B}" srcOrd="0" destOrd="0" presId="urn:microsoft.com/office/officeart/2008/layout/VerticalCurvedList"/>
    <dgm:cxn modelId="{EB98DAE3-C60F-2843-A50B-809CFAB61046}" type="presOf" srcId="{1E8E5429-E8DC-1644-ACFB-4D00913DF099}" destId="{27B362A7-05C8-CF4A-931D-029846D3DA3C}" srcOrd="0" destOrd="0" presId="urn:microsoft.com/office/officeart/2008/layout/VerticalCurvedList"/>
    <dgm:cxn modelId="{CC7D8C12-693A-FE46-B785-E30374FCBDF0}" srcId="{61C7A1CE-97CF-064F-84B2-B3A5336C8E04}" destId="{A2C7B0FC-8501-AC44-90AC-4CCBE1EBD57A}" srcOrd="0" destOrd="0" parTransId="{1A781FFB-BB27-9346-834E-EA25DEFB6E08}" sibTransId="{DF72B404-8E7A-4E45-83EF-2D993D8E3722}"/>
    <dgm:cxn modelId="{BC0D7D8A-5A56-2B49-9B40-0CCB5A74AD27}" srcId="{61C7A1CE-97CF-064F-84B2-B3A5336C8E04}" destId="{3F6B4F83-9906-6A40-BE38-EB675299CCE3}" srcOrd="1" destOrd="0" parTransId="{281E53AB-F2E0-7949-8C0C-78D1B48FF432}" sibTransId="{8F498859-46AC-AD48-A893-BA9BE8AAB147}"/>
    <dgm:cxn modelId="{0D68A7DF-B9B3-5D41-BE57-C031FF3339A1}" type="presOf" srcId="{3F6B4F83-9906-6A40-BE38-EB675299CCE3}" destId="{4D32C4EB-F33F-6041-B38A-DBAE6A00D368}" srcOrd="0" destOrd="0" presId="urn:microsoft.com/office/officeart/2008/layout/VerticalCurvedList"/>
    <dgm:cxn modelId="{395A0A10-22F5-9549-A852-C38132ECB4A0}" srcId="{61C7A1CE-97CF-064F-84B2-B3A5336C8E04}" destId="{1E8E5429-E8DC-1644-ACFB-4D00913DF099}" srcOrd="2" destOrd="0" parTransId="{6B81C0F0-9A0A-9B40-A4C3-4173D0753F4A}" sibTransId="{D664A0EE-A7C9-6249-9BF0-A5014235F1BE}"/>
    <dgm:cxn modelId="{FE761831-7231-DB42-AD09-F7F263C14472}" type="presOf" srcId="{61C7A1CE-97CF-064F-84B2-B3A5336C8E04}" destId="{C46760C7-40DB-D44D-80DD-73D2B88F39CF}" srcOrd="0" destOrd="0" presId="urn:microsoft.com/office/officeart/2008/layout/VerticalCurvedList"/>
    <dgm:cxn modelId="{884A3473-C84B-6745-8579-66773F8E84EC}" type="presOf" srcId="{DF72B404-8E7A-4E45-83EF-2D993D8E3722}" destId="{5DF410DF-2829-654B-AFEE-AF646494497E}" srcOrd="0" destOrd="0" presId="urn:microsoft.com/office/officeart/2008/layout/VerticalCurvedList"/>
    <dgm:cxn modelId="{160EA6C7-0DDC-BF46-A0F3-D41666689AAC}" type="presParOf" srcId="{C46760C7-40DB-D44D-80DD-73D2B88F39CF}" destId="{3FB04298-0DF7-E144-BCF4-968C5A393593}" srcOrd="0" destOrd="0" presId="urn:microsoft.com/office/officeart/2008/layout/VerticalCurvedList"/>
    <dgm:cxn modelId="{C0352F83-247A-2B43-A0A5-AE5093A1BDE0}" type="presParOf" srcId="{3FB04298-0DF7-E144-BCF4-968C5A393593}" destId="{9ACC8CDA-B8E9-F548-813E-9B21895F752A}" srcOrd="0" destOrd="0" presId="urn:microsoft.com/office/officeart/2008/layout/VerticalCurvedList"/>
    <dgm:cxn modelId="{B575BB73-1C49-8140-8909-011CF85B0AA2}" type="presParOf" srcId="{9ACC8CDA-B8E9-F548-813E-9B21895F752A}" destId="{651C57FB-4D4E-B54E-8792-C0D6513B84BC}" srcOrd="0" destOrd="0" presId="urn:microsoft.com/office/officeart/2008/layout/VerticalCurvedList"/>
    <dgm:cxn modelId="{6F30F62B-C738-C447-82C8-D9DFA6C51D45}" type="presParOf" srcId="{9ACC8CDA-B8E9-F548-813E-9B21895F752A}" destId="{5DF410DF-2829-654B-AFEE-AF646494497E}" srcOrd="1" destOrd="0" presId="urn:microsoft.com/office/officeart/2008/layout/VerticalCurvedList"/>
    <dgm:cxn modelId="{CE3C3052-5BE0-144C-84B2-538C0A447EBC}" type="presParOf" srcId="{9ACC8CDA-B8E9-F548-813E-9B21895F752A}" destId="{50FFE3A8-7D3D-A64D-BFFD-BE2EF5FBA487}" srcOrd="2" destOrd="0" presId="urn:microsoft.com/office/officeart/2008/layout/VerticalCurvedList"/>
    <dgm:cxn modelId="{A45D613A-6463-FC44-9A36-032EF8614EEA}" type="presParOf" srcId="{9ACC8CDA-B8E9-F548-813E-9B21895F752A}" destId="{6C47589C-2DBE-B649-B7C7-739A14FD8A07}" srcOrd="3" destOrd="0" presId="urn:microsoft.com/office/officeart/2008/layout/VerticalCurvedList"/>
    <dgm:cxn modelId="{2445C408-5663-F54C-B8C8-108C8317E156}" type="presParOf" srcId="{3FB04298-0DF7-E144-BCF4-968C5A393593}" destId="{4087C92A-A21C-E649-A2AC-93E12F6BD024}" srcOrd="1" destOrd="0" presId="urn:microsoft.com/office/officeart/2008/layout/VerticalCurvedList"/>
    <dgm:cxn modelId="{2422A51C-A309-3449-99C3-CF3670A0F805}" type="presParOf" srcId="{3FB04298-0DF7-E144-BCF4-968C5A393593}" destId="{8B4C839C-395F-A741-97A5-B5DEA717A9B8}" srcOrd="2" destOrd="0" presId="urn:microsoft.com/office/officeart/2008/layout/VerticalCurvedList"/>
    <dgm:cxn modelId="{DEB5BCC0-BC3F-9D4B-931A-6BE143D46606}" type="presParOf" srcId="{8B4C839C-395F-A741-97A5-B5DEA717A9B8}" destId="{56654F93-80BF-2748-94AE-142DEEA1D991}" srcOrd="0" destOrd="0" presId="urn:microsoft.com/office/officeart/2008/layout/VerticalCurvedList"/>
    <dgm:cxn modelId="{111F0957-F1A5-9041-AF01-8E2F7E5FFD0E}" type="presParOf" srcId="{3FB04298-0DF7-E144-BCF4-968C5A393593}" destId="{4D32C4EB-F33F-6041-B38A-DBAE6A00D368}" srcOrd="3" destOrd="0" presId="urn:microsoft.com/office/officeart/2008/layout/VerticalCurvedList"/>
    <dgm:cxn modelId="{2A38EC7F-EC88-874A-A2E3-E11BE9E02D43}" type="presParOf" srcId="{3FB04298-0DF7-E144-BCF4-968C5A393593}" destId="{1C76FC0F-989D-3442-A14B-778D8655D3BE}" srcOrd="4" destOrd="0" presId="urn:microsoft.com/office/officeart/2008/layout/VerticalCurvedList"/>
    <dgm:cxn modelId="{0589F19D-939E-BB45-B298-24D5D5A08324}" type="presParOf" srcId="{1C76FC0F-989D-3442-A14B-778D8655D3BE}" destId="{B8A742C4-7993-F643-8C5D-95AC608939D3}" srcOrd="0" destOrd="0" presId="urn:microsoft.com/office/officeart/2008/layout/VerticalCurvedList"/>
    <dgm:cxn modelId="{D78E63C7-A8D9-8C43-BC51-D64B86BA39CE}" type="presParOf" srcId="{3FB04298-0DF7-E144-BCF4-968C5A393593}" destId="{27B362A7-05C8-CF4A-931D-029846D3DA3C}" srcOrd="5" destOrd="0" presId="urn:microsoft.com/office/officeart/2008/layout/VerticalCurvedList"/>
    <dgm:cxn modelId="{CB3AC9E8-DDBB-CB47-8C39-7A9FAB2027F4}" type="presParOf" srcId="{3FB04298-0DF7-E144-BCF4-968C5A393593}" destId="{1F1E7BE8-8600-1949-9058-A15D99BDBDDF}" srcOrd="6" destOrd="0" presId="urn:microsoft.com/office/officeart/2008/layout/VerticalCurvedList"/>
    <dgm:cxn modelId="{50A26256-6E64-A840-9474-B17D3E537103}" type="presParOf" srcId="{1F1E7BE8-8600-1949-9058-A15D99BDBDDF}" destId="{6434C852-F1FA-8E4A-A5B7-98EFAAA9E71F}" srcOrd="0" destOrd="0" presId="urn:microsoft.com/office/officeart/2008/layout/VerticalCurvedList"/>
    <dgm:cxn modelId="{2741CA92-1392-8046-B55D-D54C76444D23}" type="presParOf" srcId="{3FB04298-0DF7-E144-BCF4-968C5A393593}" destId="{FEE5A48F-11BE-1E43-9441-1FC41625CE2B}" srcOrd="7" destOrd="0" presId="urn:microsoft.com/office/officeart/2008/layout/VerticalCurvedList"/>
    <dgm:cxn modelId="{4C92F61A-D813-9E4E-9ABD-91C008668744}" type="presParOf" srcId="{3FB04298-0DF7-E144-BCF4-968C5A393593}" destId="{E6FCCA55-6609-7449-8B8E-9C2E1318479A}" srcOrd="8" destOrd="0" presId="urn:microsoft.com/office/officeart/2008/layout/VerticalCurvedList"/>
    <dgm:cxn modelId="{178CD30A-E2D6-8E4E-9D9D-0C0579F5F77B}" type="presParOf" srcId="{E6FCCA55-6609-7449-8B8E-9C2E1318479A}" destId="{35D87978-0071-024F-B19D-DBA98AF9DDC0}"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1C7A1CE-97CF-064F-84B2-B3A5336C8E04}" type="doc">
      <dgm:prSet loTypeId="urn:microsoft.com/office/officeart/2008/layout/VerticalCurvedList" loCatId="" qsTypeId="urn:microsoft.com/office/officeart/2005/8/quickstyle/simple1" qsCatId="simple" csTypeId="urn:microsoft.com/office/officeart/2005/8/colors/accent5_1" csCatId="accent5" phldr="1"/>
      <dgm:spPr/>
      <dgm:t>
        <a:bodyPr/>
        <a:lstStyle/>
        <a:p>
          <a:endParaRPr lang="en-US"/>
        </a:p>
      </dgm:t>
    </dgm:pt>
    <dgm:pt modelId="{A2C7B0FC-8501-AC44-90AC-4CCBE1EBD57A}">
      <dgm:prSet phldrT="[Text]" custT="1"/>
      <dgm:spPr/>
      <dgm:t>
        <a:bodyPr/>
        <a:lstStyle/>
        <a:p>
          <a:pPr algn="l"/>
          <a:r>
            <a:rPr lang="uk-UA" sz="2400" b="0" i="0" u="none" dirty="0"/>
            <a:t>Міноборони (СБУ, Служба зовнішньої розвідки) у </a:t>
          </a:r>
          <a:r>
            <a:rPr lang="uk-UA" sz="2400" b="1" i="0" u="none" dirty="0"/>
            <a:t>3-ох денний </a:t>
          </a:r>
          <a:r>
            <a:rPr lang="uk-UA" sz="2400" b="0" i="0" u="none" dirty="0"/>
            <a:t>строк доводить зазначене рішення до відома відповідних ТЦК</a:t>
          </a:r>
          <a:endParaRPr lang="en-US" sz="2400" dirty="0"/>
        </a:p>
      </dgm:t>
    </dgm:pt>
    <dgm:pt modelId="{1A781FFB-BB27-9346-834E-EA25DEFB6E08}" type="parTrans" cxnId="{CC7D8C12-693A-FE46-B785-E30374FCBDF0}">
      <dgm:prSet/>
      <dgm:spPr/>
      <dgm:t>
        <a:bodyPr/>
        <a:lstStyle/>
        <a:p>
          <a:pPr algn="l"/>
          <a:endParaRPr lang="en-US" sz="3200">
            <a:solidFill>
              <a:schemeClr val="tx1"/>
            </a:solidFill>
          </a:endParaRPr>
        </a:p>
      </dgm:t>
    </dgm:pt>
    <dgm:pt modelId="{DF72B404-8E7A-4E45-83EF-2D993D8E3722}" type="sibTrans" cxnId="{CC7D8C12-693A-FE46-B785-E30374FCBDF0}">
      <dgm:prSet/>
      <dgm:spPr/>
      <dgm:t>
        <a:bodyPr/>
        <a:lstStyle/>
        <a:p>
          <a:pPr algn="l"/>
          <a:endParaRPr lang="en-US" sz="2400">
            <a:solidFill>
              <a:schemeClr val="tx1"/>
            </a:solidFill>
          </a:endParaRPr>
        </a:p>
      </dgm:t>
    </dgm:pt>
    <dgm:pt modelId="{3F6B4F83-9906-6A40-BE38-EB675299CCE3}">
      <dgm:prSet phldrT="[Text]" custT="1"/>
      <dgm:spPr/>
      <dgm:t>
        <a:bodyPr/>
        <a:lstStyle/>
        <a:p>
          <a:pPr algn="l"/>
          <a:r>
            <a:rPr lang="uk-UA" sz="2400" dirty="0"/>
            <a:t>роботодавець видає </a:t>
          </a:r>
          <a:r>
            <a:rPr lang="uk-UA" sz="2400" b="0" i="0" u="none" dirty="0" err="1"/>
            <a:t>видає</a:t>
          </a:r>
          <a:r>
            <a:rPr lang="uk-UA" sz="2400" b="0" i="0" u="none" dirty="0"/>
            <a:t> військовозобов’язаному витяг із зазначеного рішення</a:t>
          </a:r>
          <a:endParaRPr lang="en-US" sz="2400" dirty="0"/>
        </a:p>
      </dgm:t>
    </dgm:pt>
    <dgm:pt modelId="{281E53AB-F2E0-7949-8C0C-78D1B48FF432}" type="parTrans" cxnId="{BC0D7D8A-5A56-2B49-9B40-0CCB5A74AD27}">
      <dgm:prSet/>
      <dgm:spPr/>
      <dgm:t>
        <a:bodyPr/>
        <a:lstStyle/>
        <a:p>
          <a:pPr algn="l"/>
          <a:endParaRPr lang="en-US" sz="3200">
            <a:solidFill>
              <a:schemeClr val="tx1"/>
            </a:solidFill>
          </a:endParaRPr>
        </a:p>
      </dgm:t>
    </dgm:pt>
    <dgm:pt modelId="{8F498859-46AC-AD48-A893-BA9BE8AAB147}" type="sibTrans" cxnId="{BC0D7D8A-5A56-2B49-9B40-0CCB5A74AD27}">
      <dgm:prSet/>
      <dgm:spPr/>
      <dgm:t>
        <a:bodyPr/>
        <a:lstStyle/>
        <a:p>
          <a:pPr algn="l"/>
          <a:endParaRPr lang="en-US" sz="3200">
            <a:solidFill>
              <a:schemeClr val="tx1"/>
            </a:solidFill>
          </a:endParaRPr>
        </a:p>
      </dgm:t>
    </dgm:pt>
    <dgm:pt modelId="{1E8E5429-E8DC-1644-ACFB-4D00913DF099}">
      <dgm:prSet phldrT="[Text]" custT="1"/>
      <dgm:spPr/>
      <dgm:t>
        <a:bodyPr/>
        <a:lstStyle/>
        <a:p>
          <a:pPr algn="l"/>
          <a:r>
            <a:rPr lang="uk-UA" sz="2400"/>
            <a:t>роботодавець надсилає до ТЦК </a:t>
          </a:r>
          <a:r>
            <a:rPr lang="uk-UA" sz="2400" b="0" i="0" u="none"/>
            <a:t>у </a:t>
          </a:r>
          <a:r>
            <a:rPr lang="uk-UA" sz="2400" b="1" i="0" u="none"/>
            <a:t>5-ти денний строк </a:t>
          </a:r>
          <a:r>
            <a:rPr lang="uk-UA" sz="2400" b="0" i="0" u="none"/>
            <a:t>з дня видачі витягу повідомлення про бронювання військовозобов’язаного</a:t>
          </a:r>
          <a:endParaRPr lang="en-US" sz="2400" dirty="0"/>
        </a:p>
      </dgm:t>
    </dgm:pt>
    <dgm:pt modelId="{6B81C0F0-9A0A-9B40-A4C3-4173D0753F4A}" type="parTrans" cxnId="{395A0A10-22F5-9549-A852-C38132ECB4A0}">
      <dgm:prSet/>
      <dgm:spPr/>
      <dgm:t>
        <a:bodyPr/>
        <a:lstStyle/>
        <a:p>
          <a:pPr algn="l"/>
          <a:endParaRPr lang="en-US" sz="3200">
            <a:solidFill>
              <a:schemeClr val="tx1"/>
            </a:solidFill>
          </a:endParaRPr>
        </a:p>
      </dgm:t>
    </dgm:pt>
    <dgm:pt modelId="{D664A0EE-A7C9-6249-9BF0-A5014235F1BE}" type="sibTrans" cxnId="{395A0A10-22F5-9549-A852-C38132ECB4A0}">
      <dgm:prSet/>
      <dgm:spPr/>
      <dgm:t>
        <a:bodyPr/>
        <a:lstStyle/>
        <a:p>
          <a:pPr algn="l"/>
          <a:endParaRPr lang="en-US" sz="3200">
            <a:solidFill>
              <a:schemeClr val="tx1"/>
            </a:solidFill>
          </a:endParaRPr>
        </a:p>
      </dgm:t>
    </dgm:pt>
    <dgm:pt modelId="{4F39F86F-FC13-614A-85F0-3D556C9A956B}">
      <dgm:prSet phldrT="[Text]" custT="1"/>
      <dgm:spPr/>
      <dgm:t>
        <a:bodyPr/>
        <a:lstStyle/>
        <a:p>
          <a:pPr algn="l"/>
          <a:r>
            <a:rPr lang="uk-UA" sz="2400"/>
            <a:t>ТЦК </a:t>
          </a:r>
          <a:r>
            <a:rPr lang="uk-UA" sz="2400" b="0" i="0" u="none"/>
            <a:t>зараховує у строк не більше ніж</a:t>
          </a:r>
          <a:r>
            <a:rPr lang="uk-UA" sz="2400" b="1" i="0" u="none"/>
            <a:t> 5 р. д. </a:t>
          </a:r>
          <a:r>
            <a:rPr lang="uk-UA" sz="2400" b="0" i="0" u="none"/>
            <a:t>з дня отримання зараховує такого військовозобов’язаного на спеціальний військовий облік.</a:t>
          </a:r>
          <a:endParaRPr lang="en-US" sz="2400" dirty="0"/>
        </a:p>
      </dgm:t>
    </dgm:pt>
    <dgm:pt modelId="{6B2E70A2-9E0F-6446-A249-957B8841FE06}" type="parTrans" cxnId="{5098FAF2-2382-C84E-B45B-95ED0E25DC5F}">
      <dgm:prSet/>
      <dgm:spPr/>
      <dgm:t>
        <a:bodyPr/>
        <a:lstStyle/>
        <a:p>
          <a:pPr algn="l"/>
          <a:endParaRPr lang="en-US" sz="3200">
            <a:solidFill>
              <a:schemeClr val="tx1"/>
            </a:solidFill>
          </a:endParaRPr>
        </a:p>
      </dgm:t>
    </dgm:pt>
    <dgm:pt modelId="{5C2299C5-A37C-DB44-9185-23242ED3C8D9}" type="sibTrans" cxnId="{5098FAF2-2382-C84E-B45B-95ED0E25DC5F}">
      <dgm:prSet/>
      <dgm:spPr/>
      <dgm:t>
        <a:bodyPr/>
        <a:lstStyle/>
        <a:p>
          <a:pPr algn="l"/>
          <a:endParaRPr lang="en-US" sz="3200">
            <a:solidFill>
              <a:schemeClr val="tx1"/>
            </a:solidFill>
          </a:endParaRPr>
        </a:p>
      </dgm:t>
    </dgm:pt>
    <dgm:pt modelId="{C46760C7-40DB-D44D-80DD-73D2B88F39CF}" type="pres">
      <dgm:prSet presAssocID="{61C7A1CE-97CF-064F-84B2-B3A5336C8E04}" presName="Name0" presStyleCnt="0">
        <dgm:presLayoutVars>
          <dgm:chMax val="7"/>
          <dgm:chPref val="7"/>
          <dgm:dir/>
        </dgm:presLayoutVars>
      </dgm:prSet>
      <dgm:spPr/>
      <dgm:t>
        <a:bodyPr/>
        <a:lstStyle/>
        <a:p>
          <a:endParaRPr lang="uk-UA"/>
        </a:p>
      </dgm:t>
    </dgm:pt>
    <dgm:pt modelId="{3FB04298-0DF7-E144-BCF4-968C5A393593}" type="pres">
      <dgm:prSet presAssocID="{61C7A1CE-97CF-064F-84B2-B3A5336C8E04}" presName="Name1" presStyleCnt="0"/>
      <dgm:spPr/>
    </dgm:pt>
    <dgm:pt modelId="{9ACC8CDA-B8E9-F548-813E-9B21895F752A}" type="pres">
      <dgm:prSet presAssocID="{61C7A1CE-97CF-064F-84B2-B3A5336C8E04}" presName="cycle" presStyleCnt="0"/>
      <dgm:spPr/>
    </dgm:pt>
    <dgm:pt modelId="{651C57FB-4D4E-B54E-8792-C0D6513B84BC}" type="pres">
      <dgm:prSet presAssocID="{61C7A1CE-97CF-064F-84B2-B3A5336C8E04}" presName="srcNode" presStyleLbl="node1" presStyleIdx="0" presStyleCnt="4"/>
      <dgm:spPr/>
    </dgm:pt>
    <dgm:pt modelId="{5DF410DF-2829-654B-AFEE-AF646494497E}" type="pres">
      <dgm:prSet presAssocID="{61C7A1CE-97CF-064F-84B2-B3A5336C8E04}" presName="conn" presStyleLbl="parChTrans1D2" presStyleIdx="0" presStyleCnt="1"/>
      <dgm:spPr/>
      <dgm:t>
        <a:bodyPr/>
        <a:lstStyle/>
        <a:p>
          <a:endParaRPr lang="uk-UA"/>
        </a:p>
      </dgm:t>
    </dgm:pt>
    <dgm:pt modelId="{50FFE3A8-7D3D-A64D-BFFD-BE2EF5FBA487}" type="pres">
      <dgm:prSet presAssocID="{61C7A1CE-97CF-064F-84B2-B3A5336C8E04}" presName="extraNode" presStyleLbl="node1" presStyleIdx="0" presStyleCnt="4"/>
      <dgm:spPr/>
    </dgm:pt>
    <dgm:pt modelId="{6C47589C-2DBE-B649-B7C7-739A14FD8A07}" type="pres">
      <dgm:prSet presAssocID="{61C7A1CE-97CF-064F-84B2-B3A5336C8E04}" presName="dstNode" presStyleLbl="node1" presStyleIdx="0" presStyleCnt="4"/>
      <dgm:spPr/>
    </dgm:pt>
    <dgm:pt modelId="{4087C92A-A21C-E649-A2AC-93E12F6BD024}" type="pres">
      <dgm:prSet presAssocID="{A2C7B0FC-8501-AC44-90AC-4CCBE1EBD57A}" presName="text_1" presStyleLbl="node1" presStyleIdx="0" presStyleCnt="4" custScaleY="122856">
        <dgm:presLayoutVars>
          <dgm:bulletEnabled val="1"/>
        </dgm:presLayoutVars>
      </dgm:prSet>
      <dgm:spPr/>
      <dgm:t>
        <a:bodyPr/>
        <a:lstStyle/>
        <a:p>
          <a:endParaRPr lang="uk-UA"/>
        </a:p>
      </dgm:t>
    </dgm:pt>
    <dgm:pt modelId="{8B4C839C-395F-A741-97A5-B5DEA717A9B8}" type="pres">
      <dgm:prSet presAssocID="{A2C7B0FC-8501-AC44-90AC-4CCBE1EBD57A}" presName="accent_1" presStyleCnt="0"/>
      <dgm:spPr/>
    </dgm:pt>
    <dgm:pt modelId="{56654F93-80BF-2748-94AE-142DEEA1D991}" type="pres">
      <dgm:prSet presAssocID="{A2C7B0FC-8501-AC44-90AC-4CCBE1EBD57A}" presName="accentRepeatNode" presStyleLbl="solidFgAcc1" presStyleIdx="0" presStyleCnt="4"/>
      <dgm:spPr/>
    </dgm:pt>
    <dgm:pt modelId="{4D32C4EB-F33F-6041-B38A-DBAE6A00D368}" type="pres">
      <dgm:prSet presAssocID="{3F6B4F83-9906-6A40-BE38-EB675299CCE3}" presName="text_2" presStyleLbl="node1" presStyleIdx="1" presStyleCnt="4" custScaleY="125440" custLinFactNeighborX="-17" custLinFactNeighborY="-7075">
        <dgm:presLayoutVars>
          <dgm:bulletEnabled val="1"/>
        </dgm:presLayoutVars>
      </dgm:prSet>
      <dgm:spPr/>
      <dgm:t>
        <a:bodyPr/>
        <a:lstStyle/>
        <a:p>
          <a:endParaRPr lang="uk-UA"/>
        </a:p>
      </dgm:t>
    </dgm:pt>
    <dgm:pt modelId="{1C76FC0F-989D-3442-A14B-778D8655D3BE}" type="pres">
      <dgm:prSet presAssocID="{3F6B4F83-9906-6A40-BE38-EB675299CCE3}" presName="accent_2" presStyleCnt="0"/>
      <dgm:spPr/>
    </dgm:pt>
    <dgm:pt modelId="{B8A742C4-7993-F643-8C5D-95AC608939D3}" type="pres">
      <dgm:prSet presAssocID="{3F6B4F83-9906-6A40-BE38-EB675299CCE3}" presName="accentRepeatNode" presStyleLbl="solidFgAcc1" presStyleIdx="1" presStyleCnt="4" custLinFactNeighborX="3757" custLinFactNeighborY="-4078"/>
      <dgm:spPr/>
    </dgm:pt>
    <dgm:pt modelId="{27B362A7-05C8-CF4A-931D-029846D3DA3C}" type="pres">
      <dgm:prSet presAssocID="{1E8E5429-E8DC-1644-ACFB-4D00913DF099}" presName="text_3" presStyleLbl="node1" presStyleIdx="2" presStyleCnt="4" custScaleY="125713">
        <dgm:presLayoutVars>
          <dgm:bulletEnabled val="1"/>
        </dgm:presLayoutVars>
      </dgm:prSet>
      <dgm:spPr/>
      <dgm:t>
        <a:bodyPr/>
        <a:lstStyle/>
        <a:p>
          <a:endParaRPr lang="uk-UA"/>
        </a:p>
      </dgm:t>
    </dgm:pt>
    <dgm:pt modelId="{1F1E7BE8-8600-1949-9058-A15D99BDBDDF}" type="pres">
      <dgm:prSet presAssocID="{1E8E5429-E8DC-1644-ACFB-4D00913DF099}" presName="accent_3" presStyleCnt="0"/>
      <dgm:spPr/>
    </dgm:pt>
    <dgm:pt modelId="{6434C852-F1FA-8E4A-A5B7-98EFAAA9E71F}" type="pres">
      <dgm:prSet presAssocID="{1E8E5429-E8DC-1644-ACFB-4D00913DF099}" presName="accentRepeatNode" presStyleLbl="solidFgAcc1" presStyleIdx="2" presStyleCnt="4"/>
      <dgm:spPr/>
    </dgm:pt>
    <dgm:pt modelId="{FEE5A48F-11BE-1E43-9441-1FC41625CE2B}" type="pres">
      <dgm:prSet presAssocID="{4F39F86F-FC13-614A-85F0-3D556C9A956B}" presName="text_4" presStyleLbl="node1" presStyleIdx="3" presStyleCnt="4" custScaleY="121359">
        <dgm:presLayoutVars>
          <dgm:bulletEnabled val="1"/>
        </dgm:presLayoutVars>
      </dgm:prSet>
      <dgm:spPr/>
      <dgm:t>
        <a:bodyPr/>
        <a:lstStyle/>
        <a:p>
          <a:endParaRPr lang="uk-UA"/>
        </a:p>
      </dgm:t>
    </dgm:pt>
    <dgm:pt modelId="{E6FCCA55-6609-7449-8B8E-9C2E1318479A}" type="pres">
      <dgm:prSet presAssocID="{4F39F86F-FC13-614A-85F0-3D556C9A956B}" presName="accent_4" presStyleCnt="0"/>
      <dgm:spPr/>
    </dgm:pt>
    <dgm:pt modelId="{35D87978-0071-024F-B19D-DBA98AF9DDC0}" type="pres">
      <dgm:prSet presAssocID="{4F39F86F-FC13-614A-85F0-3D556C9A956B}" presName="accentRepeatNode" presStyleLbl="solidFgAcc1" presStyleIdx="3" presStyleCnt="4"/>
      <dgm:spPr/>
    </dgm:pt>
  </dgm:ptLst>
  <dgm:cxnLst>
    <dgm:cxn modelId="{CD9BC2D4-511F-DF49-9FCB-4D444951D37E}" type="presOf" srcId="{A2C7B0FC-8501-AC44-90AC-4CCBE1EBD57A}" destId="{4087C92A-A21C-E649-A2AC-93E12F6BD024}" srcOrd="0" destOrd="0" presId="urn:microsoft.com/office/officeart/2008/layout/VerticalCurvedList"/>
    <dgm:cxn modelId="{5098FAF2-2382-C84E-B45B-95ED0E25DC5F}" srcId="{61C7A1CE-97CF-064F-84B2-B3A5336C8E04}" destId="{4F39F86F-FC13-614A-85F0-3D556C9A956B}" srcOrd="3" destOrd="0" parTransId="{6B2E70A2-9E0F-6446-A249-957B8841FE06}" sibTransId="{5C2299C5-A37C-DB44-9185-23242ED3C8D9}"/>
    <dgm:cxn modelId="{A5A5C72A-A257-D141-A0C4-6C0BA96BBF50}" type="presOf" srcId="{4F39F86F-FC13-614A-85F0-3D556C9A956B}" destId="{FEE5A48F-11BE-1E43-9441-1FC41625CE2B}" srcOrd="0" destOrd="0" presId="urn:microsoft.com/office/officeart/2008/layout/VerticalCurvedList"/>
    <dgm:cxn modelId="{EB98DAE3-C60F-2843-A50B-809CFAB61046}" type="presOf" srcId="{1E8E5429-E8DC-1644-ACFB-4D00913DF099}" destId="{27B362A7-05C8-CF4A-931D-029846D3DA3C}" srcOrd="0" destOrd="0" presId="urn:microsoft.com/office/officeart/2008/layout/VerticalCurvedList"/>
    <dgm:cxn modelId="{CC7D8C12-693A-FE46-B785-E30374FCBDF0}" srcId="{61C7A1CE-97CF-064F-84B2-B3A5336C8E04}" destId="{A2C7B0FC-8501-AC44-90AC-4CCBE1EBD57A}" srcOrd="0" destOrd="0" parTransId="{1A781FFB-BB27-9346-834E-EA25DEFB6E08}" sibTransId="{DF72B404-8E7A-4E45-83EF-2D993D8E3722}"/>
    <dgm:cxn modelId="{BC0D7D8A-5A56-2B49-9B40-0CCB5A74AD27}" srcId="{61C7A1CE-97CF-064F-84B2-B3A5336C8E04}" destId="{3F6B4F83-9906-6A40-BE38-EB675299CCE3}" srcOrd="1" destOrd="0" parTransId="{281E53AB-F2E0-7949-8C0C-78D1B48FF432}" sibTransId="{8F498859-46AC-AD48-A893-BA9BE8AAB147}"/>
    <dgm:cxn modelId="{0D68A7DF-B9B3-5D41-BE57-C031FF3339A1}" type="presOf" srcId="{3F6B4F83-9906-6A40-BE38-EB675299CCE3}" destId="{4D32C4EB-F33F-6041-B38A-DBAE6A00D368}" srcOrd="0" destOrd="0" presId="urn:microsoft.com/office/officeart/2008/layout/VerticalCurvedList"/>
    <dgm:cxn modelId="{395A0A10-22F5-9549-A852-C38132ECB4A0}" srcId="{61C7A1CE-97CF-064F-84B2-B3A5336C8E04}" destId="{1E8E5429-E8DC-1644-ACFB-4D00913DF099}" srcOrd="2" destOrd="0" parTransId="{6B81C0F0-9A0A-9B40-A4C3-4173D0753F4A}" sibTransId="{D664A0EE-A7C9-6249-9BF0-A5014235F1BE}"/>
    <dgm:cxn modelId="{FE761831-7231-DB42-AD09-F7F263C14472}" type="presOf" srcId="{61C7A1CE-97CF-064F-84B2-B3A5336C8E04}" destId="{C46760C7-40DB-D44D-80DD-73D2B88F39CF}" srcOrd="0" destOrd="0" presId="urn:microsoft.com/office/officeart/2008/layout/VerticalCurvedList"/>
    <dgm:cxn modelId="{884A3473-C84B-6745-8579-66773F8E84EC}" type="presOf" srcId="{DF72B404-8E7A-4E45-83EF-2D993D8E3722}" destId="{5DF410DF-2829-654B-AFEE-AF646494497E}" srcOrd="0" destOrd="0" presId="urn:microsoft.com/office/officeart/2008/layout/VerticalCurvedList"/>
    <dgm:cxn modelId="{160EA6C7-0DDC-BF46-A0F3-D41666689AAC}" type="presParOf" srcId="{C46760C7-40DB-D44D-80DD-73D2B88F39CF}" destId="{3FB04298-0DF7-E144-BCF4-968C5A393593}" srcOrd="0" destOrd="0" presId="urn:microsoft.com/office/officeart/2008/layout/VerticalCurvedList"/>
    <dgm:cxn modelId="{C0352F83-247A-2B43-A0A5-AE5093A1BDE0}" type="presParOf" srcId="{3FB04298-0DF7-E144-BCF4-968C5A393593}" destId="{9ACC8CDA-B8E9-F548-813E-9B21895F752A}" srcOrd="0" destOrd="0" presId="urn:microsoft.com/office/officeart/2008/layout/VerticalCurvedList"/>
    <dgm:cxn modelId="{B575BB73-1C49-8140-8909-011CF85B0AA2}" type="presParOf" srcId="{9ACC8CDA-B8E9-F548-813E-9B21895F752A}" destId="{651C57FB-4D4E-B54E-8792-C0D6513B84BC}" srcOrd="0" destOrd="0" presId="urn:microsoft.com/office/officeart/2008/layout/VerticalCurvedList"/>
    <dgm:cxn modelId="{6F30F62B-C738-C447-82C8-D9DFA6C51D45}" type="presParOf" srcId="{9ACC8CDA-B8E9-F548-813E-9B21895F752A}" destId="{5DF410DF-2829-654B-AFEE-AF646494497E}" srcOrd="1" destOrd="0" presId="urn:microsoft.com/office/officeart/2008/layout/VerticalCurvedList"/>
    <dgm:cxn modelId="{CE3C3052-5BE0-144C-84B2-538C0A447EBC}" type="presParOf" srcId="{9ACC8CDA-B8E9-F548-813E-9B21895F752A}" destId="{50FFE3A8-7D3D-A64D-BFFD-BE2EF5FBA487}" srcOrd="2" destOrd="0" presId="urn:microsoft.com/office/officeart/2008/layout/VerticalCurvedList"/>
    <dgm:cxn modelId="{A45D613A-6463-FC44-9A36-032EF8614EEA}" type="presParOf" srcId="{9ACC8CDA-B8E9-F548-813E-9B21895F752A}" destId="{6C47589C-2DBE-B649-B7C7-739A14FD8A07}" srcOrd="3" destOrd="0" presId="urn:microsoft.com/office/officeart/2008/layout/VerticalCurvedList"/>
    <dgm:cxn modelId="{2445C408-5663-F54C-B8C8-108C8317E156}" type="presParOf" srcId="{3FB04298-0DF7-E144-BCF4-968C5A393593}" destId="{4087C92A-A21C-E649-A2AC-93E12F6BD024}" srcOrd="1" destOrd="0" presId="urn:microsoft.com/office/officeart/2008/layout/VerticalCurvedList"/>
    <dgm:cxn modelId="{2422A51C-A309-3449-99C3-CF3670A0F805}" type="presParOf" srcId="{3FB04298-0DF7-E144-BCF4-968C5A393593}" destId="{8B4C839C-395F-A741-97A5-B5DEA717A9B8}" srcOrd="2" destOrd="0" presId="urn:microsoft.com/office/officeart/2008/layout/VerticalCurvedList"/>
    <dgm:cxn modelId="{DEB5BCC0-BC3F-9D4B-931A-6BE143D46606}" type="presParOf" srcId="{8B4C839C-395F-A741-97A5-B5DEA717A9B8}" destId="{56654F93-80BF-2748-94AE-142DEEA1D991}" srcOrd="0" destOrd="0" presId="urn:microsoft.com/office/officeart/2008/layout/VerticalCurvedList"/>
    <dgm:cxn modelId="{111F0957-F1A5-9041-AF01-8E2F7E5FFD0E}" type="presParOf" srcId="{3FB04298-0DF7-E144-BCF4-968C5A393593}" destId="{4D32C4EB-F33F-6041-B38A-DBAE6A00D368}" srcOrd="3" destOrd="0" presId="urn:microsoft.com/office/officeart/2008/layout/VerticalCurvedList"/>
    <dgm:cxn modelId="{2A38EC7F-EC88-874A-A2E3-E11BE9E02D43}" type="presParOf" srcId="{3FB04298-0DF7-E144-BCF4-968C5A393593}" destId="{1C76FC0F-989D-3442-A14B-778D8655D3BE}" srcOrd="4" destOrd="0" presId="urn:microsoft.com/office/officeart/2008/layout/VerticalCurvedList"/>
    <dgm:cxn modelId="{0589F19D-939E-BB45-B298-24D5D5A08324}" type="presParOf" srcId="{1C76FC0F-989D-3442-A14B-778D8655D3BE}" destId="{B8A742C4-7993-F643-8C5D-95AC608939D3}" srcOrd="0" destOrd="0" presId="urn:microsoft.com/office/officeart/2008/layout/VerticalCurvedList"/>
    <dgm:cxn modelId="{D78E63C7-A8D9-8C43-BC51-D64B86BA39CE}" type="presParOf" srcId="{3FB04298-0DF7-E144-BCF4-968C5A393593}" destId="{27B362A7-05C8-CF4A-931D-029846D3DA3C}" srcOrd="5" destOrd="0" presId="urn:microsoft.com/office/officeart/2008/layout/VerticalCurvedList"/>
    <dgm:cxn modelId="{CB3AC9E8-DDBB-CB47-8C39-7A9FAB2027F4}" type="presParOf" srcId="{3FB04298-0DF7-E144-BCF4-968C5A393593}" destId="{1F1E7BE8-8600-1949-9058-A15D99BDBDDF}" srcOrd="6" destOrd="0" presId="urn:microsoft.com/office/officeart/2008/layout/VerticalCurvedList"/>
    <dgm:cxn modelId="{50A26256-6E64-A840-9474-B17D3E537103}" type="presParOf" srcId="{1F1E7BE8-8600-1949-9058-A15D99BDBDDF}" destId="{6434C852-F1FA-8E4A-A5B7-98EFAAA9E71F}" srcOrd="0" destOrd="0" presId="urn:microsoft.com/office/officeart/2008/layout/VerticalCurvedList"/>
    <dgm:cxn modelId="{2741CA92-1392-8046-B55D-D54C76444D23}" type="presParOf" srcId="{3FB04298-0DF7-E144-BCF4-968C5A393593}" destId="{FEE5A48F-11BE-1E43-9441-1FC41625CE2B}" srcOrd="7" destOrd="0" presId="urn:microsoft.com/office/officeart/2008/layout/VerticalCurvedList"/>
    <dgm:cxn modelId="{4C92F61A-D813-9E4E-9ABD-91C008668744}" type="presParOf" srcId="{3FB04298-0DF7-E144-BCF4-968C5A393593}" destId="{E6FCCA55-6609-7449-8B8E-9C2E1318479A}" srcOrd="8" destOrd="0" presId="urn:microsoft.com/office/officeart/2008/layout/VerticalCurvedList"/>
    <dgm:cxn modelId="{178CD30A-E2D6-8E4E-9D9D-0C0579F5F77B}" type="presParOf" srcId="{E6FCCA55-6609-7449-8B8E-9C2E1318479A}" destId="{35D87978-0071-024F-B19D-DBA98AF9DDC0}"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C5B8D1-C732-464A-9199-B6BDC1D4007B}">
      <dsp:nvSpPr>
        <dsp:cNvPr id="0" name=""/>
        <dsp:cNvSpPr/>
      </dsp:nvSpPr>
      <dsp:spPr>
        <a:xfrm rot="10800000">
          <a:off x="1491517" y="1365"/>
          <a:ext cx="4777360" cy="1152789"/>
        </a:xfrm>
        <a:prstGeom prst="homePlate">
          <a:avLst/>
        </a:prstGeom>
        <a:solidFill>
          <a:schemeClr val="accent4">
            <a:lumMod val="20000"/>
            <a:lumOff val="80000"/>
          </a:schemeClr>
        </a:solidFill>
        <a:ln w="12700" cap="flat" cmpd="sng" algn="ctr">
          <a:solidFill>
            <a:schemeClr val="dk1">
              <a:shade val="80000"/>
              <a:hueOff val="0"/>
              <a:satOff val="0"/>
              <a:lumOff val="0"/>
              <a:alphaOff val="0"/>
            </a:schemeClr>
          </a:solidFill>
          <a:prstDash val="solid"/>
          <a:miter lim="800000"/>
        </a:ln>
        <a:effectLst/>
        <a:scene3d>
          <a:camera prst="orthographicFront"/>
          <a:lightRig rig="threePt" dir="t"/>
        </a:scene3d>
        <a:sp3d>
          <a:bevelT w="152400" h="50800" prst="softRound"/>
        </a:sp3d>
      </dsp:spPr>
      <dsp:style>
        <a:lnRef idx="2">
          <a:scrgbClr r="0" g="0" b="0"/>
        </a:lnRef>
        <a:fillRef idx="1">
          <a:scrgbClr r="0" g="0" b="0"/>
        </a:fillRef>
        <a:effectRef idx="0">
          <a:scrgbClr r="0" g="0" b="0"/>
        </a:effectRef>
        <a:fontRef idx="minor">
          <a:schemeClr val="lt1"/>
        </a:fontRef>
      </dsp:style>
      <dsp:txBody>
        <a:bodyPr spcFirstLastPara="0" vert="horz" wrap="square" lIns="508348" tIns="137160" rIns="256032" bIns="137160" numCol="1" spcCol="1270" anchor="ctr" anchorCtr="0">
          <a:noAutofit/>
        </a:bodyPr>
        <a:lstStyle/>
        <a:p>
          <a:pPr lvl="0" algn="ctr" defTabSz="1600200">
            <a:lnSpc>
              <a:spcPct val="90000"/>
            </a:lnSpc>
            <a:spcBef>
              <a:spcPct val="0"/>
            </a:spcBef>
            <a:spcAft>
              <a:spcPct val="35000"/>
            </a:spcAft>
          </a:pPr>
          <a:r>
            <a:rPr lang="uk-UA" sz="3600" kern="1200" dirty="0"/>
            <a:t>ЕКОНОМІЧНЕ</a:t>
          </a:r>
          <a:endParaRPr lang="en-GB" sz="3600" kern="1200" dirty="0"/>
        </a:p>
      </dsp:txBody>
      <dsp:txXfrm rot="10800000">
        <a:off x="1779714" y="1365"/>
        <a:ext cx="4489163" cy="1152789"/>
      </dsp:txXfrm>
    </dsp:sp>
    <dsp:sp modelId="{4A1B297B-CFAE-F64A-8744-576D5130074D}">
      <dsp:nvSpPr>
        <dsp:cNvPr id="0" name=""/>
        <dsp:cNvSpPr/>
      </dsp:nvSpPr>
      <dsp:spPr>
        <a:xfrm>
          <a:off x="915122" y="1365"/>
          <a:ext cx="1152789" cy="1152789"/>
        </a:xfrm>
        <a:prstGeom prst="ellipse">
          <a:avLst/>
        </a:prstGeom>
        <a:solidFill>
          <a:schemeClr val="dk1">
            <a:tint val="40000"/>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a:scene3d>
          <a:camera prst="orthographicFront"/>
          <a:lightRig rig="threePt" dir="t"/>
        </a:scene3d>
        <a:sp3d>
          <a:bevelT w="152400" h="50800" prst="softRound"/>
        </a:sp3d>
      </dsp:spPr>
      <dsp:style>
        <a:lnRef idx="2">
          <a:scrgbClr r="0" g="0" b="0"/>
        </a:lnRef>
        <a:fillRef idx="1">
          <a:scrgbClr r="0" g="0" b="0"/>
        </a:fillRef>
        <a:effectRef idx="0">
          <a:scrgbClr r="0" g="0" b="0"/>
        </a:effectRef>
        <a:fontRef idx="minor"/>
      </dsp:style>
    </dsp:sp>
    <dsp:sp modelId="{69E9D2ED-EB33-A84D-BCDE-DFE016D1058C}">
      <dsp:nvSpPr>
        <dsp:cNvPr id="0" name=""/>
        <dsp:cNvSpPr/>
      </dsp:nvSpPr>
      <dsp:spPr>
        <a:xfrm rot="10800000">
          <a:off x="1491517" y="1498271"/>
          <a:ext cx="4777360" cy="1152789"/>
        </a:xfrm>
        <a:prstGeom prst="homePlate">
          <a:avLst/>
        </a:prstGeom>
        <a:solidFill>
          <a:schemeClr val="accent4">
            <a:lumMod val="20000"/>
            <a:lumOff val="80000"/>
          </a:schemeClr>
        </a:solidFill>
        <a:ln w="12700" cap="flat" cmpd="sng" algn="ctr">
          <a:solidFill>
            <a:schemeClr val="dk1">
              <a:shade val="80000"/>
              <a:hueOff val="0"/>
              <a:satOff val="0"/>
              <a:lumOff val="0"/>
              <a:alphaOff val="0"/>
            </a:schemeClr>
          </a:solidFill>
          <a:prstDash val="solid"/>
          <a:miter lim="800000"/>
        </a:ln>
        <a:effectLst/>
        <a:scene3d>
          <a:camera prst="orthographicFront"/>
          <a:lightRig rig="threePt" dir="t"/>
        </a:scene3d>
        <a:sp3d>
          <a:bevelT w="152400" h="50800" prst="softRound"/>
        </a:sp3d>
      </dsp:spPr>
      <dsp:style>
        <a:lnRef idx="2">
          <a:scrgbClr r="0" g="0" b="0"/>
        </a:lnRef>
        <a:fillRef idx="1">
          <a:scrgbClr r="0" g="0" b="0"/>
        </a:fillRef>
        <a:effectRef idx="0">
          <a:scrgbClr r="0" g="0" b="0"/>
        </a:effectRef>
        <a:fontRef idx="minor">
          <a:schemeClr val="lt1"/>
        </a:fontRef>
      </dsp:style>
      <dsp:txBody>
        <a:bodyPr spcFirstLastPara="0" vert="horz" wrap="square" lIns="508348" tIns="137160" rIns="256032" bIns="137160" numCol="1" spcCol="1270" anchor="ctr" anchorCtr="0">
          <a:noAutofit/>
        </a:bodyPr>
        <a:lstStyle/>
        <a:p>
          <a:pPr lvl="0" algn="ctr" defTabSz="1600200">
            <a:lnSpc>
              <a:spcPct val="90000"/>
            </a:lnSpc>
            <a:spcBef>
              <a:spcPct val="0"/>
            </a:spcBef>
            <a:spcAft>
              <a:spcPct val="35000"/>
            </a:spcAft>
          </a:pPr>
          <a:r>
            <a:rPr lang="uk-UA" sz="3600" kern="1200" dirty="0"/>
            <a:t>СТРАТЕГІЧНЕ</a:t>
          </a:r>
          <a:endParaRPr lang="en-GB" sz="3600" kern="1200" dirty="0"/>
        </a:p>
      </dsp:txBody>
      <dsp:txXfrm rot="10800000">
        <a:off x="1779714" y="1498271"/>
        <a:ext cx="4489163" cy="1152789"/>
      </dsp:txXfrm>
    </dsp:sp>
    <dsp:sp modelId="{8CCFC689-35F5-614F-B66B-72CD078F7EC8}">
      <dsp:nvSpPr>
        <dsp:cNvPr id="0" name=""/>
        <dsp:cNvSpPr/>
      </dsp:nvSpPr>
      <dsp:spPr>
        <a:xfrm>
          <a:off x="915122" y="1498271"/>
          <a:ext cx="1152789" cy="1152789"/>
        </a:xfrm>
        <a:prstGeom prst="ellipse">
          <a:avLst/>
        </a:prstGeom>
        <a:solidFill>
          <a:schemeClr val="dk1">
            <a:tint val="40000"/>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a:scene3d>
          <a:camera prst="orthographicFront"/>
          <a:lightRig rig="threePt" dir="t"/>
        </a:scene3d>
        <a:sp3d>
          <a:bevelT w="152400" h="50800" prst="softRound"/>
        </a:sp3d>
      </dsp:spPr>
      <dsp:style>
        <a:lnRef idx="2">
          <a:scrgbClr r="0" g="0" b="0"/>
        </a:lnRef>
        <a:fillRef idx="1">
          <a:scrgbClr r="0" g="0" b="0"/>
        </a:fillRef>
        <a:effectRef idx="0">
          <a:scrgbClr r="0" g="0" b="0"/>
        </a:effectRef>
        <a:fontRef idx="minor"/>
      </dsp:style>
    </dsp:sp>
    <dsp:sp modelId="{2EBDD4E5-C226-9E4A-9A05-A68B0FE70910}">
      <dsp:nvSpPr>
        <dsp:cNvPr id="0" name=""/>
        <dsp:cNvSpPr/>
      </dsp:nvSpPr>
      <dsp:spPr>
        <a:xfrm rot="10800000">
          <a:off x="1491517" y="2995177"/>
          <a:ext cx="4777360" cy="1152789"/>
        </a:xfrm>
        <a:prstGeom prst="homePlate">
          <a:avLst/>
        </a:prstGeom>
        <a:solidFill>
          <a:schemeClr val="accent4">
            <a:lumMod val="20000"/>
            <a:lumOff val="80000"/>
          </a:schemeClr>
        </a:solidFill>
        <a:ln w="12700" cap="flat" cmpd="sng" algn="ctr">
          <a:solidFill>
            <a:schemeClr val="dk1">
              <a:shade val="80000"/>
              <a:hueOff val="0"/>
              <a:satOff val="0"/>
              <a:lumOff val="0"/>
              <a:alphaOff val="0"/>
            </a:schemeClr>
          </a:solidFill>
          <a:prstDash val="solid"/>
          <a:miter lim="800000"/>
        </a:ln>
        <a:effectLst/>
        <a:scene3d>
          <a:camera prst="orthographicFront"/>
          <a:lightRig rig="threePt" dir="t"/>
        </a:scene3d>
        <a:sp3d>
          <a:bevelT w="152400" h="50800" prst="softRound"/>
        </a:sp3d>
      </dsp:spPr>
      <dsp:style>
        <a:lnRef idx="2">
          <a:scrgbClr r="0" g="0" b="0"/>
        </a:lnRef>
        <a:fillRef idx="1">
          <a:scrgbClr r="0" g="0" b="0"/>
        </a:fillRef>
        <a:effectRef idx="0">
          <a:scrgbClr r="0" g="0" b="0"/>
        </a:effectRef>
        <a:fontRef idx="minor">
          <a:schemeClr val="lt1"/>
        </a:fontRef>
      </dsp:style>
      <dsp:txBody>
        <a:bodyPr spcFirstLastPara="0" vert="horz" wrap="square" lIns="508348" tIns="137160" rIns="256032" bIns="137160" numCol="1" spcCol="1270" anchor="ctr" anchorCtr="0">
          <a:noAutofit/>
        </a:bodyPr>
        <a:lstStyle/>
        <a:p>
          <a:pPr lvl="0" algn="ctr" defTabSz="1600200">
            <a:lnSpc>
              <a:spcPct val="90000"/>
            </a:lnSpc>
            <a:spcBef>
              <a:spcPct val="0"/>
            </a:spcBef>
            <a:spcAft>
              <a:spcPct val="35000"/>
            </a:spcAft>
          </a:pPr>
          <a:r>
            <a:rPr lang="uk-UA" sz="3600" kern="1200" dirty="0"/>
            <a:t>Е-БРОНЮВАННЯ</a:t>
          </a:r>
          <a:endParaRPr lang="en-GB" sz="3600" kern="1200" dirty="0"/>
        </a:p>
      </dsp:txBody>
      <dsp:txXfrm rot="10800000">
        <a:off x="1779714" y="2995177"/>
        <a:ext cx="4489163" cy="1152789"/>
      </dsp:txXfrm>
    </dsp:sp>
    <dsp:sp modelId="{9B359B9E-67BB-9A4C-8A34-EED7D3E42F5B}">
      <dsp:nvSpPr>
        <dsp:cNvPr id="0" name=""/>
        <dsp:cNvSpPr/>
      </dsp:nvSpPr>
      <dsp:spPr>
        <a:xfrm>
          <a:off x="915122" y="2995177"/>
          <a:ext cx="1152789" cy="1152789"/>
        </a:xfrm>
        <a:prstGeom prst="ellipse">
          <a:avLst/>
        </a:prstGeom>
        <a:solidFill>
          <a:schemeClr val="dk1">
            <a:tint val="40000"/>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a:scene3d>
          <a:camera prst="orthographicFront"/>
          <a:lightRig rig="threePt" dir="t"/>
        </a:scene3d>
        <a:sp3d>
          <a:bevelT w="152400" h="50800" prst="softRound"/>
        </a:sp3d>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F410DF-2829-654B-AFEE-AF646494497E}">
      <dsp:nvSpPr>
        <dsp:cNvPr id="0" name=""/>
        <dsp:cNvSpPr/>
      </dsp:nvSpPr>
      <dsp:spPr>
        <a:xfrm>
          <a:off x="-5639418" y="-863432"/>
          <a:ext cx="6715423" cy="6715423"/>
        </a:xfrm>
        <a:prstGeom prst="blockArc">
          <a:avLst>
            <a:gd name="adj1" fmla="val 18900000"/>
            <a:gd name="adj2" fmla="val 2700000"/>
            <a:gd name="adj3" fmla="val 322"/>
          </a:avLst>
        </a:prstGeom>
        <a:noFill/>
        <a:ln w="12700" cap="flat" cmpd="sng" algn="ctr">
          <a:solidFill>
            <a:schemeClr val="accent6">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087C92A-A21C-E649-A2AC-93E12F6BD024}">
      <dsp:nvSpPr>
        <dsp:cNvPr id="0" name=""/>
        <dsp:cNvSpPr/>
      </dsp:nvSpPr>
      <dsp:spPr>
        <a:xfrm>
          <a:off x="692411" y="441138"/>
          <a:ext cx="10661971" cy="1113147"/>
        </a:xfrm>
        <a:prstGeom prst="rect">
          <a:avLst/>
        </a:prstGeom>
        <a:solidFill>
          <a:schemeClr val="lt1">
            <a:hueOff val="0"/>
            <a:satOff val="0"/>
            <a:lumOff val="0"/>
            <a:alphaOff val="0"/>
          </a:schemeClr>
        </a:solidFill>
        <a:ln w="28575" cap="flat" cmpd="sng" algn="ctr">
          <a:solidFill>
            <a:schemeClr val="accent4">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91934" tIns="71120" rIns="71120" bIns="71120" numCol="1" spcCol="1270" anchor="ctr" anchorCtr="0">
          <a:noAutofit/>
        </a:bodyPr>
        <a:lstStyle/>
        <a:p>
          <a:pPr lvl="0" algn="l" defTabSz="1244600">
            <a:lnSpc>
              <a:spcPct val="90000"/>
            </a:lnSpc>
            <a:spcBef>
              <a:spcPct val="0"/>
            </a:spcBef>
            <a:spcAft>
              <a:spcPct val="35000"/>
            </a:spcAft>
          </a:pPr>
          <a:r>
            <a:rPr lang="uk-UA" sz="2800" kern="1200" dirty="0"/>
            <a:t>загальна сума сплачених податків, зборів, платежів протягом звітного податкового року перевищує еквівалент 1,5 млн євро  </a:t>
          </a:r>
          <a:endParaRPr lang="en-US" sz="2800" kern="1200" dirty="0"/>
        </a:p>
      </dsp:txBody>
      <dsp:txXfrm>
        <a:off x="692411" y="441138"/>
        <a:ext cx="10661971" cy="1113147"/>
      </dsp:txXfrm>
    </dsp:sp>
    <dsp:sp modelId="{56654F93-80BF-2748-94AE-142DEEA1D991}">
      <dsp:nvSpPr>
        <dsp:cNvPr id="0" name=""/>
        <dsp:cNvSpPr/>
      </dsp:nvSpPr>
      <dsp:spPr>
        <a:xfrm>
          <a:off x="68842" y="374141"/>
          <a:ext cx="1247139" cy="1247139"/>
        </a:xfrm>
        <a:prstGeom prst="ellipse">
          <a:avLst/>
        </a:prstGeom>
        <a:solidFill>
          <a:schemeClr val="lt1">
            <a:hueOff val="0"/>
            <a:satOff val="0"/>
            <a:lumOff val="0"/>
            <a:alphaOff val="0"/>
          </a:schemeClr>
        </a:solidFill>
        <a:ln w="28575" cap="flat" cmpd="sng" algn="ctr">
          <a:solidFill>
            <a:schemeClr val="accent6">
              <a:lumMod val="75000"/>
            </a:schemeClr>
          </a:solidFill>
          <a:prstDash val="solid"/>
          <a:miter lim="800000"/>
        </a:ln>
        <a:effectLst/>
      </dsp:spPr>
      <dsp:style>
        <a:lnRef idx="2">
          <a:scrgbClr r="0" g="0" b="0"/>
        </a:lnRef>
        <a:fillRef idx="1">
          <a:scrgbClr r="0" g="0" b="0"/>
        </a:fillRef>
        <a:effectRef idx="0">
          <a:scrgbClr r="0" g="0" b="0"/>
        </a:effectRef>
        <a:fontRef idx="minor"/>
      </dsp:style>
    </dsp:sp>
    <dsp:sp modelId="{4D32C4EB-F33F-6041-B38A-DBAE6A00D368}">
      <dsp:nvSpPr>
        <dsp:cNvPr id="0" name=""/>
        <dsp:cNvSpPr/>
      </dsp:nvSpPr>
      <dsp:spPr>
        <a:xfrm>
          <a:off x="1055080" y="1940753"/>
          <a:ext cx="10299303" cy="1107051"/>
        </a:xfrm>
        <a:prstGeom prst="rect">
          <a:avLst/>
        </a:prstGeom>
        <a:solidFill>
          <a:schemeClr val="lt1">
            <a:hueOff val="0"/>
            <a:satOff val="0"/>
            <a:lumOff val="0"/>
            <a:alphaOff val="0"/>
          </a:schemeClr>
        </a:solidFill>
        <a:ln w="28575" cap="flat" cmpd="sng" algn="ctr">
          <a:solidFill>
            <a:schemeClr val="accent4">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91934" tIns="71120" rIns="71120" bIns="71120" numCol="1" spcCol="1270" anchor="ctr" anchorCtr="0">
          <a:noAutofit/>
        </a:bodyPr>
        <a:lstStyle/>
        <a:p>
          <a:pPr lvl="0" algn="l" defTabSz="1244600">
            <a:lnSpc>
              <a:spcPct val="90000"/>
            </a:lnSpc>
            <a:spcBef>
              <a:spcPct val="0"/>
            </a:spcBef>
            <a:spcAft>
              <a:spcPct val="35000"/>
            </a:spcAft>
          </a:pPr>
          <a:r>
            <a:rPr lang="uk-UA" sz="2800" kern="1200" dirty="0"/>
            <a:t>сума надходжень в іноземній валюті за звітний податковий рік перевищує еквівалент 32 млн євро</a:t>
          </a:r>
          <a:endParaRPr lang="en-US" sz="2800" kern="1200" dirty="0"/>
        </a:p>
      </dsp:txBody>
      <dsp:txXfrm>
        <a:off x="1055080" y="1940753"/>
        <a:ext cx="10299303" cy="1107051"/>
      </dsp:txXfrm>
    </dsp:sp>
    <dsp:sp modelId="{B8A742C4-7993-F643-8C5D-95AC608939D3}">
      <dsp:nvSpPr>
        <dsp:cNvPr id="0" name=""/>
        <dsp:cNvSpPr/>
      </dsp:nvSpPr>
      <dsp:spPr>
        <a:xfrm>
          <a:off x="431510" y="1870709"/>
          <a:ext cx="1247139" cy="1247139"/>
        </a:xfrm>
        <a:prstGeom prst="ellipse">
          <a:avLst/>
        </a:prstGeom>
        <a:solidFill>
          <a:schemeClr val="lt1">
            <a:hueOff val="0"/>
            <a:satOff val="0"/>
            <a:lumOff val="0"/>
            <a:alphaOff val="0"/>
          </a:schemeClr>
        </a:solidFill>
        <a:ln w="28575" cap="flat" cmpd="sng" algn="ctr">
          <a:solidFill>
            <a:schemeClr val="accent6">
              <a:lumMod val="75000"/>
            </a:schemeClr>
          </a:solidFill>
          <a:prstDash val="solid"/>
          <a:miter lim="800000"/>
        </a:ln>
        <a:effectLst/>
      </dsp:spPr>
      <dsp:style>
        <a:lnRef idx="2">
          <a:scrgbClr r="0" g="0" b="0"/>
        </a:lnRef>
        <a:fillRef idx="1">
          <a:scrgbClr r="0" g="0" b="0"/>
        </a:fillRef>
        <a:effectRef idx="0">
          <a:scrgbClr r="0" g="0" b="0"/>
        </a:effectRef>
        <a:fontRef idx="minor"/>
      </dsp:style>
    </dsp:sp>
    <dsp:sp modelId="{27B362A7-05C8-CF4A-931D-029846D3DA3C}">
      <dsp:nvSpPr>
        <dsp:cNvPr id="0" name=""/>
        <dsp:cNvSpPr/>
      </dsp:nvSpPr>
      <dsp:spPr>
        <a:xfrm>
          <a:off x="692411" y="3491991"/>
          <a:ext cx="10661971" cy="997711"/>
        </a:xfrm>
        <a:prstGeom prst="rect">
          <a:avLst/>
        </a:prstGeom>
        <a:solidFill>
          <a:schemeClr val="lt1">
            <a:hueOff val="0"/>
            <a:satOff val="0"/>
            <a:lumOff val="0"/>
            <a:alphaOff val="0"/>
          </a:schemeClr>
        </a:solidFill>
        <a:ln w="28575" cap="flat" cmpd="sng" algn="ctr">
          <a:solidFill>
            <a:schemeClr val="accent4">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91934" tIns="71120" rIns="71120" bIns="71120" numCol="1" spcCol="1270" anchor="ctr" anchorCtr="0">
          <a:noAutofit/>
        </a:bodyPr>
        <a:lstStyle/>
        <a:p>
          <a:pPr lvl="0" algn="l" defTabSz="1244600">
            <a:lnSpc>
              <a:spcPct val="90000"/>
            </a:lnSpc>
            <a:spcBef>
              <a:spcPct val="0"/>
            </a:spcBef>
            <a:spcAft>
              <a:spcPct val="35000"/>
            </a:spcAft>
          </a:pPr>
          <a:r>
            <a:rPr lang="uk-UA" sz="2800" kern="1200" dirty="0"/>
            <a:t>стратегічне значення для економіки і безпеки держави (перелік № 83) </a:t>
          </a:r>
          <a:endParaRPr lang="en-US" sz="2800" kern="1200" dirty="0"/>
        </a:p>
      </dsp:txBody>
      <dsp:txXfrm>
        <a:off x="692411" y="3491991"/>
        <a:ext cx="10661971" cy="997711"/>
      </dsp:txXfrm>
    </dsp:sp>
    <dsp:sp modelId="{6434C852-F1FA-8E4A-A5B7-98EFAAA9E71F}">
      <dsp:nvSpPr>
        <dsp:cNvPr id="0" name=""/>
        <dsp:cNvSpPr/>
      </dsp:nvSpPr>
      <dsp:spPr>
        <a:xfrm>
          <a:off x="68842" y="3367277"/>
          <a:ext cx="1247139" cy="1247139"/>
        </a:xfrm>
        <a:prstGeom prst="ellipse">
          <a:avLst/>
        </a:prstGeom>
        <a:solidFill>
          <a:schemeClr val="lt1">
            <a:hueOff val="0"/>
            <a:satOff val="0"/>
            <a:lumOff val="0"/>
            <a:alphaOff val="0"/>
          </a:schemeClr>
        </a:solidFill>
        <a:ln w="28575" cap="flat" cmpd="sng" algn="ctr">
          <a:solidFill>
            <a:schemeClr val="accent6">
              <a:lumMod val="7500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F410DF-2829-654B-AFEE-AF646494497E}">
      <dsp:nvSpPr>
        <dsp:cNvPr id="0" name=""/>
        <dsp:cNvSpPr/>
      </dsp:nvSpPr>
      <dsp:spPr>
        <a:xfrm>
          <a:off x="-5736202" y="-878001"/>
          <a:ext cx="6829270" cy="6829270"/>
        </a:xfrm>
        <a:prstGeom prst="blockArc">
          <a:avLst>
            <a:gd name="adj1" fmla="val 18900000"/>
            <a:gd name="adj2" fmla="val 2700000"/>
            <a:gd name="adj3" fmla="val 316"/>
          </a:avLst>
        </a:prstGeom>
        <a:noFill/>
        <a:ln w="12700" cap="flat" cmpd="sng" algn="ctr">
          <a:solidFill>
            <a:schemeClr val="accent6">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087C92A-A21C-E649-A2AC-93E12F6BD024}">
      <dsp:nvSpPr>
        <dsp:cNvPr id="0" name=""/>
        <dsp:cNvSpPr/>
      </dsp:nvSpPr>
      <dsp:spPr>
        <a:xfrm>
          <a:off x="572163" y="349237"/>
          <a:ext cx="10964456" cy="862061"/>
        </a:xfrm>
        <a:prstGeom prst="rect">
          <a:avLst/>
        </a:prstGeom>
        <a:solidFill>
          <a:schemeClr val="lt1">
            <a:hueOff val="0"/>
            <a:satOff val="0"/>
            <a:lumOff val="0"/>
            <a:alphaOff val="0"/>
          </a:schemeClr>
        </a:solidFill>
        <a:ln w="28575" cap="flat" cmpd="sng" algn="ctr">
          <a:solidFill>
            <a:schemeClr val="accent4">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9499" tIns="71120" rIns="71120" bIns="71120" numCol="1" spcCol="1270" anchor="ctr" anchorCtr="0">
          <a:noAutofit/>
        </a:bodyPr>
        <a:lstStyle/>
        <a:p>
          <a:pPr lvl="0" algn="l" defTabSz="1244600">
            <a:lnSpc>
              <a:spcPct val="90000"/>
            </a:lnSpc>
            <a:spcBef>
              <a:spcPct val="0"/>
            </a:spcBef>
            <a:spcAft>
              <a:spcPct val="35000"/>
            </a:spcAft>
          </a:pPr>
          <a:r>
            <a:rPr lang="uk-UA" sz="2800" kern="1200" dirty="0"/>
            <a:t>важливе значення для галузі національної економіки чи задоволення потреб територіальної громади</a:t>
          </a:r>
          <a:endParaRPr lang="en-US" sz="2800" kern="1200" dirty="0"/>
        </a:p>
      </dsp:txBody>
      <dsp:txXfrm>
        <a:off x="572163" y="349237"/>
        <a:ext cx="10964456" cy="862061"/>
      </dsp:txXfrm>
    </dsp:sp>
    <dsp:sp modelId="{56654F93-80BF-2748-94AE-142DEEA1D991}">
      <dsp:nvSpPr>
        <dsp:cNvPr id="0" name=""/>
        <dsp:cNvSpPr/>
      </dsp:nvSpPr>
      <dsp:spPr>
        <a:xfrm>
          <a:off x="84368" y="292473"/>
          <a:ext cx="975589" cy="975589"/>
        </a:xfrm>
        <a:prstGeom prst="ellipse">
          <a:avLst/>
        </a:prstGeom>
        <a:solidFill>
          <a:schemeClr val="lt1">
            <a:hueOff val="0"/>
            <a:satOff val="0"/>
            <a:lumOff val="0"/>
            <a:alphaOff val="0"/>
          </a:schemeClr>
        </a:solidFill>
        <a:ln w="28575" cap="flat" cmpd="sng" algn="ctr">
          <a:solidFill>
            <a:schemeClr val="accent6">
              <a:lumMod val="75000"/>
            </a:schemeClr>
          </a:solidFill>
          <a:prstDash val="solid"/>
          <a:miter lim="800000"/>
        </a:ln>
        <a:effectLst/>
      </dsp:spPr>
      <dsp:style>
        <a:lnRef idx="2">
          <a:scrgbClr r="0" g="0" b="0"/>
        </a:lnRef>
        <a:fillRef idx="1">
          <a:scrgbClr r="0" g="0" b="0"/>
        </a:fillRef>
        <a:effectRef idx="0">
          <a:scrgbClr r="0" g="0" b="0"/>
        </a:effectRef>
        <a:fontRef idx="minor"/>
      </dsp:style>
    </dsp:sp>
    <dsp:sp modelId="{4D32C4EB-F33F-6041-B38A-DBAE6A00D368}">
      <dsp:nvSpPr>
        <dsp:cNvPr id="0" name=""/>
        <dsp:cNvSpPr/>
      </dsp:nvSpPr>
      <dsp:spPr>
        <a:xfrm>
          <a:off x="1019625" y="1559272"/>
          <a:ext cx="10516994" cy="783811"/>
        </a:xfrm>
        <a:prstGeom prst="rect">
          <a:avLst/>
        </a:prstGeom>
        <a:solidFill>
          <a:schemeClr val="lt1">
            <a:hueOff val="0"/>
            <a:satOff val="0"/>
            <a:lumOff val="0"/>
            <a:alphaOff val="0"/>
          </a:schemeClr>
        </a:solidFill>
        <a:ln w="28575" cap="flat" cmpd="sng" algn="ctr">
          <a:solidFill>
            <a:schemeClr val="accent4">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9499" tIns="71120" rIns="71120" bIns="71120" numCol="1" spcCol="1270" anchor="ctr" anchorCtr="0">
          <a:noAutofit/>
        </a:bodyPr>
        <a:lstStyle/>
        <a:p>
          <a:pPr lvl="0" algn="l" defTabSz="1244600">
            <a:lnSpc>
              <a:spcPct val="90000"/>
            </a:lnSpc>
            <a:spcBef>
              <a:spcPct val="0"/>
            </a:spcBef>
            <a:spcAft>
              <a:spcPct val="35000"/>
            </a:spcAft>
          </a:pPr>
          <a:r>
            <a:rPr lang="uk-UA" sz="2800" kern="1200" dirty="0"/>
            <a:t>відсутність заборгованості із сплати ЄСВ</a:t>
          </a:r>
          <a:endParaRPr lang="en-US" sz="2800" kern="1200" dirty="0"/>
        </a:p>
      </dsp:txBody>
      <dsp:txXfrm>
        <a:off x="1019625" y="1559272"/>
        <a:ext cx="10516994" cy="783811"/>
      </dsp:txXfrm>
    </dsp:sp>
    <dsp:sp modelId="{B8A742C4-7993-F643-8C5D-95AC608939D3}">
      <dsp:nvSpPr>
        <dsp:cNvPr id="0" name=""/>
        <dsp:cNvSpPr/>
      </dsp:nvSpPr>
      <dsp:spPr>
        <a:xfrm>
          <a:off x="531830" y="1463383"/>
          <a:ext cx="975589" cy="975589"/>
        </a:xfrm>
        <a:prstGeom prst="ellipse">
          <a:avLst/>
        </a:prstGeom>
        <a:solidFill>
          <a:schemeClr val="lt1">
            <a:hueOff val="0"/>
            <a:satOff val="0"/>
            <a:lumOff val="0"/>
            <a:alphaOff val="0"/>
          </a:schemeClr>
        </a:solidFill>
        <a:ln w="28575" cap="flat" cmpd="sng" algn="ctr">
          <a:solidFill>
            <a:schemeClr val="accent6">
              <a:lumMod val="75000"/>
            </a:schemeClr>
          </a:solidFill>
          <a:prstDash val="solid"/>
          <a:miter lim="800000"/>
        </a:ln>
        <a:effectLst/>
      </dsp:spPr>
      <dsp:style>
        <a:lnRef idx="2">
          <a:scrgbClr r="0" g="0" b="0"/>
        </a:lnRef>
        <a:fillRef idx="1">
          <a:scrgbClr r="0" g="0" b="0"/>
        </a:fillRef>
        <a:effectRef idx="0">
          <a:scrgbClr r="0" g="0" b="0"/>
        </a:effectRef>
        <a:fontRef idx="minor"/>
      </dsp:style>
    </dsp:sp>
    <dsp:sp modelId="{27B362A7-05C8-CF4A-931D-029846D3DA3C}">
      <dsp:nvSpPr>
        <dsp:cNvPr id="0" name=""/>
        <dsp:cNvSpPr/>
      </dsp:nvSpPr>
      <dsp:spPr>
        <a:xfrm>
          <a:off x="1019625" y="2695826"/>
          <a:ext cx="10516994" cy="852524"/>
        </a:xfrm>
        <a:prstGeom prst="rect">
          <a:avLst/>
        </a:prstGeom>
        <a:solidFill>
          <a:schemeClr val="lt1">
            <a:hueOff val="0"/>
            <a:satOff val="0"/>
            <a:lumOff val="0"/>
            <a:alphaOff val="0"/>
          </a:schemeClr>
        </a:solidFill>
        <a:ln w="28575" cap="flat" cmpd="sng" algn="ctr">
          <a:solidFill>
            <a:schemeClr val="accent4">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9499" tIns="71120" rIns="71120" bIns="71120" numCol="1" spcCol="1270" anchor="ctr" anchorCtr="0">
          <a:noAutofit/>
        </a:bodyPr>
        <a:lstStyle/>
        <a:p>
          <a:pPr lvl="0" algn="l" defTabSz="1244600">
            <a:lnSpc>
              <a:spcPct val="90000"/>
            </a:lnSpc>
            <a:spcBef>
              <a:spcPct val="0"/>
            </a:spcBef>
            <a:spcAft>
              <a:spcPct val="35000"/>
            </a:spcAft>
          </a:pPr>
          <a:r>
            <a:rPr lang="uk-UA" sz="2800" kern="1200" dirty="0"/>
            <a:t>розмір середньої ЗП за останній календарний квартал становить не менше розміру середньої ЗП у регіоні за </a:t>
          </a:r>
          <a:r>
            <a:rPr lang="en-GB" sz="2800" kern="1200" dirty="0"/>
            <a:t>IV </a:t>
          </a:r>
          <a:r>
            <a:rPr lang="uk-UA" sz="2800" kern="1200" dirty="0"/>
            <a:t>квартал 2021 р</a:t>
          </a:r>
          <a:endParaRPr lang="en-US" sz="2800" kern="1200" dirty="0"/>
        </a:p>
      </dsp:txBody>
      <dsp:txXfrm>
        <a:off x="1019625" y="2695826"/>
        <a:ext cx="10516994" cy="852524"/>
      </dsp:txXfrm>
    </dsp:sp>
    <dsp:sp modelId="{6434C852-F1FA-8E4A-A5B7-98EFAAA9E71F}">
      <dsp:nvSpPr>
        <dsp:cNvPr id="0" name=""/>
        <dsp:cNvSpPr/>
      </dsp:nvSpPr>
      <dsp:spPr>
        <a:xfrm>
          <a:off x="531830" y="2634293"/>
          <a:ext cx="975589" cy="975589"/>
        </a:xfrm>
        <a:prstGeom prst="ellipse">
          <a:avLst/>
        </a:prstGeom>
        <a:solidFill>
          <a:schemeClr val="lt1">
            <a:hueOff val="0"/>
            <a:satOff val="0"/>
            <a:lumOff val="0"/>
            <a:alphaOff val="0"/>
          </a:schemeClr>
        </a:solidFill>
        <a:ln w="28575" cap="flat" cmpd="sng" algn="ctr">
          <a:solidFill>
            <a:schemeClr val="accent6">
              <a:lumMod val="75000"/>
            </a:schemeClr>
          </a:solidFill>
          <a:prstDash val="solid"/>
          <a:miter lim="800000"/>
        </a:ln>
        <a:effectLst/>
      </dsp:spPr>
      <dsp:style>
        <a:lnRef idx="2">
          <a:scrgbClr r="0" g="0" b="0"/>
        </a:lnRef>
        <a:fillRef idx="1">
          <a:scrgbClr r="0" g="0" b="0"/>
        </a:fillRef>
        <a:effectRef idx="0">
          <a:scrgbClr r="0" g="0" b="0"/>
        </a:effectRef>
        <a:fontRef idx="minor"/>
      </dsp:style>
    </dsp:sp>
    <dsp:sp modelId="{1CB19A86-0C42-F34F-A23B-8F591C5DC909}">
      <dsp:nvSpPr>
        <dsp:cNvPr id="0" name=""/>
        <dsp:cNvSpPr/>
      </dsp:nvSpPr>
      <dsp:spPr>
        <a:xfrm>
          <a:off x="572163" y="3864227"/>
          <a:ext cx="10964456" cy="857542"/>
        </a:xfrm>
        <a:prstGeom prst="rect">
          <a:avLst/>
        </a:prstGeom>
        <a:solidFill>
          <a:schemeClr val="lt1">
            <a:hueOff val="0"/>
            <a:satOff val="0"/>
            <a:lumOff val="0"/>
            <a:alphaOff val="0"/>
          </a:schemeClr>
        </a:solidFill>
        <a:ln w="28575" cap="flat" cmpd="sng" algn="ctr">
          <a:solidFill>
            <a:schemeClr val="accent4">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9499" tIns="71120" rIns="71120" bIns="71120" numCol="1" spcCol="1270" anchor="ctr" anchorCtr="0">
          <a:noAutofit/>
        </a:bodyPr>
        <a:lstStyle/>
        <a:p>
          <a:pPr lvl="0" algn="l" defTabSz="1244600">
            <a:lnSpc>
              <a:spcPct val="90000"/>
            </a:lnSpc>
            <a:spcBef>
              <a:spcPct val="0"/>
            </a:spcBef>
            <a:spcAft>
              <a:spcPct val="35000"/>
            </a:spcAft>
          </a:pPr>
          <a:r>
            <a:rPr lang="uk-UA" sz="2800" kern="1200"/>
            <a:t>Резидент</a:t>
          </a:r>
          <a:r>
            <a:rPr lang="uk-UA" sz="2800" kern="1200" baseline="0"/>
            <a:t> Дія Сіті</a:t>
          </a:r>
          <a:endParaRPr lang="en-US" sz="2800" kern="1200" dirty="0"/>
        </a:p>
      </dsp:txBody>
      <dsp:txXfrm>
        <a:off x="572163" y="3864227"/>
        <a:ext cx="10964456" cy="857542"/>
      </dsp:txXfrm>
    </dsp:sp>
    <dsp:sp modelId="{A11C2DCA-D21B-0C42-8AF0-258832EDEBA6}">
      <dsp:nvSpPr>
        <dsp:cNvPr id="0" name=""/>
        <dsp:cNvSpPr/>
      </dsp:nvSpPr>
      <dsp:spPr>
        <a:xfrm>
          <a:off x="84368" y="3805203"/>
          <a:ext cx="975589" cy="975589"/>
        </a:xfrm>
        <a:prstGeom prst="ellipse">
          <a:avLst/>
        </a:prstGeom>
        <a:solidFill>
          <a:schemeClr val="lt1">
            <a:hueOff val="0"/>
            <a:satOff val="0"/>
            <a:lumOff val="0"/>
            <a:alphaOff val="0"/>
          </a:schemeClr>
        </a:solidFill>
        <a:ln w="28575" cap="flat" cmpd="sng" algn="ctr">
          <a:solidFill>
            <a:schemeClr val="accent6">
              <a:lumMod val="7500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F410DF-2829-654B-AFEE-AF646494497E}">
      <dsp:nvSpPr>
        <dsp:cNvPr id="0" name=""/>
        <dsp:cNvSpPr/>
      </dsp:nvSpPr>
      <dsp:spPr>
        <a:xfrm>
          <a:off x="-4412089" y="-676701"/>
          <a:ext cx="5256320" cy="5256320"/>
        </a:xfrm>
        <a:prstGeom prst="blockArc">
          <a:avLst>
            <a:gd name="adj1" fmla="val 18900000"/>
            <a:gd name="adj2" fmla="val 2700000"/>
            <a:gd name="adj3" fmla="val 411"/>
          </a:avLst>
        </a:prstGeom>
        <a:noFill/>
        <a:ln w="12700" cap="flat" cmpd="sng" algn="ctr">
          <a:solidFill>
            <a:schemeClr val="accent5">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087C92A-A21C-E649-A2AC-93E12F6BD024}">
      <dsp:nvSpPr>
        <dsp:cNvPr id="0" name=""/>
        <dsp:cNvSpPr/>
      </dsp:nvSpPr>
      <dsp:spPr>
        <a:xfrm>
          <a:off x="442247" y="300056"/>
          <a:ext cx="10545644" cy="600424"/>
        </a:xfrm>
        <a:prstGeom prst="re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6587" tIns="60960" rIns="60960" bIns="60960" numCol="1" spcCol="1270" anchor="ctr" anchorCtr="0">
          <a:noAutofit/>
        </a:bodyPr>
        <a:lstStyle/>
        <a:p>
          <a:pPr lvl="0" algn="l" defTabSz="1066800">
            <a:lnSpc>
              <a:spcPct val="90000"/>
            </a:lnSpc>
            <a:spcBef>
              <a:spcPct val="0"/>
            </a:spcBef>
            <a:spcAft>
              <a:spcPct val="35000"/>
            </a:spcAft>
          </a:pPr>
          <a:r>
            <a:rPr lang="uk-UA" sz="2400" kern="1200" dirty="0"/>
            <a:t>відповідність 3-м (2-м) критеріям із 7-ми</a:t>
          </a:r>
          <a:endParaRPr lang="en-US" sz="2400" kern="1200" dirty="0"/>
        </a:p>
      </dsp:txBody>
      <dsp:txXfrm>
        <a:off x="442247" y="300056"/>
        <a:ext cx="10545644" cy="600424"/>
      </dsp:txXfrm>
    </dsp:sp>
    <dsp:sp modelId="{56654F93-80BF-2748-94AE-142DEEA1D991}">
      <dsp:nvSpPr>
        <dsp:cNvPr id="0" name=""/>
        <dsp:cNvSpPr/>
      </dsp:nvSpPr>
      <dsp:spPr>
        <a:xfrm>
          <a:off x="66981" y="225003"/>
          <a:ext cx="750530" cy="750530"/>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D32C4EB-F33F-6041-B38A-DBAE6A00D368}">
      <dsp:nvSpPr>
        <dsp:cNvPr id="0" name=""/>
        <dsp:cNvSpPr/>
      </dsp:nvSpPr>
      <dsp:spPr>
        <a:xfrm>
          <a:off x="786484" y="1200849"/>
          <a:ext cx="10201406" cy="600424"/>
        </a:xfrm>
        <a:prstGeom prst="re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6587" tIns="60960" rIns="60960" bIns="60960" numCol="1" spcCol="1270" anchor="ctr" anchorCtr="0">
          <a:noAutofit/>
        </a:bodyPr>
        <a:lstStyle/>
        <a:p>
          <a:pPr lvl="0" algn="l" defTabSz="1066800">
            <a:lnSpc>
              <a:spcPct val="90000"/>
            </a:lnSpc>
            <a:spcBef>
              <a:spcPct val="0"/>
            </a:spcBef>
            <a:spcAft>
              <a:spcPct val="35000"/>
            </a:spcAft>
          </a:pPr>
          <a:r>
            <a:rPr lang="uk-UA" sz="2400" kern="1200"/>
            <a:t>звернення до центрального органу виконавчої влади (або інших органів, наприклад військових адміністрацій</a:t>
          </a:r>
          <a:r>
            <a:rPr lang="en-US" sz="2400" kern="1200"/>
            <a:t>)</a:t>
          </a:r>
          <a:endParaRPr lang="en-US" sz="2400" kern="1200" dirty="0"/>
        </a:p>
      </dsp:txBody>
      <dsp:txXfrm>
        <a:off x="786484" y="1200849"/>
        <a:ext cx="10201406" cy="600424"/>
      </dsp:txXfrm>
    </dsp:sp>
    <dsp:sp modelId="{B8A742C4-7993-F643-8C5D-95AC608939D3}">
      <dsp:nvSpPr>
        <dsp:cNvPr id="0" name=""/>
        <dsp:cNvSpPr/>
      </dsp:nvSpPr>
      <dsp:spPr>
        <a:xfrm>
          <a:off x="439416" y="1095189"/>
          <a:ext cx="750530" cy="750530"/>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7B362A7-05C8-CF4A-931D-029846D3DA3C}">
      <dsp:nvSpPr>
        <dsp:cNvPr id="0" name=""/>
        <dsp:cNvSpPr/>
      </dsp:nvSpPr>
      <dsp:spPr>
        <a:xfrm>
          <a:off x="786484" y="2101642"/>
          <a:ext cx="10201406" cy="600424"/>
        </a:xfrm>
        <a:prstGeom prst="re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6587" tIns="60960" rIns="60960" bIns="60960" numCol="1" spcCol="1270" anchor="ctr" anchorCtr="0">
          <a:noAutofit/>
        </a:bodyPr>
        <a:lstStyle/>
        <a:p>
          <a:pPr lvl="0" algn="l" defTabSz="1066800">
            <a:lnSpc>
              <a:spcPct val="90000"/>
            </a:lnSpc>
            <a:spcBef>
              <a:spcPct val="0"/>
            </a:spcBef>
            <a:spcAft>
              <a:spcPct val="35000"/>
            </a:spcAft>
          </a:pPr>
          <a:r>
            <a:rPr lang="uk-UA" sz="2400" kern="1200"/>
            <a:t>відповідний орган протягом 10-ти робочих днів приймає рішення про відповідність/невідповідність</a:t>
          </a:r>
          <a:endParaRPr lang="en-US" sz="2400" kern="1200" dirty="0"/>
        </a:p>
      </dsp:txBody>
      <dsp:txXfrm>
        <a:off x="786484" y="2101642"/>
        <a:ext cx="10201406" cy="600424"/>
      </dsp:txXfrm>
    </dsp:sp>
    <dsp:sp modelId="{6434C852-F1FA-8E4A-A5B7-98EFAAA9E71F}">
      <dsp:nvSpPr>
        <dsp:cNvPr id="0" name=""/>
        <dsp:cNvSpPr/>
      </dsp:nvSpPr>
      <dsp:spPr>
        <a:xfrm>
          <a:off x="411219" y="2026589"/>
          <a:ext cx="750530" cy="750530"/>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EE5A48F-11BE-1E43-9441-1FC41625CE2B}">
      <dsp:nvSpPr>
        <dsp:cNvPr id="0" name=""/>
        <dsp:cNvSpPr/>
      </dsp:nvSpPr>
      <dsp:spPr>
        <a:xfrm>
          <a:off x="442247" y="3002435"/>
          <a:ext cx="10545644" cy="600424"/>
        </a:xfrm>
        <a:prstGeom prst="re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6587" tIns="60960" rIns="60960" bIns="60960" numCol="1" spcCol="1270" anchor="ctr" anchorCtr="0">
          <a:noAutofit/>
        </a:bodyPr>
        <a:lstStyle/>
        <a:p>
          <a:pPr lvl="0" algn="l" defTabSz="1066800">
            <a:lnSpc>
              <a:spcPct val="90000"/>
            </a:lnSpc>
            <a:spcBef>
              <a:spcPct val="0"/>
            </a:spcBef>
            <a:spcAft>
              <a:spcPct val="35000"/>
            </a:spcAft>
          </a:pPr>
          <a:r>
            <a:rPr lang="uk-UA" sz="2400" kern="1200"/>
            <a:t>у випадку прийняття рішення про відповідність, такий орган надсилає копію рішення до Мінекономіки та Міноборони </a:t>
          </a:r>
          <a:endParaRPr lang="en-US" sz="2400" kern="1200" dirty="0"/>
        </a:p>
      </dsp:txBody>
      <dsp:txXfrm>
        <a:off x="442247" y="3002435"/>
        <a:ext cx="10545644" cy="600424"/>
      </dsp:txXfrm>
    </dsp:sp>
    <dsp:sp modelId="{35D87978-0071-024F-B19D-DBA98AF9DDC0}">
      <dsp:nvSpPr>
        <dsp:cNvPr id="0" name=""/>
        <dsp:cNvSpPr/>
      </dsp:nvSpPr>
      <dsp:spPr>
        <a:xfrm>
          <a:off x="66981" y="2927382"/>
          <a:ext cx="750530" cy="750530"/>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F410DF-2829-654B-AFEE-AF646494497E}">
      <dsp:nvSpPr>
        <dsp:cNvPr id="0" name=""/>
        <dsp:cNvSpPr/>
      </dsp:nvSpPr>
      <dsp:spPr>
        <a:xfrm>
          <a:off x="-3473485" y="-729728"/>
          <a:ext cx="4141327" cy="4141327"/>
        </a:xfrm>
        <a:prstGeom prst="blockArc">
          <a:avLst>
            <a:gd name="adj1" fmla="val 18900000"/>
            <a:gd name="adj2" fmla="val 2700000"/>
            <a:gd name="adj3" fmla="val 522"/>
          </a:avLst>
        </a:prstGeom>
        <a:noFill/>
        <a:ln w="12700" cap="flat" cmpd="sng" algn="ctr">
          <a:solidFill>
            <a:schemeClr val="accent5">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087C92A-A21C-E649-A2AC-93E12F6BD024}">
      <dsp:nvSpPr>
        <dsp:cNvPr id="0" name=""/>
        <dsp:cNvSpPr/>
      </dsp:nvSpPr>
      <dsp:spPr>
        <a:xfrm>
          <a:off x="289137" y="50971"/>
          <a:ext cx="10707467" cy="379982"/>
        </a:xfrm>
        <a:prstGeom prst="re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5027" tIns="60960" rIns="60960" bIns="60960" numCol="1" spcCol="1270" anchor="ctr" anchorCtr="0">
          <a:noAutofit/>
        </a:bodyPr>
        <a:lstStyle/>
        <a:p>
          <a:pPr lvl="0" algn="l" defTabSz="1066800">
            <a:lnSpc>
              <a:spcPct val="90000"/>
            </a:lnSpc>
            <a:spcBef>
              <a:spcPct val="0"/>
            </a:spcBef>
            <a:spcAft>
              <a:spcPct val="35000"/>
            </a:spcAft>
          </a:pPr>
          <a:r>
            <a:rPr lang="uk-UA" sz="2400" kern="1200" dirty="0"/>
            <a:t>тип підприємства</a:t>
          </a:r>
          <a:endParaRPr lang="en-US" sz="2400" kern="1200" dirty="0"/>
        </a:p>
      </dsp:txBody>
      <dsp:txXfrm>
        <a:off x="289137" y="50971"/>
        <a:ext cx="10707467" cy="379982"/>
      </dsp:txXfrm>
    </dsp:sp>
    <dsp:sp modelId="{56654F93-80BF-2748-94AE-142DEEA1D991}">
      <dsp:nvSpPr>
        <dsp:cNvPr id="0" name=""/>
        <dsp:cNvSpPr/>
      </dsp:nvSpPr>
      <dsp:spPr>
        <a:xfrm>
          <a:off x="42202" y="0"/>
          <a:ext cx="480358" cy="465423"/>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0477825-8C83-734D-A1D9-7D7E4058CEE4}">
      <dsp:nvSpPr>
        <dsp:cNvPr id="0" name=""/>
        <dsp:cNvSpPr/>
      </dsp:nvSpPr>
      <dsp:spPr>
        <a:xfrm>
          <a:off x="575246" y="584484"/>
          <a:ext cx="10432099" cy="384286"/>
        </a:xfrm>
        <a:prstGeom prst="re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5027" tIns="60960" rIns="60960" bIns="60960" numCol="1" spcCol="1270" anchor="ctr" anchorCtr="0">
          <a:noAutofit/>
        </a:bodyPr>
        <a:lstStyle/>
        <a:p>
          <a:pPr lvl="0" algn="l" defTabSz="1066800">
            <a:lnSpc>
              <a:spcPct val="90000"/>
            </a:lnSpc>
            <a:spcBef>
              <a:spcPct val="0"/>
            </a:spcBef>
            <a:spcAft>
              <a:spcPct val="35000"/>
            </a:spcAft>
          </a:pPr>
          <a:r>
            <a:rPr lang="uk-UA" sz="2400" kern="1200"/>
            <a:t>відсутність в статутному капіталі частки країни агресора</a:t>
          </a:r>
          <a:endParaRPr lang="en-US" sz="2400" kern="1200" dirty="0"/>
        </a:p>
      </dsp:txBody>
      <dsp:txXfrm>
        <a:off x="575246" y="584484"/>
        <a:ext cx="10432099" cy="384286"/>
      </dsp:txXfrm>
    </dsp:sp>
    <dsp:sp modelId="{7D5F286F-43CA-674C-81F7-2506E56D53B1}">
      <dsp:nvSpPr>
        <dsp:cNvPr id="0" name=""/>
        <dsp:cNvSpPr/>
      </dsp:nvSpPr>
      <dsp:spPr>
        <a:xfrm>
          <a:off x="314299" y="524263"/>
          <a:ext cx="480358" cy="480358"/>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46F2765-9D7E-774C-9D80-2D72B3E8CE55}">
      <dsp:nvSpPr>
        <dsp:cNvPr id="0" name=""/>
        <dsp:cNvSpPr/>
      </dsp:nvSpPr>
      <dsp:spPr>
        <a:xfrm>
          <a:off x="663638" y="1122512"/>
          <a:ext cx="10347583" cy="384286"/>
        </a:xfrm>
        <a:prstGeom prst="re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5027" tIns="60960" rIns="60960" bIns="60960" numCol="1" spcCol="1270" anchor="ctr" anchorCtr="0">
          <a:noAutofit/>
        </a:bodyPr>
        <a:lstStyle/>
        <a:p>
          <a:pPr lvl="0" algn="l" defTabSz="1066800">
            <a:lnSpc>
              <a:spcPct val="90000"/>
            </a:lnSpc>
            <a:spcBef>
              <a:spcPct val="0"/>
            </a:spcBef>
            <a:spcAft>
              <a:spcPct val="35000"/>
            </a:spcAft>
          </a:pPr>
          <a:r>
            <a:rPr lang="uk-UA" sz="2400" kern="1200"/>
            <a:t>здійснення діяльності з п. 9</a:t>
          </a:r>
          <a:endParaRPr lang="en-US" sz="2400" kern="1200" dirty="0"/>
        </a:p>
      </dsp:txBody>
      <dsp:txXfrm>
        <a:off x="663638" y="1122512"/>
        <a:ext cx="10347583" cy="384286"/>
      </dsp:txXfrm>
    </dsp:sp>
    <dsp:sp modelId="{B8A742C4-7993-F643-8C5D-95AC608939D3}">
      <dsp:nvSpPr>
        <dsp:cNvPr id="0" name=""/>
        <dsp:cNvSpPr/>
      </dsp:nvSpPr>
      <dsp:spPr>
        <a:xfrm>
          <a:off x="428001" y="1073829"/>
          <a:ext cx="480358" cy="480358"/>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1E1ADCA-8ADD-1D43-A12F-A41632E5B368}">
      <dsp:nvSpPr>
        <dsp:cNvPr id="0" name=""/>
        <dsp:cNvSpPr/>
      </dsp:nvSpPr>
      <dsp:spPr>
        <a:xfrm>
          <a:off x="568360" y="1724958"/>
          <a:ext cx="10432099" cy="384286"/>
        </a:xfrm>
        <a:prstGeom prst="re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5027" tIns="60960" rIns="60960" bIns="60960" numCol="1" spcCol="1270" anchor="ctr" anchorCtr="0">
          <a:noAutofit/>
        </a:bodyPr>
        <a:lstStyle/>
        <a:p>
          <a:pPr lvl="0" algn="l" defTabSz="1066800">
            <a:lnSpc>
              <a:spcPct val="90000"/>
            </a:lnSpc>
            <a:spcBef>
              <a:spcPct val="0"/>
            </a:spcBef>
            <a:spcAft>
              <a:spcPct val="35000"/>
            </a:spcAft>
          </a:pPr>
          <a:r>
            <a:rPr lang="uk-UA" sz="2400" kern="1200"/>
            <a:t>бути включеним до відповідного переліку</a:t>
          </a:r>
          <a:endParaRPr lang="en-US" sz="2400" kern="1200" dirty="0"/>
        </a:p>
      </dsp:txBody>
      <dsp:txXfrm>
        <a:off x="568360" y="1724958"/>
        <a:ext cx="10432099" cy="384286"/>
      </dsp:txXfrm>
    </dsp:sp>
    <dsp:sp modelId="{E1264DED-D029-3141-A5DF-338227070B0E}">
      <dsp:nvSpPr>
        <dsp:cNvPr id="0" name=""/>
        <dsp:cNvSpPr/>
      </dsp:nvSpPr>
      <dsp:spPr>
        <a:xfrm>
          <a:off x="328181" y="1676859"/>
          <a:ext cx="480358" cy="480358"/>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B69D209-9309-C742-8820-02606DD37659}">
      <dsp:nvSpPr>
        <dsp:cNvPr id="0" name=""/>
        <dsp:cNvSpPr/>
      </dsp:nvSpPr>
      <dsp:spPr>
        <a:xfrm>
          <a:off x="304342" y="2308544"/>
          <a:ext cx="10707467" cy="384286"/>
        </a:xfrm>
        <a:prstGeom prst="re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5027" tIns="60960" rIns="60960" bIns="60960" numCol="1" spcCol="1270" anchor="ctr" anchorCtr="0">
          <a:noAutofit/>
        </a:bodyPr>
        <a:lstStyle/>
        <a:p>
          <a:pPr lvl="0" algn="l" defTabSz="1066800">
            <a:lnSpc>
              <a:spcPct val="90000"/>
            </a:lnSpc>
            <a:spcBef>
              <a:spcPct val="0"/>
            </a:spcBef>
            <a:spcAft>
              <a:spcPct val="35000"/>
            </a:spcAft>
          </a:pPr>
          <a:r>
            <a:rPr lang="uk-UA" sz="2400" kern="1200" dirty="0"/>
            <a:t>відповідність критеріям Міноборони</a:t>
          </a:r>
          <a:endParaRPr lang="en-US" sz="2400" kern="1200" dirty="0"/>
        </a:p>
      </dsp:txBody>
      <dsp:txXfrm>
        <a:off x="304342" y="2308544"/>
        <a:ext cx="10707467" cy="384286"/>
      </dsp:txXfrm>
    </dsp:sp>
    <dsp:sp modelId="{4C58BD77-950A-F14F-B7FF-DCF2642A8937}">
      <dsp:nvSpPr>
        <dsp:cNvPr id="0" name=""/>
        <dsp:cNvSpPr/>
      </dsp:nvSpPr>
      <dsp:spPr>
        <a:xfrm>
          <a:off x="52006" y="2238948"/>
          <a:ext cx="480358" cy="480358"/>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F410DF-2829-654B-AFEE-AF646494497E}">
      <dsp:nvSpPr>
        <dsp:cNvPr id="0" name=""/>
        <dsp:cNvSpPr/>
      </dsp:nvSpPr>
      <dsp:spPr>
        <a:xfrm>
          <a:off x="-5177601" y="-789688"/>
          <a:ext cx="6139194" cy="6139194"/>
        </a:xfrm>
        <a:prstGeom prst="blockArc">
          <a:avLst>
            <a:gd name="adj1" fmla="val 18900000"/>
            <a:gd name="adj2" fmla="val 2700000"/>
            <a:gd name="adj3" fmla="val 352"/>
          </a:avLst>
        </a:prstGeom>
        <a:noFill/>
        <a:ln w="12700" cap="flat" cmpd="sng" algn="ctr">
          <a:solidFill>
            <a:schemeClr val="accent5">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087C92A-A21C-E649-A2AC-93E12F6BD024}">
      <dsp:nvSpPr>
        <dsp:cNvPr id="0" name=""/>
        <dsp:cNvSpPr/>
      </dsp:nvSpPr>
      <dsp:spPr>
        <a:xfrm>
          <a:off x="492859" y="279579"/>
          <a:ext cx="10462082" cy="843441"/>
        </a:xfrm>
        <a:prstGeom prst="re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6802" tIns="60960" rIns="60960" bIns="60960" numCol="1" spcCol="1270" anchor="ctr" anchorCtr="0">
          <a:noAutofit/>
        </a:bodyPr>
        <a:lstStyle/>
        <a:p>
          <a:pPr lvl="0" algn="l" defTabSz="1066800">
            <a:lnSpc>
              <a:spcPct val="90000"/>
            </a:lnSpc>
            <a:spcBef>
              <a:spcPct val="0"/>
            </a:spcBef>
            <a:spcAft>
              <a:spcPct val="35000"/>
            </a:spcAft>
          </a:pPr>
          <a:r>
            <a:rPr lang="uk-UA" sz="2400" kern="1200" dirty="0"/>
            <a:t>роботодавець формує пакет документів та передає до відповідного органу (або надсилає за допомогою Дії)</a:t>
          </a:r>
          <a:endParaRPr lang="en-US" sz="2400" kern="1200" dirty="0"/>
        </a:p>
      </dsp:txBody>
      <dsp:txXfrm>
        <a:off x="492859" y="279579"/>
        <a:ext cx="10462082" cy="843441"/>
      </dsp:txXfrm>
    </dsp:sp>
    <dsp:sp modelId="{56654F93-80BF-2748-94AE-142DEEA1D991}">
      <dsp:nvSpPr>
        <dsp:cNvPr id="0" name=""/>
        <dsp:cNvSpPr/>
      </dsp:nvSpPr>
      <dsp:spPr>
        <a:xfrm>
          <a:off x="54433" y="262873"/>
          <a:ext cx="876852" cy="876852"/>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D32C4EB-F33F-6041-B38A-DBAE6A00D368}">
      <dsp:nvSpPr>
        <dsp:cNvPr id="0" name=""/>
        <dsp:cNvSpPr/>
      </dsp:nvSpPr>
      <dsp:spPr>
        <a:xfrm>
          <a:off x="818831" y="1287097"/>
          <a:ext cx="10149137" cy="900541"/>
        </a:xfrm>
        <a:prstGeom prst="re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6802" tIns="60960" rIns="60960" bIns="60960" numCol="1" spcCol="1270" anchor="ctr" anchorCtr="0">
          <a:noAutofit/>
        </a:bodyPr>
        <a:lstStyle/>
        <a:p>
          <a:pPr lvl="0" algn="l" defTabSz="1066800">
            <a:lnSpc>
              <a:spcPct val="90000"/>
            </a:lnSpc>
            <a:spcBef>
              <a:spcPct val="0"/>
            </a:spcBef>
            <a:spcAft>
              <a:spcPct val="35000"/>
            </a:spcAft>
          </a:pPr>
          <a:r>
            <a:rPr lang="uk-UA" sz="2400" kern="1200"/>
            <a:t>відповідний орган здійснює перевірку документів та подає перевірені документи у строк не більше 5-ти робочих днів до Міноборони</a:t>
          </a:r>
          <a:endParaRPr lang="en-US" sz="2400" kern="1200" dirty="0"/>
        </a:p>
      </dsp:txBody>
      <dsp:txXfrm>
        <a:off x="818831" y="1287097"/>
        <a:ext cx="10149137" cy="900541"/>
      </dsp:txXfrm>
    </dsp:sp>
    <dsp:sp modelId="{B8A742C4-7993-F643-8C5D-95AC608939D3}">
      <dsp:nvSpPr>
        <dsp:cNvPr id="0" name=""/>
        <dsp:cNvSpPr/>
      </dsp:nvSpPr>
      <dsp:spPr>
        <a:xfrm>
          <a:off x="419281" y="1298943"/>
          <a:ext cx="876852" cy="876852"/>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7B362A7-05C8-CF4A-931D-029846D3DA3C}">
      <dsp:nvSpPr>
        <dsp:cNvPr id="0" name=""/>
        <dsp:cNvSpPr/>
      </dsp:nvSpPr>
      <dsp:spPr>
        <a:xfrm>
          <a:off x="895035" y="2355286"/>
          <a:ext cx="10059906" cy="901650"/>
        </a:xfrm>
        <a:prstGeom prst="re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6802" tIns="60960" rIns="60960" bIns="60960" numCol="1" spcCol="1270" anchor="ctr" anchorCtr="0">
          <a:noAutofit/>
        </a:bodyPr>
        <a:lstStyle/>
        <a:p>
          <a:pPr lvl="0" algn="l" defTabSz="1066800">
            <a:lnSpc>
              <a:spcPct val="90000"/>
            </a:lnSpc>
            <a:spcBef>
              <a:spcPct val="0"/>
            </a:spcBef>
            <a:spcAft>
              <a:spcPct val="35000"/>
            </a:spcAft>
          </a:pPr>
          <a:r>
            <a:rPr lang="uk-UA" sz="2400" kern="1200"/>
            <a:t>Міноборони розглядає списки у строк не більше 10-ти робочих днів, та, після погодження, передає їх до Мінекономіки (за винятком тих, що подані через Дію)</a:t>
          </a:r>
          <a:endParaRPr lang="en-US" sz="2400" kern="1200" dirty="0"/>
        </a:p>
      </dsp:txBody>
      <dsp:txXfrm>
        <a:off x="895035" y="2355286"/>
        <a:ext cx="10059906" cy="901650"/>
      </dsp:txXfrm>
    </dsp:sp>
    <dsp:sp modelId="{6434C852-F1FA-8E4A-A5B7-98EFAAA9E71F}">
      <dsp:nvSpPr>
        <dsp:cNvPr id="0" name=""/>
        <dsp:cNvSpPr/>
      </dsp:nvSpPr>
      <dsp:spPr>
        <a:xfrm>
          <a:off x="456608" y="2367684"/>
          <a:ext cx="876852" cy="876852"/>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EE5A48F-11BE-1E43-9441-1FC41625CE2B}">
      <dsp:nvSpPr>
        <dsp:cNvPr id="0" name=""/>
        <dsp:cNvSpPr/>
      </dsp:nvSpPr>
      <dsp:spPr>
        <a:xfrm>
          <a:off x="492859" y="3407920"/>
          <a:ext cx="10462082" cy="901194"/>
        </a:xfrm>
        <a:prstGeom prst="re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6802" tIns="60960" rIns="60960" bIns="60960" numCol="1" spcCol="1270" anchor="ctr" anchorCtr="0">
          <a:noAutofit/>
        </a:bodyPr>
        <a:lstStyle/>
        <a:p>
          <a:pPr lvl="0" algn="l" defTabSz="1066800">
            <a:lnSpc>
              <a:spcPct val="90000"/>
            </a:lnSpc>
            <a:spcBef>
              <a:spcPct val="0"/>
            </a:spcBef>
            <a:spcAft>
              <a:spcPct val="35000"/>
            </a:spcAft>
          </a:pPr>
          <a:r>
            <a:rPr lang="uk-UA" sz="2400" kern="1200" dirty="0"/>
            <a:t>Мінекономіки здійснює перевірку списків у строк не більше 5-ти робочих днів та приймає рішення про бронювання (або відмову), яке надсилає органам, якими було подано списки та Міноборони.</a:t>
          </a:r>
          <a:endParaRPr lang="en-US" sz="2400" kern="1200" dirty="0"/>
        </a:p>
      </dsp:txBody>
      <dsp:txXfrm>
        <a:off x="492859" y="3407920"/>
        <a:ext cx="10462082" cy="901194"/>
      </dsp:txXfrm>
    </dsp:sp>
    <dsp:sp modelId="{35D87978-0071-024F-B19D-DBA98AF9DDC0}">
      <dsp:nvSpPr>
        <dsp:cNvPr id="0" name=""/>
        <dsp:cNvSpPr/>
      </dsp:nvSpPr>
      <dsp:spPr>
        <a:xfrm>
          <a:off x="54433" y="3420090"/>
          <a:ext cx="876852" cy="876852"/>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F410DF-2829-654B-AFEE-AF646494497E}">
      <dsp:nvSpPr>
        <dsp:cNvPr id="0" name=""/>
        <dsp:cNvSpPr/>
      </dsp:nvSpPr>
      <dsp:spPr>
        <a:xfrm>
          <a:off x="-5525417" y="-845957"/>
          <a:ext cx="6578874" cy="6578874"/>
        </a:xfrm>
        <a:prstGeom prst="blockArc">
          <a:avLst>
            <a:gd name="adj1" fmla="val 18900000"/>
            <a:gd name="adj2" fmla="val 2700000"/>
            <a:gd name="adj3" fmla="val 328"/>
          </a:avLst>
        </a:prstGeom>
        <a:noFill/>
        <a:ln w="12700" cap="flat" cmpd="sng" algn="ctr">
          <a:solidFill>
            <a:schemeClr val="accent5">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087C92A-A21C-E649-A2AC-93E12F6BD024}">
      <dsp:nvSpPr>
        <dsp:cNvPr id="0" name=""/>
        <dsp:cNvSpPr/>
      </dsp:nvSpPr>
      <dsp:spPr>
        <a:xfrm>
          <a:off x="551482" y="289792"/>
          <a:ext cx="10420600" cy="923643"/>
        </a:xfrm>
        <a:prstGeom prst="re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6749" tIns="60960" rIns="60960" bIns="60960" numCol="1" spcCol="1270" anchor="ctr" anchorCtr="0">
          <a:noAutofit/>
        </a:bodyPr>
        <a:lstStyle/>
        <a:p>
          <a:pPr lvl="0" algn="l" defTabSz="1066800">
            <a:lnSpc>
              <a:spcPct val="90000"/>
            </a:lnSpc>
            <a:spcBef>
              <a:spcPct val="0"/>
            </a:spcBef>
            <a:spcAft>
              <a:spcPct val="35000"/>
            </a:spcAft>
          </a:pPr>
          <a:r>
            <a:rPr lang="uk-UA" sz="2400" b="0" i="0" u="none" kern="1200" dirty="0"/>
            <a:t>Міноборони (СБУ, Служба зовнішньої розвідки) у </a:t>
          </a:r>
          <a:r>
            <a:rPr lang="uk-UA" sz="2400" b="1" i="0" u="none" kern="1200" dirty="0"/>
            <a:t>3-ох денний </a:t>
          </a:r>
          <a:r>
            <a:rPr lang="uk-UA" sz="2400" b="0" i="0" u="none" kern="1200" dirty="0"/>
            <a:t>строк доводить зазначене рішення до відома відповідних ТЦК</a:t>
          </a:r>
          <a:endParaRPr lang="en-US" sz="2400" kern="1200" dirty="0"/>
        </a:p>
      </dsp:txBody>
      <dsp:txXfrm>
        <a:off x="551482" y="289792"/>
        <a:ext cx="10420600" cy="923643"/>
      </dsp:txXfrm>
    </dsp:sp>
    <dsp:sp modelId="{56654F93-80BF-2748-94AE-142DEEA1D991}">
      <dsp:nvSpPr>
        <dsp:cNvPr id="0" name=""/>
        <dsp:cNvSpPr/>
      </dsp:nvSpPr>
      <dsp:spPr>
        <a:xfrm>
          <a:off x="81600" y="281733"/>
          <a:ext cx="939762" cy="939762"/>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D32C4EB-F33F-6041-B38A-DBAE6A00D368}">
      <dsp:nvSpPr>
        <dsp:cNvPr id="0" name=""/>
        <dsp:cNvSpPr/>
      </dsp:nvSpPr>
      <dsp:spPr>
        <a:xfrm>
          <a:off x="980813" y="1354799"/>
          <a:ext cx="9989570" cy="943070"/>
        </a:xfrm>
        <a:prstGeom prst="re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6749" tIns="60960" rIns="60960" bIns="60960" numCol="1" spcCol="1270" anchor="ctr" anchorCtr="0">
          <a:noAutofit/>
        </a:bodyPr>
        <a:lstStyle/>
        <a:p>
          <a:pPr lvl="0" algn="l" defTabSz="1066800">
            <a:lnSpc>
              <a:spcPct val="90000"/>
            </a:lnSpc>
            <a:spcBef>
              <a:spcPct val="0"/>
            </a:spcBef>
            <a:spcAft>
              <a:spcPct val="35000"/>
            </a:spcAft>
          </a:pPr>
          <a:r>
            <a:rPr lang="uk-UA" sz="2400" kern="1200" dirty="0"/>
            <a:t>роботодавець видає </a:t>
          </a:r>
          <a:r>
            <a:rPr lang="uk-UA" sz="2400" b="0" i="0" u="none" kern="1200" dirty="0" err="1"/>
            <a:t>видає</a:t>
          </a:r>
          <a:r>
            <a:rPr lang="uk-UA" sz="2400" b="0" i="0" u="none" kern="1200" dirty="0"/>
            <a:t> військовозобов’язаному витяг із зазначеного рішення</a:t>
          </a:r>
          <a:endParaRPr lang="en-US" sz="2400" kern="1200" dirty="0"/>
        </a:p>
      </dsp:txBody>
      <dsp:txXfrm>
        <a:off x="980813" y="1354799"/>
        <a:ext cx="9989570" cy="943070"/>
      </dsp:txXfrm>
    </dsp:sp>
    <dsp:sp modelId="{B8A742C4-7993-F643-8C5D-95AC608939D3}">
      <dsp:nvSpPr>
        <dsp:cNvPr id="0" name=""/>
        <dsp:cNvSpPr/>
      </dsp:nvSpPr>
      <dsp:spPr>
        <a:xfrm>
          <a:off x="547937" y="1371320"/>
          <a:ext cx="939762" cy="939762"/>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7B362A7-05C8-CF4A-931D-029846D3DA3C}">
      <dsp:nvSpPr>
        <dsp:cNvPr id="0" name=""/>
        <dsp:cNvSpPr/>
      </dsp:nvSpPr>
      <dsp:spPr>
        <a:xfrm>
          <a:off x="982512" y="2534873"/>
          <a:ext cx="9989570" cy="945122"/>
        </a:xfrm>
        <a:prstGeom prst="re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6749" tIns="60960" rIns="60960" bIns="60960" numCol="1" spcCol="1270" anchor="ctr" anchorCtr="0">
          <a:noAutofit/>
        </a:bodyPr>
        <a:lstStyle/>
        <a:p>
          <a:pPr lvl="0" algn="l" defTabSz="1066800">
            <a:lnSpc>
              <a:spcPct val="90000"/>
            </a:lnSpc>
            <a:spcBef>
              <a:spcPct val="0"/>
            </a:spcBef>
            <a:spcAft>
              <a:spcPct val="35000"/>
            </a:spcAft>
          </a:pPr>
          <a:r>
            <a:rPr lang="uk-UA" sz="2400" kern="1200"/>
            <a:t>роботодавець надсилає до ТЦК </a:t>
          </a:r>
          <a:r>
            <a:rPr lang="uk-UA" sz="2400" b="0" i="0" u="none" kern="1200"/>
            <a:t>у </a:t>
          </a:r>
          <a:r>
            <a:rPr lang="uk-UA" sz="2400" b="1" i="0" u="none" kern="1200"/>
            <a:t>5-ти денний строк </a:t>
          </a:r>
          <a:r>
            <a:rPr lang="uk-UA" sz="2400" b="0" i="0" u="none" kern="1200"/>
            <a:t>з дня видачі витягу повідомлення про бронювання військовозобов’язаного</a:t>
          </a:r>
          <a:endParaRPr lang="en-US" sz="2400" kern="1200" dirty="0"/>
        </a:p>
      </dsp:txBody>
      <dsp:txXfrm>
        <a:off x="982512" y="2534873"/>
        <a:ext cx="9989570" cy="945122"/>
      </dsp:txXfrm>
    </dsp:sp>
    <dsp:sp modelId="{6434C852-F1FA-8E4A-A5B7-98EFAAA9E71F}">
      <dsp:nvSpPr>
        <dsp:cNvPr id="0" name=""/>
        <dsp:cNvSpPr/>
      </dsp:nvSpPr>
      <dsp:spPr>
        <a:xfrm>
          <a:off x="512630" y="2537553"/>
          <a:ext cx="939762" cy="939762"/>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EE5A48F-11BE-1E43-9441-1FC41625CE2B}">
      <dsp:nvSpPr>
        <dsp:cNvPr id="0" name=""/>
        <dsp:cNvSpPr/>
      </dsp:nvSpPr>
      <dsp:spPr>
        <a:xfrm>
          <a:off x="551482" y="3679151"/>
          <a:ext cx="10420600" cy="912389"/>
        </a:xfrm>
        <a:prstGeom prst="re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6749" tIns="60960" rIns="60960" bIns="60960" numCol="1" spcCol="1270" anchor="ctr" anchorCtr="0">
          <a:noAutofit/>
        </a:bodyPr>
        <a:lstStyle/>
        <a:p>
          <a:pPr lvl="0" algn="l" defTabSz="1066800">
            <a:lnSpc>
              <a:spcPct val="90000"/>
            </a:lnSpc>
            <a:spcBef>
              <a:spcPct val="0"/>
            </a:spcBef>
            <a:spcAft>
              <a:spcPct val="35000"/>
            </a:spcAft>
          </a:pPr>
          <a:r>
            <a:rPr lang="uk-UA" sz="2400" kern="1200"/>
            <a:t>ТЦК </a:t>
          </a:r>
          <a:r>
            <a:rPr lang="uk-UA" sz="2400" b="0" i="0" u="none" kern="1200"/>
            <a:t>зараховує у строк не більше ніж</a:t>
          </a:r>
          <a:r>
            <a:rPr lang="uk-UA" sz="2400" b="1" i="0" u="none" kern="1200"/>
            <a:t> 5 р. д. </a:t>
          </a:r>
          <a:r>
            <a:rPr lang="uk-UA" sz="2400" b="0" i="0" u="none" kern="1200"/>
            <a:t>з дня отримання зараховує такого військовозобов’язаного на спеціальний військовий облік.</a:t>
          </a:r>
          <a:endParaRPr lang="en-US" sz="2400" kern="1200" dirty="0"/>
        </a:p>
      </dsp:txBody>
      <dsp:txXfrm>
        <a:off x="551482" y="3679151"/>
        <a:ext cx="10420600" cy="912389"/>
      </dsp:txXfrm>
    </dsp:sp>
    <dsp:sp modelId="{35D87978-0071-024F-B19D-DBA98AF9DDC0}">
      <dsp:nvSpPr>
        <dsp:cNvPr id="0" name=""/>
        <dsp:cNvSpPr/>
      </dsp:nvSpPr>
      <dsp:spPr>
        <a:xfrm>
          <a:off x="81600" y="3665464"/>
          <a:ext cx="939762" cy="939762"/>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6B955-18D7-CC47-BD38-8BE419A27BA3}" type="datetimeFigureOut">
              <a:rPr lang="x-none" smtClean="0"/>
              <a:t>11.07.2024</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6F22BA-F266-704F-99BA-096BF694203B}" type="slidenum">
              <a:rPr lang="x-none" smtClean="0"/>
              <a:t>‹№›</a:t>
            </a:fld>
            <a:endParaRPr lang="x-none"/>
          </a:p>
        </p:txBody>
      </p:sp>
    </p:spTree>
    <p:extLst>
      <p:ext uri="{BB962C8B-B14F-4D97-AF65-F5344CB8AC3E}">
        <p14:creationId xmlns:p14="http://schemas.microsoft.com/office/powerpoint/2010/main" val="23536744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sz="1200" b="0" i="0" kern="1200" dirty="0">
                <a:solidFill>
                  <a:schemeClr val="tx1"/>
                </a:solidFill>
                <a:effectLst/>
                <a:latin typeface="+mn-lt"/>
                <a:ea typeface="+mn-ea"/>
                <a:cs typeface="+mn-cs"/>
              </a:rPr>
              <a:t>140.4.8. на суму бюджетних грантів, отриманих платником податку та включених до складу доходів звітного періоду відповідно до національних положень (стандартів) бухгалтерського обліку або міжнародних стандартів фінансової звітності.</a:t>
            </a:r>
            <a:endParaRPr lang="x-none" dirty="0"/>
          </a:p>
        </p:txBody>
      </p:sp>
      <p:sp>
        <p:nvSpPr>
          <p:cNvPr id="4" name="Slide Number Placeholder 3"/>
          <p:cNvSpPr>
            <a:spLocks noGrp="1"/>
          </p:cNvSpPr>
          <p:nvPr>
            <p:ph type="sldNum" sz="quarter" idx="5"/>
          </p:nvPr>
        </p:nvSpPr>
        <p:spPr/>
        <p:txBody>
          <a:bodyPr/>
          <a:lstStyle/>
          <a:p>
            <a:fld id="{14D907A0-6A76-D04A-9518-ECE818B2432C}" type="slidenum">
              <a:rPr lang="x-none" smtClean="0"/>
              <a:t>32</a:t>
            </a:fld>
            <a:endParaRPr lang="x-none"/>
          </a:p>
        </p:txBody>
      </p:sp>
    </p:spTree>
    <p:extLst>
      <p:ext uri="{BB962C8B-B14F-4D97-AF65-F5344CB8AC3E}">
        <p14:creationId xmlns:p14="http://schemas.microsoft.com/office/powerpoint/2010/main" val="15502059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a:extLst>
            <a:ext uri="{FF2B5EF4-FFF2-40B4-BE49-F238E27FC236}">
              <a16:creationId xmlns:a16="http://schemas.microsoft.com/office/drawing/2014/main" xmlns="" id="{A8714EF5-2CA0-1498-160E-2DE44124E1F2}"/>
            </a:ext>
          </a:extLst>
        </p:cNvPr>
        <p:cNvGrpSpPr/>
        <p:nvPr/>
      </p:nvGrpSpPr>
      <p:grpSpPr>
        <a:xfrm>
          <a:off x="0" y="0"/>
          <a:ext cx="0" cy="0"/>
          <a:chOff x="0" y="0"/>
          <a:chExt cx="0" cy="0"/>
        </a:xfrm>
      </p:grpSpPr>
      <p:sp>
        <p:nvSpPr>
          <p:cNvPr id="220" name="Google Shape;220;p7:notes">
            <a:extLst>
              <a:ext uri="{FF2B5EF4-FFF2-40B4-BE49-F238E27FC236}">
                <a16:creationId xmlns:a16="http://schemas.microsoft.com/office/drawing/2014/main" xmlns="" id="{19B209EB-1362-E6CA-1C90-2F0101690530}"/>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1" name="Google Shape;221;p7:notes">
            <a:extLst>
              <a:ext uri="{FF2B5EF4-FFF2-40B4-BE49-F238E27FC236}">
                <a16:creationId xmlns:a16="http://schemas.microsoft.com/office/drawing/2014/main" xmlns="" id="{5A563766-D7B0-4F84-2A6E-57020AD3972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3998602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a:extLst>
            <a:ext uri="{FF2B5EF4-FFF2-40B4-BE49-F238E27FC236}">
              <a16:creationId xmlns:a16="http://schemas.microsoft.com/office/drawing/2014/main" xmlns="" id="{ECBADC85-4767-0AC3-04A7-5ABF43318057}"/>
            </a:ext>
          </a:extLst>
        </p:cNvPr>
        <p:cNvGrpSpPr/>
        <p:nvPr/>
      </p:nvGrpSpPr>
      <p:grpSpPr>
        <a:xfrm>
          <a:off x="0" y="0"/>
          <a:ext cx="0" cy="0"/>
          <a:chOff x="0" y="0"/>
          <a:chExt cx="0" cy="0"/>
        </a:xfrm>
      </p:grpSpPr>
      <p:sp>
        <p:nvSpPr>
          <p:cNvPr id="220" name="Google Shape;220;p7:notes">
            <a:extLst>
              <a:ext uri="{FF2B5EF4-FFF2-40B4-BE49-F238E27FC236}">
                <a16:creationId xmlns:a16="http://schemas.microsoft.com/office/drawing/2014/main" xmlns="" id="{9D1FFA6C-22C3-254B-DAD9-831D9B74DFAD}"/>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1" name="Google Shape;221;p7:notes">
            <a:extLst>
              <a:ext uri="{FF2B5EF4-FFF2-40B4-BE49-F238E27FC236}">
                <a16:creationId xmlns:a16="http://schemas.microsoft.com/office/drawing/2014/main" xmlns="" id="{82053CED-E11E-6CA8-55C9-E6AD5EF52B3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9205336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a:extLst>
            <a:ext uri="{FF2B5EF4-FFF2-40B4-BE49-F238E27FC236}">
              <a16:creationId xmlns:a16="http://schemas.microsoft.com/office/drawing/2014/main" xmlns="" id="{D9367556-AC12-497B-8462-0BED2B9CEEA6}"/>
            </a:ext>
          </a:extLst>
        </p:cNvPr>
        <p:cNvGrpSpPr/>
        <p:nvPr/>
      </p:nvGrpSpPr>
      <p:grpSpPr>
        <a:xfrm>
          <a:off x="0" y="0"/>
          <a:ext cx="0" cy="0"/>
          <a:chOff x="0" y="0"/>
          <a:chExt cx="0" cy="0"/>
        </a:xfrm>
      </p:grpSpPr>
      <p:sp>
        <p:nvSpPr>
          <p:cNvPr id="267" name="Google Shape;267;p9:notes">
            <a:extLst>
              <a:ext uri="{FF2B5EF4-FFF2-40B4-BE49-F238E27FC236}">
                <a16:creationId xmlns:a16="http://schemas.microsoft.com/office/drawing/2014/main" xmlns="" id="{5DF350BC-333C-8467-BC57-11FDDC95EDAF}"/>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8" name="Google Shape;268;p9:notes">
            <a:extLst>
              <a:ext uri="{FF2B5EF4-FFF2-40B4-BE49-F238E27FC236}">
                <a16:creationId xmlns:a16="http://schemas.microsoft.com/office/drawing/2014/main" xmlns="" id="{7C753C0C-5DA1-E46D-43C0-342B830CFA8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7224056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a:extLst>
            <a:ext uri="{FF2B5EF4-FFF2-40B4-BE49-F238E27FC236}">
              <a16:creationId xmlns:a16="http://schemas.microsoft.com/office/drawing/2014/main" xmlns="" id="{7A42FE9D-E2B4-3B10-F9F1-5CD943B13FC9}"/>
            </a:ext>
          </a:extLst>
        </p:cNvPr>
        <p:cNvGrpSpPr/>
        <p:nvPr/>
      </p:nvGrpSpPr>
      <p:grpSpPr>
        <a:xfrm>
          <a:off x="0" y="0"/>
          <a:ext cx="0" cy="0"/>
          <a:chOff x="0" y="0"/>
          <a:chExt cx="0" cy="0"/>
        </a:xfrm>
      </p:grpSpPr>
      <p:sp>
        <p:nvSpPr>
          <p:cNvPr id="267" name="Google Shape;267;p9:notes">
            <a:extLst>
              <a:ext uri="{FF2B5EF4-FFF2-40B4-BE49-F238E27FC236}">
                <a16:creationId xmlns:a16="http://schemas.microsoft.com/office/drawing/2014/main" xmlns="" id="{56E9864A-176D-E644-A7EC-196AD7A9E1AD}"/>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8" name="Google Shape;268;p9:notes">
            <a:extLst>
              <a:ext uri="{FF2B5EF4-FFF2-40B4-BE49-F238E27FC236}">
                <a16:creationId xmlns:a16="http://schemas.microsoft.com/office/drawing/2014/main" xmlns="" id="{73100287-09C7-AF84-5372-87963F1D516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32606055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a:extLst>
            <a:ext uri="{FF2B5EF4-FFF2-40B4-BE49-F238E27FC236}">
              <a16:creationId xmlns:a16="http://schemas.microsoft.com/office/drawing/2014/main" xmlns="" id="{7BD74A83-0207-816A-CD1A-42C002269087}"/>
            </a:ext>
          </a:extLst>
        </p:cNvPr>
        <p:cNvGrpSpPr/>
        <p:nvPr/>
      </p:nvGrpSpPr>
      <p:grpSpPr>
        <a:xfrm>
          <a:off x="0" y="0"/>
          <a:ext cx="0" cy="0"/>
          <a:chOff x="0" y="0"/>
          <a:chExt cx="0" cy="0"/>
        </a:xfrm>
      </p:grpSpPr>
      <p:sp>
        <p:nvSpPr>
          <p:cNvPr id="267" name="Google Shape;267;p9:notes">
            <a:extLst>
              <a:ext uri="{FF2B5EF4-FFF2-40B4-BE49-F238E27FC236}">
                <a16:creationId xmlns:a16="http://schemas.microsoft.com/office/drawing/2014/main" xmlns="" id="{CF4484A2-6E8D-F0CB-61D3-1B381469744E}"/>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8" name="Google Shape;268;p9:notes">
            <a:extLst>
              <a:ext uri="{FF2B5EF4-FFF2-40B4-BE49-F238E27FC236}">
                <a16:creationId xmlns:a16="http://schemas.microsoft.com/office/drawing/2014/main" xmlns="" id="{31A244A0-D952-E18D-566D-E002F6AB980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30303148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0EF2A16-3CD3-7A48-B869-7CE65E6E4510}"/>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x-none"/>
          </a:p>
        </p:txBody>
      </p:sp>
      <p:sp>
        <p:nvSpPr>
          <p:cNvPr id="3" name="Subtitle 2">
            <a:extLst>
              <a:ext uri="{FF2B5EF4-FFF2-40B4-BE49-F238E27FC236}">
                <a16:creationId xmlns:a16="http://schemas.microsoft.com/office/drawing/2014/main" xmlns="" id="{803BAD6D-2C35-094D-AB13-9002F1A1775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x-none"/>
          </a:p>
        </p:txBody>
      </p:sp>
      <p:sp>
        <p:nvSpPr>
          <p:cNvPr id="4" name="Date Placeholder 3">
            <a:extLst>
              <a:ext uri="{FF2B5EF4-FFF2-40B4-BE49-F238E27FC236}">
                <a16:creationId xmlns:a16="http://schemas.microsoft.com/office/drawing/2014/main" xmlns="" id="{93D452EA-A70A-124D-B3B7-CFE8C759BDC2}"/>
              </a:ext>
            </a:extLst>
          </p:cNvPr>
          <p:cNvSpPr>
            <a:spLocks noGrp="1"/>
          </p:cNvSpPr>
          <p:nvPr>
            <p:ph type="dt" sz="half" idx="10"/>
          </p:nvPr>
        </p:nvSpPr>
        <p:spPr/>
        <p:txBody>
          <a:bodyPr/>
          <a:lstStyle/>
          <a:p>
            <a:fld id="{80590EC5-B5CD-3E49-9EBA-DFE7AB424795}" type="datetimeFigureOut">
              <a:rPr lang="x-none" smtClean="0"/>
              <a:t>11.07.2024</a:t>
            </a:fld>
            <a:endParaRPr lang="x-none"/>
          </a:p>
        </p:txBody>
      </p:sp>
      <p:sp>
        <p:nvSpPr>
          <p:cNvPr id="5" name="Footer Placeholder 4">
            <a:extLst>
              <a:ext uri="{FF2B5EF4-FFF2-40B4-BE49-F238E27FC236}">
                <a16:creationId xmlns:a16="http://schemas.microsoft.com/office/drawing/2014/main" xmlns="" id="{946B0DEC-34AB-E248-BDA1-B6E5F364372C}"/>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F17ACF63-E38D-AE4C-97E0-23083BB3FE5E}"/>
              </a:ext>
            </a:extLst>
          </p:cNvPr>
          <p:cNvSpPr>
            <a:spLocks noGrp="1"/>
          </p:cNvSpPr>
          <p:nvPr>
            <p:ph type="sldNum" sz="quarter" idx="12"/>
          </p:nvPr>
        </p:nvSpPr>
        <p:spPr/>
        <p:txBody>
          <a:bodyPr/>
          <a:lstStyle/>
          <a:p>
            <a:fld id="{E17D53C8-428A-0D47-9547-B5CB93D18032}" type="slidenum">
              <a:rPr lang="x-none" smtClean="0"/>
              <a:t>‹№›</a:t>
            </a:fld>
            <a:endParaRPr lang="x-none"/>
          </a:p>
        </p:txBody>
      </p:sp>
    </p:spTree>
    <p:extLst>
      <p:ext uri="{BB962C8B-B14F-4D97-AF65-F5344CB8AC3E}">
        <p14:creationId xmlns:p14="http://schemas.microsoft.com/office/powerpoint/2010/main" val="34653811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FD5052A-34E1-3246-A586-41053B538134}"/>
              </a:ext>
            </a:extLst>
          </p:cNvPr>
          <p:cNvSpPr>
            <a:spLocks noGrp="1"/>
          </p:cNvSpPr>
          <p:nvPr>
            <p:ph type="title"/>
          </p:nvPr>
        </p:nvSpPr>
        <p:spPr/>
        <p:txBody>
          <a:bodyPr/>
          <a:lstStyle/>
          <a:p>
            <a:r>
              <a:rPr lang="en-GB"/>
              <a:t>Click to edit Master title style</a:t>
            </a:r>
            <a:endParaRPr lang="x-none"/>
          </a:p>
        </p:txBody>
      </p:sp>
      <p:sp>
        <p:nvSpPr>
          <p:cNvPr id="3" name="Vertical Text Placeholder 2">
            <a:extLst>
              <a:ext uri="{FF2B5EF4-FFF2-40B4-BE49-F238E27FC236}">
                <a16:creationId xmlns:a16="http://schemas.microsoft.com/office/drawing/2014/main" xmlns="" id="{E5FE6277-693C-7349-94CD-53822093A5D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Date Placeholder 3">
            <a:extLst>
              <a:ext uri="{FF2B5EF4-FFF2-40B4-BE49-F238E27FC236}">
                <a16:creationId xmlns:a16="http://schemas.microsoft.com/office/drawing/2014/main" xmlns="" id="{507DDA1F-19A0-3A4C-A05B-4EF5BEA471D3}"/>
              </a:ext>
            </a:extLst>
          </p:cNvPr>
          <p:cNvSpPr>
            <a:spLocks noGrp="1"/>
          </p:cNvSpPr>
          <p:nvPr>
            <p:ph type="dt" sz="half" idx="10"/>
          </p:nvPr>
        </p:nvSpPr>
        <p:spPr/>
        <p:txBody>
          <a:bodyPr/>
          <a:lstStyle/>
          <a:p>
            <a:fld id="{80590EC5-B5CD-3E49-9EBA-DFE7AB424795}" type="datetimeFigureOut">
              <a:rPr lang="x-none" smtClean="0"/>
              <a:t>11.07.2024</a:t>
            </a:fld>
            <a:endParaRPr lang="x-none"/>
          </a:p>
        </p:txBody>
      </p:sp>
      <p:sp>
        <p:nvSpPr>
          <p:cNvPr id="5" name="Footer Placeholder 4">
            <a:extLst>
              <a:ext uri="{FF2B5EF4-FFF2-40B4-BE49-F238E27FC236}">
                <a16:creationId xmlns:a16="http://schemas.microsoft.com/office/drawing/2014/main" xmlns="" id="{B23359E5-7524-D74F-966D-2CBD9F37F8C3}"/>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A34CAF1F-4426-1C4E-ACF2-396C8EA664C5}"/>
              </a:ext>
            </a:extLst>
          </p:cNvPr>
          <p:cNvSpPr>
            <a:spLocks noGrp="1"/>
          </p:cNvSpPr>
          <p:nvPr>
            <p:ph type="sldNum" sz="quarter" idx="12"/>
          </p:nvPr>
        </p:nvSpPr>
        <p:spPr/>
        <p:txBody>
          <a:bodyPr/>
          <a:lstStyle/>
          <a:p>
            <a:fld id="{E17D53C8-428A-0D47-9547-B5CB93D18032}" type="slidenum">
              <a:rPr lang="x-none" smtClean="0"/>
              <a:t>‹№›</a:t>
            </a:fld>
            <a:endParaRPr lang="x-none"/>
          </a:p>
        </p:txBody>
      </p:sp>
    </p:spTree>
    <p:extLst>
      <p:ext uri="{BB962C8B-B14F-4D97-AF65-F5344CB8AC3E}">
        <p14:creationId xmlns:p14="http://schemas.microsoft.com/office/powerpoint/2010/main" val="16030492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D8812CCF-A6D0-4643-9163-F453AB3ABEBD}"/>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x-none"/>
          </a:p>
        </p:txBody>
      </p:sp>
      <p:sp>
        <p:nvSpPr>
          <p:cNvPr id="3" name="Vertical Text Placeholder 2">
            <a:extLst>
              <a:ext uri="{FF2B5EF4-FFF2-40B4-BE49-F238E27FC236}">
                <a16:creationId xmlns:a16="http://schemas.microsoft.com/office/drawing/2014/main" xmlns="" id="{8E37F6BA-A9DF-D14D-B1E5-1E970C1D3CBA}"/>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Date Placeholder 3">
            <a:extLst>
              <a:ext uri="{FF2B5EF4-FFF2-40B4-BE49-F238E27FC236}">
                <a16:creationId xmlns:a16="http://schemas.microsoft.com/office/drawing/2014/main" xmlns="" id="{1F930B51-FADE-2F4A-8DF0-19800331A418}"/>
              </a:ext>
            </a:extLst>
          </p:cNvPr>
          <p:cNvSpPr>
            <a:spLocks noGrp="1"/>
          </p:cNvSpPr>
          <p:nvPr>
            <p:ph type="dt" sz="half" idx="10"/>
          </p:nvPr>
        </p:nvSpPr>
        <p:spPr/>
        <p:txBody>
          <a:bodyPr/>
          <a:lstStyle/>
          <a:p>
            <a:fld id="{80590EC5-B5CD-3E49-9EBA-DFE7AB424795}" type="datetimeFigureOut">
              <a:rPr lang="x-none" smtClean="0"/>
              <a:t>11.07.2024</a:t>
            </a:fld>
            <a:endParaRPr lang="x-none"/>
          </a:p>
        </p:txBody>
      </p:sp>
      <p:sp>
        <p:nvSpPr>
          <p:cNvPr id="5" name="Footer Placeholder 4">
            <a:extLst>
              <a:ext uri="{FF2B5EF4-FFF2-40B4-BE49-F238E27FC236}">
                <a16:creationId xmlns:a16="http://schemas.microsoft.com/office/drawing/2014/main" xmlns="" id="{519968B6-C410-F241-9C61-1FA2B20CF70C}"/>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CD24D410-1D71-664E-98DF-59167ED0049D}"/>
              </a:ext>
            </a:extLst>
          </p:cNvPr>
          <p:cNvSpPr>
            <a:spLocks noGrp="1"/>
          </p:cNvSpPr>
          <p:nvPr>
            <p:ph type="sldNum" sz="quarter" idx="12"/>
          </p:nvPr>
        </p:nvSpPr>
        <p:spPr/>
        <p:txBody>
          <a:bodyPr/>
          <a:lstStyle/>
          <a:p>
            <a:fld id="{E17D53C8-428A-0D47-9547-B5CB93D18032}" type="slidenum">
              <a:rPr lang="x-none" smtClean="0"/>
              <a:t>‹№›</a:t>
            </a:fld>
            <a:endParaRPr lang="x-none"/>
          </a:p>
        </p:txBody>
      </p:sp>
    </p:spTree>
    <p:extLst>
      <p:ext uri="{BB962C8B-B14F-4D97-AF65-F5344CB8AC3E}">
        <p14:creationId xmlns:p14="http://schemas.microsoft.com/office/powerpoint/2010/main" val="39961571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Порожній">
  <p:cSld name="Порожній">
    <p:spTree>
      <p:nvGrpSpPr>
        <p:cNvPr id="1" name="Shape 42"/>
        <p:cNvGrpSpPr/>
        <p:nvPr/>
      </p:nvGrpSpPr>
      <p:grpSpPr>
        <a:xfrm>
          <a:off x="0" y="0"/>
          <a:ext cx="0" cy="0"/>
          <a:chOff x="0" y="0"/>
          <a:chExt cx="0" cy="0"/>
        </a:xfrm>
      </p:grpSpPr>
      <p:sp>
        <p:nvSpPr>
          <p:cNvPr id="43" name="Google Shape;43;p18"/>
          <p:cNvSpPr txBox="1">
            <a:spLocks noGrp="1"/>
          </p:cNvSpPr>
          <p:nvPr>
            <p:ph type="sldNum" idx="12"/>
          </p:nvPr>
        </p:nvSpPr>
        <p:spPr>
          <a:xfrm>
            <a:off x="6000751" y="6209710"/>
            <a:ext cx="184253" cy="518091"/>
          </a:xfrm>
          <a:prstGeom prst="rect">
            <a:avLst/>
          </a:prstGeom>
          <a:noFill/>
          <a:ln>
            <a:noFill/>
          </a:ln>
        </p:spPr>
        <p:txBody>
          <a:bodyPr spcFirstLastPara="1" wrap="square" lIns="50800" tIns="50800" rIns="50800" bIns="50800" anchor="b" anchorCtr="0">
            <a:spAutoFit/>
          </a:bodyPr>
          <a:lstStyle>
            <a:lvl1pPr marL="0" marR="0" lvl="0" indent="0" algn="ctr">
              <a:lnSpc>
                <a:spcPct val="100000"/>
              </a:lnSpc>
              <a:spcBef>
                <a:spcPts val="0"/>
              </a:spcBef>
              <a:spcAft>
                <a:spcPts val="0"/>
              </a:spcAft>
              <a:buClr>
                <a:srgbClr val="000000"/>
              </a:buClr>
              <a:buSzPts val="1800"/>
              <a:buFont typeface="Helvetica Neue"/>
              <a:buNone/>
              <a:defRPr sz="9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1800"/>
              <a:buFont typeface="Helvetica Neue"/>
              <a:buNone/>
              <a:defRPr sz="9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1800"/>
              <a:buFont typeface="Helvetica Neue"/>
              <a:buNone/>
              <a:defRPr sz="9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1800"/>
              <a:buFont typeface="Helvetica Neue"/>
              <a:buNone/>
              <a:defRPr sz="9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1800"/>
              <a:buFont typeface="Helvetica Neue"/>
              <a:buNone/>
              <a:defRPr sz="9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1800"/>
              <a:buFont typeface="Helvetica Neue"/>
              <a:buNone/>
              <a:defRPr sz="9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1800"/>
              <a:buFont typeface="Helvetica Neue"/>
              <a:buNone/>
              <a:defRPr sz="9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1800"/>
              <a:buFont typeface="Helvetica Neue"/>
              <a:buNone/>
              <a:defRPr sz="9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1800"/>
              <a:buFont typeface="Helvetica Neue"/>
              <a:buNone/>
              <a:defRPr sz="900" b="0" i="0" u="none" strike="noStrike" cap="none">
                <a:solidFill>
                  <a:srgbClr val="000000"/>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509341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
  <p:cSld name="2">
    <p:spTree>
      <p:nvGrpSpPr>
        <p:cNvPr id="1" name="Shape 36"/>
        <p:cNvGrpSpPr/>
        <p:nvPr/>
      </p:nvGrpSpPr>
      <p:grpSpPr>
        <a:xfrm>
          <a:off x="0" y="0"/>
          <a:ext cx="0" cy="0"/>
          <a:chOff x="0" y="0"/>
          <a:chExt cx="0" cy="0"/>
        </a:xfrm>
      </p:grpSpPr>
      <p:sp>
        <p:nvSpPr>
          <p:cNvPr id="37" name="Google Shape;37;p17"/>
          <p:cNvSpPr txBox="1">
            <a:spLocks noGrp="1"/>
          </p:cNvSpPr>
          <p:nvPr>
            <p:ph type="body" idx="1"/>
          </p:nvPr>
        </p:nvSpPr>
        <p:spPr>
          <a:xfrm>
            <a:off x="1058194" y="547654"/>
            <a:ext cx="275473" cy="275832"/>
          </a:xfrm>
          <a:prstGeom prst="rect">
            <a:avLst/>
          </a:prstGeom>
          <a:solidFill>
            <a:srgbClr val="0250FF"/>
          </a:solidFill>
          <a:ln>
            <a:noFill/>
          </a:ln>
        </p:spPr>
        <p:txBody>
          <a:bodyPr spcFirstLastPara="1" wrap="square" lIns="71425" tIns="71425" rIns="71425" bIns="71425" anchor="ctr" anchorCtr="0">
            <a:noAutofit/>
          </a:bodyPr>
          <a:lstStyle>
            <a:lvl1pPr marL="228611" lvl="0" indent="-184605" algn="l">
              <a:lnSpc>
                <a:spcPct val="100000"/>
              </a:lnSpc>
              <a:spcBef>
                <a:spcPts val="2250"/>
              </a:spcBef>
              <a:spcAft>
                <a:spcPts val="0"/>
              </a:spcAft>
              <a:buClr>
                <a:srgbClr val="000000"/>
              </a:buClr>
              <a:buSzPts val="2214"/>
              <a:buChar char="•"/>
              <a:defRPr/>
            </a:lvl1pPr>
            <a:lvl2pPr marL="457223" lvl="1" indent="-184605" algn="l">
              <a:lnSpc>
                <a:spcPct val="100000"/>
              </a:lnSpc>
              <a:spcBef>
                <a:spcPts val="2250"/>
              </a:spcBef>
              <a:spcAft>
                <a:spcPts val="0"/>
              </a:spcAft>
              <a:buClr>
                <a:srgbClr val="000000"/>
              </a:buClr>
              <a:buSzPts val="2214"/>
              <a:buChar char="•"/>
              <a:defRPr/>
            </a:lvl2pPr>
            <a:lvl3pPr marL="685834" lvl="2" indent="-184605" algn="l">
              <a:lnSpc>
                <a:spcPct val="100000"/>
              </a:lnSpc>
              <a:spcBef>
                <a:spcPts val="2250"/>
              </a:spcBef>
              <a:spcAft>
                <a:spcPts val="0"/>
              </a:spcAft>
              <a:buClr>
                <a:srgbClr val="000000"/>
              </a:buClr>
              <a:buSzPts val="2214"/>
              <a:buChar char="•"/>
              <a:defRPr/>
            </a:lvl3pPr>
            <a:lvl4pPr marL="914446" lvl="3" indent="-184605" algn="l">
              <a:lnSpc>
                <a:spcPct val="100000"/>
              </a:lnSpc>
              <a:spcBef>
                <a:spcPts val="2250"/>
              </a:spcBef>
              <a:spcAft>
                <a:spcPts val="0"/>
              </a:spcAft>
              <a:buClr>
                <a:srgbClr val="000000"/>
              </a:buClr>
              <a:buSzPts val="2214"/>
              <a:buChar char="•"/>
              <a:defRPr/>
            </a:lvl4pPr>
            <a:lvl5pPr marL="1143057" lvl="4" indent="-184605" algn="l">
              <a:lnSpc>
                <a:spcPct val="100000"/>
              </a:lnSpc>
              <a:spcBef>
                <a:spcPts val="2250"/>
              </a:spcBef>
              <a:spcAft>
                <a:spcPts val="0"/>
              </a:spcAft>
              <a:buClr>
                <a:srgbClr val="000000"/>
              </a:buClr>
              <a:buSzPts val="2214"/>
              <a:buChar char="•"/>
              <a:defRPr/>
            </a:lvl5pPr>
            <a:lvl6pPr marL="1371669" lvl="5" indent="-184605" algn="l">
              <a:lnSpc>
                <a:spcPct val="100000"/>
              </a:lnSpc>
              <a:spcBef>
                <a:spcPts val="2250"/>
              </a:spcBef>
              <a:spcAft>
                <a:spcPts val="0"/>
              </a:spcAft>
              <a:buClr>
                <a:srgbClr val="000000"/>
              </a:buClr>
              <a:buSzPts val="2214"/>
              <a:buChar char="•"/>
              <a:defRPr/>
            </a:lvl6pPr>
            <a:lvl7pPr marL="1600280" lvl="6" indent="-184605" algn="l">
              <a:lnSpc>
                <a:spcPct val="100000"/>
              </a:lnSpc>
              <a:spcBef>
                <a:spcPts val="2250"/>
              </a:spcBef>
              <a:spcAft>
                <a:spcPts val="0"/>
              </a:spcAft>
              <a:buClr>
                <a:srgbClr val="000000"/>
              </a:buClr>
              <a:buSzPts val="2214"/>
              <a:buChar char="•"/>
              <a:defRPr/>
            </a:lvl7pPr>
            <a:lvl8pPr marL="1828891" lvl="7" indent="-184605" algn="l">
              <a:lnSpc>
                <a:spcPct val="100000"/>
              </a:lnSpc>
              <a:spcBef>
                <a:spcPts val="2250"/>
              </a:spcBef>
              <a:spcAft>
                <a:spcPts val="0"/>
              </a:spcAft>
              <a:buClr>
                <a:srgbClr val="000000"/>
              </a:buClr>
              <a:buSzPts val="2214"/>
              <a:buChar char="•"/>
              <a:defRPr/>
            </a:lvl8pPr>
            <a:lvl9pPr marL="2057503" lvl="8" indent="-184605" algn="l">
              <a:lnSpc>
                <a:spcPct val="100000"/>
              </a:lnSpc>
              <a:spcBef>
                <a:spcPts val="2250"/>
              </a:spcBef>
              <a:spcAft>
                <a:spcPts val="0"/>
              </a:spcAft>
              <a:buClr>
                <a:srgbClr val="000000"/>
              </a:buClr>
              <a:buSzPts val="2214"/>
              <a:buChar char="•"/>
              <a:defRPr/>
            </a:lvl9pPr>
          </a:lstStyle>
          <a:p>
            <a:endParaRPr/>
          </a:p>
        </p:txBody>
      </p:sp>
      <p:sp>
        <p:nvSpPr>
          <p:cNvPr id="38" name="Google Shape;38;p17"/>
          <p:cNvSpPr txBox="1">
            <a:spLocks noGrp="1"/>
          </p:cNvSpPr>
          <p:nvPr>
            <p:ph type="body" idx="2"/>
          </p:nvPr>
        </p:nvSpPr>
        <p:spPr>
          <a:xfrm>
            <a:off x="1397166" y="446095"/>
            <a:ext cx="691921" cy="478952"/>
          </a:xfrm>
          <a:prstGeom prst="rect">
            <a:avLst/>
          </a:prstGeom>
          <a:noFill/>
          <a:ln>
            <a:noFill/>
          </a:ln>
        </p:spPr>
        <p:txBody>
          <a:bodyPr spcFirstLastPara="1" wrap="square" lIns="71425" tIns="71425" rIns="71425" bIns="71425" anchor="ctr" anchorCtr="0">
            <a:spAutoFit/>
          </a:bodyPr>
          <a:lstStyle>
            <a:lvl1pPr marL="228611" lvl="0" indent="-114306" algn="l">
              <a:lnSpc>
                <a:spcPct val="150000"/>
              </a:lnSpc>
              <a:spcBef>
                <a:spcPts val="0"/>
              </a:spcBef>
              <a:spcAft>
                <a:spcPts val="0"/>
              </a:spcAft>
              <a:buClr>
                <a:srgbClr val="363636"/>
              </a:buClr>
              <a:buSzPts val="2900"/>
              <a:buFont typeface="Helvetica Neue"/>
              <a:buNone/>
              <a:defRPr sz="1450" b="1">
                <a:solidFill>
                  <a:srgbClr val="363636"/>
                </a:solidFill>
              </a:defRPr>
            </a:lvl1pPr>
            <a:lvl2pPr marL="457223" lvl="1" indent="-184605" algn="l">
              <a:lnSpc>
                <a:spcPct val="100000"/>
              </a:lnSpc>
              <a:spcBef>
                <a:spcPts val="2250"/>
              </a:spcBef>
              <a:spcAft>
                <a:spcPts val="0"/>
              </a:spcAft>
              <a:buClr>
                <a:srgbClr val="000000"/>
              </a:buClr>
              <a:buSzPts val="2214"/>
              <a:buChar char="•"/>
              <a:defRPr/>
            </a:lvl2pPr>
            <a:lvl3pPr marL="685834" lvl="2" indent="-184605" algn="l">
              <a:lnSpc>
                <a:spcPct val="100000"/>
              </a:lnSpc>
              <a:spcBef>
                <a:spcPts val="2250"/>
              </a:spcBef>
              <a:spcAft>
                <a:spcPts val="0"/>
              </a:spcAft>
              <a:buClr>
                <a:srgbClr val="000000"/>
              </a:buClr>
              <a:buSzPts val="2214"/>
              <a:buChar char="•"/>
              <a:defRPr/>
            </a:lvl3pPr>
            <a:lvl4pPr marL="914446" lvl="3" indent="-184605" algn="l">
              <a:lnSpc>
                <a:spcPct val="100000"/>
              </a:lnSpc>
              <a:spcBef>
                <a:spcPts val="2250"/>
              </a:spcBef>
              <a:spcAft>
                <a:spcPts val="0"/>
              </a:spcAft>
              <a:buClr>
                <a:srgbClr val="000000"/>
              </a:buClr>
              <a:buSzPts val="2214"/>
              <a:buChar char="•"/>
              <a:defRPr/>
            </a:lvl4pPr>
            <a:lvl5pPr marL="1143057" lvl="4" indent="-184605" algn="l">
              <a:lnSpc>
                <a:spcPct val="100000"/>
              </a:lnSpc>
              <a:spcBef>
                <a:spcPts val="2250"/>
              </a:spcBef>
              <a:spcAft>
                <a:spcPts val="0"/>
              </a:spcAft>
              <a:buClr>
                <a:srgbClr val="000000"/>
              </a:buClr>
              <a:buSzPts val="2214"/>
              <a:buChar char="•"/>
              <a:defRPr/>
            </a:lvl5pPr>
            <a:lvl6pPr marL="1371669" lvl="5" indent="-184605" algn="l">
              <a:lnSpc>
                <a:spcPct val="100000"/>
              </a:lnSpc>
              <a:spcBef>
                <a:spcPts val="2250"/>
              </a:spcBef>
              <a:spcAft>
                <a:spcPts val="0"/>
              </a:spcAft>
              <a:buClr>
                <a:srgbClr val="000000"/>
              </a:buClr>
              <a:buSzPts val="2214"/>
              <a:buChar char="•"/>
              <a:defRPr/>
            </a:lvl6pPr>
            <a:lvl7pPr marL="1600280" lvl="6" indent="-184605" algn="l">
              <a:lnSpc>
                <a:spcPct val="100000"/>
              </a:lnSpc>
              <a:spcBef>
                <a:spcPts val="2250"/>
              </a:spcBef>
              <a:spcAft>
                <a:spcPts val="0"/>
              </a:spcAft>
              <a:buClr>
                <a:srgbClr val="000000"/>
              </a:buClr>
              <a:buSzPts val="2214"/>
              <a:buChar char="•"/>
              <a:defRPr/>
            </a:lvl7pPr>
            <a:lvl8pPr marL="1828891" lvl="7" indent="-184605" algn="l">
              <a:lnSpc>
                <a:spcPct val="100000"/>
              </a:lnSpc>
              <a:spcBef>
                <a:spcPts val="2250"/>
              </a:spcBef>
              <a:spcAft>
                <a:spcPts val="0"/>
              </a:spcAft>
              <a:buClr>
                <a:srgbClr val="000000"/>
              </a:buClr>
              <a:buSzPts val="2214"/>
              <a:buChar char="•"/>
              <a:defRPr/>
            </a:lvl8pPr>
            <a:lvl9pPr marL="2057503" lvl="8" indent="-184605" algn="l">
              <a:lnSpc>
                <a:spcPct val="100000"/>
              </a:lnSpc>
              <a:spcBef>
                <a:spcPts val="2250"/>
              </a:spcBef>
              <a:spcAft>
                <a:spcPts val="0"/>
              </a:spcAft>
              <a:buClr>
                <a:srgbClr val="000000"/>
              </a:buClr>
              <a:buSzPts val="2214"/>
              <a:buChar char="•"/>
              <a:defRPr/>
            </a:lvl9pPr>
          </a:lstStyle>
          <a:p>
            <a:endParaRPr/>
          </a:p>
        </p:txBody>
      </p:sp>
      <p:sp>
        <p:nvSpPr>
          <p:cNvPr id="39" name="Google Shape;39;p17"/>
          <p:cNvSpPr txBox="1">
            <a:spLocks noGrp="1"/>
          </p:cNvSpPr>
          <p:nvPr>
            <p:ph type="body" idx="3"/>
          </p:nvPr>
        </p:nvSpPr>
        <p:spPr>
          <a:xfrm>
            <a:off x="10171778" y="509574"/>
            <a:ext cx="975612" cy="351994"/>
          </a:xfrm>
          <a:prstGeom prst="rect">
            <a:avLst/>
          </a:prstGeom>
          <a:noFill/>
          <a:ln>
            <a:noFill/>
          </a:ln>
        </p:spPr>
        <p:txBody>
          <a:bodyPr spcFirstLastPara="1" wrap="square" lIns="71425" tIns="71425" rIns="71425" bIns="71425" anchor="ctr" anchorCtr="0">
            <a:spAutoFit/>
          </a:bodyPr>
          <a:lstStyle>
            <a:lvl1pPr marL="228611" lvl="0" indent="-114306" algn="l">
              <a:lnSpc>
                <a:spcPct val="150000"/>
              </a:lnSpc>
              <a:spcBef>
                <a:spcPts val="0"/>
              </a:spcBef>
              <a:spcAft>
                <a:spcPts val="0"/>
              </a:spcAft>
              <a:buClr>
                <a:srgbClr val="544948"/>
              </a:buClr>
              <a:buSzPts val="1800"/>
              <a:buFont typeface="Helvetica Neue"/>
              <a:buNone/>
              <a:defRPr sz="900" b="1">
                <a:solidFill>
                  <a:srgbClr val="544948"/>
                </a:solidFill>
              </a:defRPr>
            </a:lvl1pPr>
            <a:lvl2pPr marL="457223" lvl="1" indent="-184605" algn="l">
              <a:lnSpc>
                <a:spcPct val="100000"/>
              </a:lnSpc>
              <a:spcBef>
                <a:spcPts val="2250"/>
              </a:spcBef>
              <a:spcAft>
                <a:spcPts val="0"/>
              </a:spcAft>
              <a:buClr>
                <a:srgbClr val="000000"/>
              </a:buClr>
              <a:buSzPts val="2214"/>
              <a:buChar char="•"/>
              <a:defRPr/>
            </a:lvl2pPr>
            <a:lvl3pPr marL="685834" lvl="2" indent="-184605" algn="l">
              <a:lnSpc>
                <a:spcPct val="100000"/>
              </a:lnSpc>
              <a:spcBef>
                <a:spcPts val="2250"/>
              </a:spcBef>
              <a:spcAft>
                <a:spcPts val="0"/>
              </a:spcAft>
              <a:buClr>
                <a:srgbClr val="000000"/>
              </a:buClr>
              <a:buSzPts val="2214"/>
              <a:buChar char="•"/>
              <a:defRPr/>
            </a:lvl3pPr>
            <a:lvl4pPr marL="914446" lvl="3" indent="-184605" algn="l">
              <a:lnSpc>
                <a:spcPct val="100000"/>
              </a:lnSpc>
              <a:spcBef>
                <a:spcPts val="2250"/>
              </a:spcBef>
              <a:spcAft>
                <a:spcPts val="0"/>
              </a:spcAft>
              <a:buClr>
                <a:srgbClr val="000000"/>
              </a:buClr>
              <a:buSzPts val="2214"/>
              <a:buChar char="•"/>
              <a:defRPr/>
            </a:lvl4pPr>
            <a:lvl5pPr marL="1143057" lvl="4" indent="-184605" algn="l">
              <a:lnSpc>
                <a:spcPct val="100000"/>
              </a:lnSpc>
              <a:spcBef>
                <a:spcPts val="2250"/>
              </a:spcBef>
              <a:spcAft>
                <a:spcPts val="0"/>
              </a:spcAft>
              <a:buClr>
                <a:srgbClr val="000000"/>
              </a:buClr>
              <a:buSzPts val="2214"/>
              <a:buChar char="•"/>
              <a:defRPr/>
            </a:lvl5pPr>
            <a:lvl6pPr marL="1371669" lvl="5" indent="-184605" algn="l">
              <a:lnSpc>
                <a:spcPct val="100000"/>
              </a:lnSpc>
              <a:spcBef>
                <a:spcPts val="2250"/>
              </a:spcBef>
              <a:spcAft>
                <a:spcPts val="0"/>
              </a:spcAft>
              <a:buClr>
                <a:srgbClr val="000000"/>
              </a:buClr>
              <a:buSzPts val="2214"/>
              <a:buChar char="•"/>
              <a:defRPr/>
            </a:lvl6pPr>
            <a:lvl7pPr marL="1600280" lvl="6" indent="-184605" algn="l">
              <a:lnSpc>
                <a:spcPct val="100000"/>
              </a:lnSpc>
              <a:spcBef>
                <a:spcPts val="2250"/>
              </a:spcBef>
              <a:spcAft>
                <a:spcPts val="0"/>
              </a:spcAft>
              <a:buClr>
                <a:srgbClr val="000000"/>
              </a:buClr>
              <a:buSzPts val="2214"/>
              <a:buChar char="•"/>
              <a:defRPr/>
            </a:lvl7pPr>
            <a:lvl8pPr marL="1828891" lvl="7" indent="-184605" algn="l">
              <a:lnSpc>
                <a:spcPct val="100000"/>
              </a:lnSpc>
              <a:spcBef>
                <a:spcPts val="2250"/>
              </a:spcBef>
              <a:spcAft>
                <a:spcPts val="0"/>
              </a:spcAft>
              <a:buClr>
                <a:srgbClr val="000000"/>
              </a:buClr>
              <a:buSzPts val="2214"/>
              <a:buChar char="•"/>
              <a:defRPr/>
            </a:lvl8pPr>
            <a:lvl9pPr marL="2057503" lvl="8" indent="-184605" algn="l">
              <a:lnSpc>
                <a:spcPct val="100000"/>
              </a:lnSpc>
              <a:spcBef>
                <a:spcPts val="2250"/>
              </a:spcBef>
              <a:spcAft>
                <a:spcPts val="0"/>
              </a:spcAft>
              <a:buClr>
                <a:srgbClr val="000000"/>
              </a:buClr>
              <a:buSzPts val="2214"/>
              <a:buChar char="•"/>
              <a:defRPr/>
            </a:lvl9pPr>
          </a:lstStyle>
          <a:p>
            <a:endParaRPr/>
          </a:p>
        </p:txBody>
      </p:sp>
      <p:sp>
        <p:nvSpPr>
          <p:cNvPr id="40" name="Google Shape;40;p17"/>
          <p:cNvSpPr txBox="1">
            <a:spLocks noGrp="1"/>
          </p:cNvSpPr>
          <p:nvPr>
            <p:ph type="body" idx="4"/>
          </p:nvPr>
        </p:nvSpPr>
        <p:spPr>
          <a:xfrm flipH="1">
            <a:off x="10315016" y="5672090"/>
            <a:ext cx="847578" cy="638256"/>
          </a:xfrm>
          <a:prstGeom prst="rect">
            <a:avLst/>
          </a:prstGeom>
          <a:solidFill>
            <a:srgbClr val="E9E5D9"/>
          </a:solidFill>
          <a:ln>
            <a:noFill/>
          </a:ln>
        </p:spPr>
        <p:txBody>
          <a:bodyPr spcFirstLastPara="1" wrap="square" lIns="71425" tIns="71425" rIns="71425" bIns="71425" anchor="ctr" anchorCtr="0">
            <a:noAutofit/>
          </a:bodyPr>
          <a:lstStyle>
            <a:lvl1pPr marL="228611" lvl="0" indent="-184605" algn="l">
              <a:lnSpc>
                <a:spcPct val="100000"/>
              </a:lnSpc>
              <a:spcBef>
                <a:spcPts val="2250"/>
              </a:spcBef>
              <a:spcAft>
                <a:spcPts val="0"/>
              </a:spcAft>
              <a:buClr>
                <a:srgbClr val="000000"/>
              </a:buClr>
              <a:buSzPts val="2214"/>
              <a:buChar char="•"/>
              <a:defRPr/>
            </a:lvl1pPr>
            <a:lvl2pPr marL="457223" lvl="1" indent="-184605" algn="l">
              <a:lnSpc>
                <a:spcPct val="100000"/>
              </a:lnSpc>
              <a:spcBef>
                <a:spcPts val="2250"/>
              </a:spcBef>
              <a:spcAft>
                <a:spcPts val="0"/>
              </a:spcAft>
              <a:buClr>
                <a:srgbClr val="000000"/>
              </a:buClr>
              <a:buSzPts val="2214"/>
              <a:buChar char="•"/>
              <a:defRPr/>
            </a:lvl2pPr>
            <a:lvl3pPr marL="685834" lvl="2" indent="-184605" algn="l">
              <a:lnSpc>
                <a:spcPct val="100000"/>
              </a:lnSpc>
              <a:spcBef>
                <a:spcPts val="2250"/>
              </a:spcBef>
              <a:spcAft>
                <a:spcPts val="0"/>
              </a:spcAft>
              <a:buClr>
                <a:srgbClr val="000000"/>
              </a:buClr>
              <a:buSzPts val="2214"/>
              <a:buChar char="•"/>
              <a:defRPr/>
            </a:lvl3pPr>
            <a:lvl4pPr marL="914446" lvl="3" indent="-184605" algn="l">
              <a:lnSpc>
                <a:spcPct val="100000"/>
              </a:lnSpc>
              <a:spcBef>
                <a:spcPts val="2250"/>
              </a:spcBef>
              <a:spcAft>
                <a:spcPts val="0"/>
              </a:spcAft>
              <a:buClr>
                <a:srgbClr val="000000"/>
              </a:buClr>
              <a:buSzPts val="2214"/>
              <a:buChar char="•"/>
              <a:defRPr/>
            </a:lvl4pPr>
            <a:lvl5pPr marL="1143057" lvl="4" indent="-184605" algn="l">
              <a:lnSpc>
                <a:spcPct val="100000"/>
              </a:lnSpc>
              <a:spcBef>
                <a:spcPts val="2250"/>
              </a:spcBef>
              <a:spcAft>
                <a:spcPts val="0"/>
              </a:spcAft>
              <a:buClr>
                <a:srgbClr val="000000"/>
              </a:buClr>
              <a:buSzPts val="2214"/>
              <a:buChar char="•"/>
              <a:defRPr/>
            </a:lvl5pPr>
            <a:lvl6pPr marL="1371669" lvl="5" indent="-184605" algn="l">
              <a:lnSpc>
                <a:spcPct val="100000"/>
              </a:lnSpc>
              <a:spcBef>
                <a:spcPts val="2250"/>
              </a:spcBef>
              <a:spcAft>
                <a:spcPts val="0"/>
              </a:spcAft>
              <a:buClr>
                <a:srgbClr val="000000"/>
              </a:buClr>
              <a:buSzPts val="2214"/>
              <a:buChar char="•"/>
              <a:defRPr/>
            </a:lvl6pPr>
            <a:lvl7pPr marL="1600280" lvl="6" indent="-184605" algn="l">
              <a:lnSpc>
                <a:spcPct val="100000"/>
              </a:lnSpc>
              <a:spcBef>
                <a:spcPts val="2250"/>
              </a:spcBef>
              <a:spcAft>
                <a:spcPts val="0"/>
              </a:spcAft>
              <a:buClr>
                <a:srgbClr val="000000"/>
              </a:buClr>
              <a:buSzPts val="2214"/>
              <a:buChar char="•"/>
              <a:defRPr/>
            </a:lvl7pPr>
            <a:lvl8pPr marL="1828891" lvl="7" indent="-184605" algn="l">
              <a:lnSpc>
                <a:spcPct val="100000"/>
              </a:lnSpc>
              <a:spcBef>
                <a:spcPts val="2250"/>
              </a:spcBef>
              <a:spcAft>
                <a:spcPts val="0"/>
              </a:spcAft>
              <a:buClr>
                <a:srgbClr val="000000"/>
              </a:buClr>
              <a:buSzPts val="2214"/>
              <a:buChar char="•"/>
              <a:defRPr/>
            </a:lvl8pPr>
            <a:lvl9pPr marL="2057503" lvl="8" indent="-184605" algn="l">
              <a:lnSpc>
                <a:spcPct val="100000"/>
              </a:lnSpc>
              <a:spcBef>
                <a:spcPts val="2250"/>
              </a:spcBef>
              <a:spcAft>
                <a:spcPts val="0"/>
              </a:spcAft>
              <a:buClr>
                <a:srgbClr val="000000"/>
              </a:buClr>
              <a:buSzPts val="2214"/>
              <a:buChar char="•"/>
              <a:defRPr/>
            </a:lvl9pPr>
          </a:lstStyle>
          <a:p>
            <a:endParaRPr/>
          </a:p>
        </p:txBody>
      </p:sp>
      <p:sp>
        <p:nvSpPr>
          <p:cNvPr id="41" name="Google Shape;41;p17"/>
          <p:cNvSpPr txBox="1">
            <a:spLocks noGrp="1"/>
          </p:cNvSpPr>
          <p:nvPr>
            <p:ph type="sldNum" idx="12"/>
          </p:nvPr>
        </p:nvSpPr>
        <p:spPr>
          <a:xfrm>
            <a:off x="5991158" y="6125344"/>
            <a:ext cx="204925" cy="559743"/>
          </a:xfrm>
          <a:prstGeom prst="rect">
            <a:avLst/>
          </a:prstGeom>
          <a:noFill/>
          <a:ln>
            <a:noFill/>
          </a:ln>
        </p:spPr>
        <p:txBody>
          <a:bodyPr spcFirstLastPara="1" wrap="square" lIns="71425" tIns="71425" rIns="71425" bIns="71425" anchor="b" anchorCtr="0">
            <a:spAutoFit/>
          </a:bodyPr>
          <a:lstStyle>
            <a:lvl1pPr marL="0" marR="0" lvl="0" indent="0" algn="ctr">
              <a:lnSpc>
                <a:spcPct val="100000"/>
              </a:lnSpc>
              <a:spcBef>
                <a:spcPts val="0"/>
              </a:spcBef>
              <a:spcAft>
                <a:spcPts val="0"/>
              </a:spcAft>
              <a:buClr>
                <a:srgbClr val="000000"/>
              </a:buClr>
              <a:buSzPts val="1800"/>
              <a:buFont typeface="Helvetica Neue"/>
              <a:buNone/>
              <a:defRPr sz="900" b="1"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1800"/>
              <a:buFont typeface="Helvetica Neue"/>
              <a:buNone/>
              <a:defRPr sz="900" b="1"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1800"/>
              <a:buFont typeface="Helvetica Neue"/>
              <a:buNone/>
              <a:defRPr sz="900" b="1"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1800"/>
              <a:buFont typeface="Helvetica Neue"/>
              <a:buNone/>
              <a:defRPr sz="900" b="1"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1800"/>
              <a:buFont typeface="Helvetica Neue"/>
              <a:buNone/>
              <a:defRPr sz="900" b="1"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1800"/>
              <a:buFont typeface="Helvetica Neue"/>
              <a:buNone/>
              <a:defRPr sz="900" b="1"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1800"/>
              <a:buFont typeface="Helvetica Neue"/>
              <a:buNone/>
              <a:defRPr sz="900" b="1"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1800"/>
              <a:buFont typeface="Helvetica Neue"/>
              <a:buNone/>
              <a:defRPr sz="900" b="1"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1800"/>
              <a:buFont typeface="Helvetica Neue"/>
              <a:buNone/>
              <a:defRPr sz="900" b="1" i="0" u="none" strike="noStrike" cap="none">
                <a:solidFill>
                  <a:srgbClr val="000000"/>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1151869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5CA28DD-2C91-E84D-9711-4D49D2966425}"/>
              </a:ext>
            </a:extLst>
          </p:cNvPr>
          <p:cNvSpPr>
            <a:spLocks noGrp="1"/>
          </p:cNvSpPr>
          <p:nvPr>
            <p:ph type="title"/>
          </p:nvPr>
        </p:nvSpPr>
        <p:spPr/>
        <p:txBody>
          <a:bodyPr/>
          <a:lstStyle/>
          <a:p>
            <a:r>
              <a:rPr lang="en-GB"/>
              <a:t>Click to edit Master title style</a:t>
            </a:r>
            <a:endParaRPr lang="x-none"/>
          </a:p>
        </p:txBody>
      </p:sp>
      <p:sp>
        <p:nvSpPr>
          <p:cNvPr id="3" name="Content Placeholder 2">
            <a:extLst>
              <a:ext uri="{FF2B5EF4-FFF2-40B4-BE49-F238E27FC236}">
                <a16:creationId xmlns:a16="http://schemas.microsoft.com/office/drawing/2014/main" xmlns="" id="{F26676D7-47BF-1641-A34C-C1D851E8661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Date Placeholder 3">
            <a:extLst>
              <a:ext uri="{FF2B5EF4-FFF2-40B4-BE49-F238E27FC236}">
                <a16:creationId xmlns:a16="http://schemas.microsoft.com/office/drawing/2014/main" xmlns="" id="{64714A07-B59D-0642-925C-5436077A9811}"/>
              </a:ext>
            </a:extLst>
          </p:cNvPr>
          <p:cNvSpPr>
            <a:spLocks noGrp="1"/>
          </p:cNvSpPr>
          <p:nvPr>
            <p:ph type="dt" sz="half" idx="10"/>
          </p:nvPr>
        </p:nvSpPr>
        <p:spPr/>
        <p:txBody>
          <a:bodyPr/>
          <a:lstStyle/>
          <a:p>
            <a:fld id="{80590EC5-B5CD-3E49-9EBA-DFE7AB424795}" type="datetimeFigureOut">
              <a:rPr lang="x-none" smtClean="0"/>
              <a:t>11.07.2024</a:t>
            </a:fld>
            <a:endParaRPr lang="x-none"/>
          </a:p>
        </p:txBody>
      </p:sp>
      <p:sp>
        <p:nvSpPr>
          <p:cNvPr id="5" name="Footer Placeholder 4">
            <a:extLst>
              <a:ext uri="{FF2B5EF4-FFF2-40B4-BE49-F238E27FC236}">
                <a16:creationId xmlns:a16="http://schemas.microsoft.com/office/drawing/2014/main" xmlns="" id="{07F0BB44-8E50-9F43-868C-EDF108AC3DBF}"/>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6D91D827-BD29-8D4D-A89B-D5C451A27992}"/>
              </a:ext>
            </a:extLst>
          </p:cNvPr>
          <p:cNvSpPr>
            <a:spLocks noGrp="1"/>
          </p:cNvSpPr>
          <p:nvPr>
            <p:ph type="sldNum" sz="quarter" idx="12"/>
          </p:nvPr>
        </p:nvSpPr>
        <p:spPr/>
        <p:txBody>
          <a:bodyPr/>
          <a:lstStyle/>
          <a:p>
            <a:fld id="{E17D53C8-428A-0D47-9547-B5CB93D18032}" type="slidenum">
              <a:rPr lang="x-none" smtClean="0"/>
              <a:t>‹№›</a:t>
            </a:fld>
            <a:endParaRPr lang="x-none"/>
          </a:p>
        </p:txBody>
      </p:sp>
    </p:spTree>
    <p:extLst>
      <p:ext uri="{BB962C8B-B14F-4D97-AF65-F5344CB8AC3E}">
        <p14:creationId xmlns:p14="http://schemas.microsoft.com/office/powerpoint/2010/main" val="3043122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F0F205-3073-5740-8812-57DB2338E89D}"/>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x-none"/>
          </a:p>
        </p:txBody>
      </p:sp>
      <p:sp>
        <p:nvSpPr>
          <p:cNvPr id="3" name="Text Placeholder 2">
            <a:extLst>
              <a:ext uri="{FF2B5EF4-FFF2-40B4-BE49-F238E27FC236}">
                <a16:creationId xmlns:a16="http://schemas.microsoft.com/office/drawing/2014/main" xmlns="" id="{2906AF5A-BD3C-EC40-91BE-84F55F8F001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xmlns="" id="{91E56CE2-1D74-A24D-A78B-FCD6F837F7D2}"/>
              </a:ext>
            </a:extLst>
          </p:cNvPr>
          <p:cNvSpPr>
            <a:spLocks noGrp="1"/>
          </p:cNvSpPr>
          <p:nvPr>
            <p:ph type="dt" sz="half" idx="10"/>
          </p:nvPr>
        </p:nvSpPr>
        <p:spPr/>
        <p:txBody>
          <a:bodyPr/>
          <a:lstStyle/>
          <a:p>
            <a:fld id="{80590EC5-B5CD-3E49-9EBA-DFE7AB424795}" type="datetimeFigureOut">
              <a:rPr lang="x-none" smtClean="0"/>
              <a:t>11.07.2024</a:t>
            </a:fld>
            <a:endParaRPr lang="x-none"/>
          </a:p>
        </p:txBody>
      </p:sp>
      <p:sp>
        <p:nvSpPr>
          <p:cNvPr id="5" name="Footer Placeholder 4">
            <a:extLst>
              <a:ext uri="{FF2B5EF4-FFF2-40B4-BE49-F238E27FC236}">
                <a16:creationId xmlns:a16="http://schemas.microsoft.com/office/drawing/2014/main" xmlns="" id="{6A9B7477-03BB-0243-A5B8-480ACA5EF824}"/>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BC8E26A4-A31D-664A-B076-F67B2D5E0907}"/>
              </a:ext>
            </a:extLst>
          </p:cNvPr>
          <p:cNvSpPr>
            <a:spLocks noGrp="1"/>
          </p:cNvSpPr>
          <p:nvPr>
            <p:ph type="sldNum" sz="quarter" idx="12"/>
          </p:nvPr>
        </p:nvSpPr>
        <p:spPr/>
        <p:txBody>
          <a:bodyPr/>
          <a:lstStyle/>
          <a:p>
            <a:fld id="{E17D53C8-428A-0D47-9547-B5CB93D18032}" type="slidenum">
              <a:rPr lang="x-none" smtClean="0"/>
              <a:t>‹№›</a:t>
            </a:fld>
            <a:endParaRPr lang="x-none"/>
          </a:p>
        </p:txBody>
      </p:sp>
    </p:spTree>
    <p:extLst>
      <p:ext uri="{BB962C8B-B14F-4D97-AF65-F5344CB8AC3E}">
        <p14:creationId xmlns:p14="http://schemas.microsoft.com/office/powerpoint/2010/main" val="721436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ED46E3F-14B5-0B46-B701-A5DCFB0D7CC4}"/>
              </a:ext>
            </a:extLst>
          </p:cNvPr>
          <p:cNvSpPr>
            <a:spLocks noGrp="1"/>
          </p:cNvSpPr>
          <p:nvPr>
            <p:ph type="title"/>
          </p:nvPr>
        </p:nvSpPr>
        <p:spPr/>
        <p:txBody>
          <a:bodyPr/>
          <a:lstStyle/>
          <a:p>
            <a:r>
              <a:rPr lang="en-GB"/>
              <a:t>Click to edit Master title style</a:t>
            </a:r>
            <a:endParaRPr lang="x-none"/>
          </a:p>
        </p:txBody>
      </p:sp>
      <p:sp>
        <p:nvSpPr>
          <p:cNvPr id="3" name="Content Placeholder 2">
            <a:extLst>
              <a:ext uri="{FF2B5EF4-FFF2-40B4-BE49-F238E27FC236}">
                <a16:creationId xmlns:a16="http://schemas.microsoft.com/office/drawing/2014/main" xmlns="" id="{CB087E69-AE44-BC49-BD8C-A0A4BC89264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Content Placeholder 3">
            <a:extLst>
              <a:ext uri="{FF2B5EF4-FFF2-40B4-BE49-F238E27FC236}">
                <a16:creationId xmlns:a16="http://schemas.microsoft.com/office/drawing/2014/main" xmlns="" id="{4FF5CB60-4F92-C842-9F8C-48FCFB4591F8}"/>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5" name="Date Placeholder 4">
            <a:extLst>
              <a:ext uri="{FF2B5EF4-FFF2-40B4-BE49-F238E27FC236}">
                <a16:creationId xmlns:a16="http://schemas.microsoft.com/office/drawing/2014/main" xmlns="" id="{04AF8BD9-AB72-914F-8BD5-3E518FBB76B2}"/>
              </a:ext>
            </a:extLst>
          </p:cNvPr>
          <p:cNvSpPr>
            <a:spLocks noGrp="1"/>
          </p:cNvSpPr>
          <p:nvPr>
            <p:ph type="dt" sz="half" idx="10"/>
          </p:nvPr>
        </p:nvSpPr>
        <p:spPr/>
        <p:txBody>
          <a:bodyPr/>
          <a:lstStyle/>
          <a:p>
            <a:fld id="{80590EC5-B5CD-3E49-9EBA-DFE7AB424795}" type="datetimeFigureOut">
              <a:rPr lang="x-none" smtClean="0"/>
              <a:t>11.07.2024</a:t>
            </a:fld>
            <a:endParaRPr lang="x-none"/>
          </a:p>
        </p:txBody>
      </p:sp>
      <p:sp>
        <p:nvSpPr>
          <p:cNvPr id="6" name="Footer Placeholder 5">
            <a:extLst>
              <a:ext uri="{FF2B5EF4-FFF2-40B4-BE49-F238E27FC236}">
                <a16:creationId xmlns:a16="http://schemas.microsoft.com/office/drawing/2014/main" xmlns="" id="{8D179817-EF44-1547-B5C0-6DB2E493D627}"/>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xmlns="" id="{C938C359-558A-4342-8B46-EB69DCEF31F3}"/>
              </a:ext>
            </a:extLst>
          </p:cNvPr>
          <p:cNvSpPr>
            <a:spLocks noGrp="1"/>
          </p:cNvSpPr>
          <p:nvPr>
            <p:ph type="sldNum" sz="quarter" idx="12"/>
          </p:nvPr>
        </p:nvSpPr>
        <p:spPr/>
        <p:txBody>
          <a:bodyPr/>
          <a:lstStyle/>
          <a:p>
            <a:fld id="{E17D53C8-428A-0D47-9547-B5CB93D18032}" type="slidenum">
              <a:rPr lang="x-none" smtClean="0"/>
              <a:t>‹№›</a:t>
            </a:fld>
            <a:endParaRPr lang="x-none"/>
          </a:p>
        </p:txBody>
      </p:sp>
    </p:spTree>
    <p:extLst>
      <p:ext uri="{BB962C8B-B14F-4D97-AF65-F5344CB8AC3E}">
        <p14:creationId xmlns:p14="http://schemas.microsoft.com/office/powerpoint/2010/main" val="3807644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6F0224B-E8B8-834F-9643-61830998522B}"/>
              </a:ext>
            </a:extLst>
          </p:cNvPr>
          <p:cNvSpPr>
            <a:spLocks noGrp="1"/>
          </p:cNvSpPr>
          <p:nvPr>
            <p:ph type="title"/>
          </p:nvPr>
        </p:nvSpPr>
        <p:spPr>
          <a:xfrm>
            <a:off x="839788" y="365125"/>
            <a:ext cx="10515600" cy="1325563"/>
          </a:xfrm>
        </p:spPr>
        <p:txBody>
          <a:bodyPr/>
          <a:lstStyle/>
          <a:p>
            <a:r>
              <a:rPr lang="en-GB"/>
              <a:t>Click to edit Master title style</a:t>
            </a:r>
            <a:endParaRPr lang="x-none"/>
          </a:p>
        </p:txBody>
      </p:sp>
      <p:sp>
        <p:nvSpPr>
          <p:cNvPr id="3" name="Text Placeholder 2">
            <a:extLst>
              <a:ext uri="{FF2B5EF4-FFF2-40B4-BE49-F238E27FC236}">
                <a16:creationId xmlns:a16="http://schemas.microsoft.com/office/drawing/2014/main" xmlns="" id="{97783A8E-A0F6-EC4E-9098-2E28BDB38E0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xmlns="" id="{CDDA5DB9-6D9A-BB43-A7D5-F9A5165A4D11}"/>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5" name="Text Placeholder 4">
            <a:extLst>
              <a:ext uri="{FF2B5EF4-FFF2-40B4-BE49-F238E27FC236}">
                <a16:creationId xmlns:a16="http://schemas.microsoft.com/office/drawing/2014/main" xmlns="" id="{E16FD2E2-2BDC-7642-A744-E2065DB1FD8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xmlns="" id="{EA280613-786A-C742-BC97-F338DB8C8F6C}"/>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7" name="Date Placeholder 6">
            <a:extLst>
              <a:ext uri="{FF2B5EF4-FFF2-40B4-BE49-F238E27FC236}">
                <a16:creationId xmlns:a16="http://schemas.microsoft.com/office/drawing/2014/main" xmlns="" id="{F8930E6D-7A9D-FC41-A548-FFBD520325A4}"/>
              </a:ext>
            </a:extLst>
          </p:cNvPr>
          <p:cNvSpPr>
            <a:spLocks noGrp="1"/>
          </p:cNvSpPr>
          <p:nvPr>
            <p:ph type="dt" sz="half" idx="10"/>
          </p:nvPr>
        </p:nvSpPr>
        <p:spPr/>
        <p:txBody>
          <a:bodyPr/>
          <a:lstStyle/>
          <a:p>
            <a:fld id="{80590EC5-B5CD-3E49-9EBA-DFE7AB424795}" type="datetimeFigureOut">
              <a:rPr lang="x-none" smtClean="0"/>
              <a:t>11.07.2024</a:t>
            </a:fld>
            <a:endParaRPr lang="x-none"/>
          </a:p>
        </p:txBody>
      </p:sp>
      <p:sp>
        <p:nvSpPr>
          <p:cNvPr id="8" name="Footer Placeholder 7">
            <a:extLst>
              <a:ext uri="{FF2B5EF4-FFF2-40B4-BE49-F238E27FC236}">
                <a16:creationId xmlns:a16="http://schemas.microsoft.com/office/drawing/2014/main" xmlns="" id="{D8649E38-6526-9040-B0A5-0200BB580C7A}"/>
              </a:ext>
            </a:extLst>
          </p:cNvPr>
          <p:cNvSpPr>
            <a:spLocks noGrp="1"/>
          </p:cNvSpPr>
          <p:nvPr>
            <p:ph type="ftr" sz="quarter" idx="11"/>
          </p:nvPr>
        </p:nvSpPr>
        <p:spPr/>
        <p:txBody>
          <a:bodyPr/>
          <a:lstStyle/>
          <a:p>
            <a:endParaRPr lang="x-none"/>
          </a:p>
        </p:txBody>
      </p:sp>
      <p:sp>
        <p:nvSpPr>
          <p:cNvPr id="9" name="Slide Number Placeholder 8">
            <a:extLst>
              <a:ext uri="{FF2B5EF4-FFF2-40B4-BE49-F238E27FC236}">
                <a16:creationId xmlns:a16="http://schemas.microsoft.com/office/drawing/2014/main" xmlns="" id="{7FCD28AB-BBA0-B041-A327-AED0288AD740}"/>
              </a:ext>
            </a:extLst>
          </p:cNvPr>
          <p:cNvSpPr>
            <a:spLocks noGrp="1"/>
          </p:cNvSpPr>
          <p:nvPr>
            <p:ph type="sldNum" sz="quarter" idx="12"/>
          </p:nvPr>
        </p:nvSpPr>
        <p:spPr/>
        <p:txBody>
          <a:bodyPr/>
          <a:lstStyle/>
          <a:p>
            <a:fld id="{E17D53C8-428A-0D47-9547-B5CB93D18032}" type="slidenum">
              <a:rPr lang="x-none" smtClean="0"/>
              <a:t>‹№›</a:t>
            </a:fld>
            <a:endParaRPr lang="x-none"/>
          </a:p>
        </p:txBody>
      </p:sp>
    </p:spTree>
    <p:extLst>
      <p:ext uri="{BB962C8B-B14F-4D97-AF65-F5344CB8AC3E}">
        <p14:creationId xmlns:p14="http://schemas.microsoft.com/office/powerpoint/2010/main" val="40768244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E7439A5-5F0D-2B4B-B552-B4B4EFAC9683}"/>
              </a:ext>
            </a:extLst>
          </p:cNvPr>
          <p:cNvSpPr>
            <a:spLocks noGrp="1"/>
          </p:cNvSpPr>
          <p:nvPr>
            <p:ph type="title"/>
          </p:nvPr>
        </p:nvSpPr>
        <p:spPr/>
        <p:txBody>
          <a:bodyPr/>
          <a:lstStyle/>
          <a:p>
            <a:r>
              <a:rPr lang="en-GB"/>
              <a:t>Click to edit Master title style</a:t>
            </a:r>
            <a:endParaRPr lang="x-none"/>
          </a:p>
        </p:txBody>
      </p:sp>
      <p:sp>
        <p:nvSpPr>
          <p:cNvPr id="3" name="Date Placeholder 2">
            <a:extLst>
              <a:ext uri="{FF2B5EF4-FFF2-40B4-BE49-F238E27FC236}">
                <a16:creationId xmlns:a16="http://schemas.microsoft.com/office/drawing/2014/main" xmlns="" id="{5312805A-DE5B-594E-A660-88845603289D}"/>
              </a:ext>
            </a:extLst>
          </p:cNvPr>
          <p:cNvSpPr>
            <a:spLocks noGrp="1"/>
          </p:cNvSpPr>
          <p:nvPr>
            <p:ph type="dt" sz="half" idx="10"/>
          </p:nvPr>
        </p:nvSpPr>
        <p:spPr/>
        <p:txBody>
          <a:bodyPr/>
          <a:lstStyle/>
          <a:p>
            <a:fld id="{80590EC5-B5CD-3E49-9EBA-DFE7AB424795}" type="datetimeFigureOut">
              <a:rPr lang="x-none" smtClean="0"/>
              <a:t>11.07.2024</a:t>
            </a:fld>
            <a:endParaRPr lang="x-none"/>
          </a:p>
        </p:txBody>
      </p:sp>
      <p:sp>
        <p:nvSpPr>
          <p:cNvPr id="4" name="Footer Placeholder 3">
            <a:extLst>
              <a:ext uri="{FF2B5EF4-FFF2-40B4-BE49-F238E27FC236}">
                <a16:creationId xmlns:a16="http://schemas.microsoft.com/office/drawing/2014/main" xmlns="" id="{9A61095D-1528-9043-98DF-97BA9DAD328C}"/>
              </a:ext>
            </a:extLst>
          </p:cNvPr>
          <p:cNvSpPr>
            <a:spLocks noGrp="1"/>
          </p:cNvSpPr>
          <p:nvPr>
            <p:ph type="ftr" sz="quarter" idx="11"/>
          </p:nvPr>
        </p:nvSpPr>
        <p:spPr/>
        <p:txBody>
          <a:bodyPr/>
          <a:lstStyle/>
          <a:p>
            <a:endParaRPr lang="x-none"/>
          </a:p>
        </p:txBody>
      </p:sp>
      <p:sp>
        <p:nvSpPr>
          <p:cNvPr id="5" name="Slide Number Placeholder 4">
            <a:extLst>
              <a:ext uri="{FF2B5EF4-FFF2-40B4-BE49-F238E27FC236}">
                <a16:creationId xmlns:a16="http://schemas.microsoft.com/office/drawing/2014/main" xmlns="" id="{38CE9CDC-AF14-BB4F-A81D-3E3687D4BEA6}"/>
              </a:ext>
            </a:extLst>
          </p:cNvPr>
          <p:cNvSpPr>
            <a:spLocks noGrp="1"/>
          </p:cNvSpPr>
          <p:nvPr>
            <p:ph type="sldNum" sz="quarter" idx="12"/>
          </p:nvPr>
        </p:nvSpPr>
        <p:spPr/>
        <p:txBody>
          <a:bodyPr/>
          <a:lstStyle/>
          <a:p>
            <a:fld id="{E17D53C8-428A-0D47-9547-B5CB93D18032}" type="slidenum">
              <a:rPr lang="x-none" smtClean="0"/>
              <a:t>‹№›</a:t>
            </a:fld>
            <a:endParaRPr lang="x-none"/>
          </a:p>
        </p:txBody>
      </p:sp>
    </p:spTree>
    <p:extLst>
      <p:ext uri="{BB962C8B-B14F-4D97-AF65-F5344CB8AC3E}">
        <p14:creationId xmlns:p14="http://schemas.microsoft.com/office/powerpoint/2010/main" val="5201576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8D46C92-1C0C-B045-8249-80060F38FF94}"/>
              </a:ext>
            </a:extLst>
          </p:cNvPr>
          <p:cNvSpPr>
            <a:spLocks noGrp="1"/>
          </p:cNvSpPr>
          <p:nvPr>
            <p:ph type="dt" sz="half" idx="10"/>
          </p:nvPr>
        </p:nvSpPr>
        <p:spPr/>
        <p:txBody>
          <a:bodyPr/>
          <a:lstStyle/>
          <a:p>
            <a:fld id="{80590EC5-B5CD-3E49-9EBA-DFE7AB424795}" type="datetimeFigureOut">
              <a:rPr lang="x-none" smtClean="0"/>
              <a:t>11.07.2024</a:t>
            </a:fld>
            <a:endParaRPr lang="x-none"/>
          </a:p>
        </p:txBody>
      </p:sp>
      <p:sp>
        <p:nvSpPr>
          <p:cNvPr id="3" name="Footer Placeholder 2">
            <a:extLst>
              <a:ext uri="{FF2B5EF4-FFF2-40B4-BE49-F238E27FC236}">
                <a16:creationId xmlns:a16="http://schemas.microsoft.com/office/drawing/2014/main" xmlns="" id="{5D157B56-FE8D-D243-A96F-6B16C0FC099E}"/>
              </a:ext>
            </a:extLst>
          </p:cNvPr>
          <p:cNvSpPr>
            <a:spLocks noGrp="1"/>
          </p:cNvSpPr>
          <p:nvPr>
            <p:ph type="ftr" sz="quarter" idx="11"/>
          </p:nvPr>
        </p:nvSpPr>
        <p:spPr/>
        <p:txBody>
          <a:bodyPr/>
          <a:lstStyle/>
          <a:p>
            <a:endParaRPr lang="x-none"/>
          </a:p>
        </p:txBody>
      </p:sp>
      <p:sp>
        <p:nvSpPr>
          <p:cNvPr id="4" name="Slide Number Placeholder 3">
            <a:extLst>
              <a:ext uri="{FF2B5EF4-FFF2-40B4-BE49-F238E27FC236}">
                <a16:creationId xmlns:a16="http://schemas.microsoft.com/office/drawing/2014/main" xmlns="" id="{97D5CA98-2ABE-7B4B-BDE7-234D9503F222}"/>
              </a:ext>
            </a:extLst>
          </p:cNvPr>
          <p:cNvSpPr>
            <a:spLocks noGrp="1"/>
          </p:cNvSpPr>
          <p:nvPr>
            <p:ph type="sldNum" sz="quarter" idx="12"/>
          </p:nvPr>
        </p:nvSpPr>
        <p:spPr/>
        <p:txBody>
          <a:bodyPr/>
          <a:lstStyle/>
          <a:p>
            <a:fld id="{E17D53C8-428A-0D47-9547-B5CB93D18032}" type="slidenum">
              <a:rPr lang="x-none" smtClean="0"/>
              <a:t>‹№›</a:t>
            </a:fld>
            <a:endParaRPr lang="x-none"/>
          </a:p>
        </p:txBody>
      </p:sp>
    </p:spTree>
    <p:extLst>
      <p:ext uri="{BB962C8B-B14F-4D97-AF65-F5344CB8AC3E}">
        <p14:creationId xmlns:p14="http://schemas.microsoft.com/office/powerpoint/2010/main" val="20920895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8BE2C9-7336-8F49-BC91-37C8985F854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x-none"/>
          </a:p>
        </p:txBody>
      </p:sp>
      <p:sp>
        <p:nvSpPr>
          <p:cNvPr id="3" name="Content Placeholder 2">
            <a:extLst>
              <a:ext uri="{FF2B5EF4-FFF2-40B4-BE49-F238E27FC236}">
                <a16:creationId xmlns:a16="http://schemas.microsoft.com/office/drawing/2014/main" xmlns="" id="{DC272729-FBB6-3E49-A0F6-F518871649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Text Placeholder 3">
            <a:extLst>
              <a:ext uri="{FF2B5EF4-FFF2-40B4-BE49-F238E27FC236}">
                <a16:creationId xmlns:a16="http://schemas.microsoft.com/office/drawing/2014/main" xmlns="" id="{5D9DA6C0-CB2B-6F43-A30C-21ADFE1809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xmlns="" id="{56EE7389-A1CF-944F-A2BD-2B6041C80B8F}"/>
              </a:ext>
            </a:extLst>
          </p:cNvPr>
          <p:cNvSpPr>
            <a:spLocks noGrp="1"/>
          </p:cNvSpPr>
          <p:nvPr>
            <p:ph type="dt" sz="half" idx="10"/>
          </p:nvPr>
        </p:nvSpPr>
        <p:spPr/>
        <p:txBody>
          <a:bodyPr/>
          <a:lstStyle/>
          <a:p>
            <a:fld id="{80590EC5-B5CD-3E49-9EBA-DFE7AB424795}" type="datetimeFigureOut">
              <a:rPr lang="x-none" smtClean="0"/>
              <a:t>11.07.2024</a:t>
            </a:fld>
            <a:endParaRPr lang="x-none"/>
          </a:p>
        </p:txBody>
      </p:sp>
      <p:sp>
        <p:nvSpPr>
          <p:cNvPr id="6" name="Footer Placeholder 5">
            <a:extLst>
              <a:ext uri="{FF2B5EF4-FFF2-40B4-BE49-F238E27FC236}">
                <a16:creationId xmlns:a16="http://schemas.microsoft.com/office/drawing/2014/main" xmlns="" id="{05B12FD7-D6FF-3F44-93DF-7FC4E5805A2E}"/>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xmlns="" id="{213C3E60-8B33-944E-8CF2-30907EF23ECF}"/>
              </a:ext>
            </a:extLst>
          </p:cNvPr>
          <p:cNvSpPr>
            <a:spLocks noGrp="1"/>
          </p:cNvSpPr>
          <p:nvPr>
            <p:ph type="sldNum" sz="quarter" idx="12"/>
          </p:nvPr>
        </p:nvSpPr>
        <p:spPr/>
        <p:txBody>
          <a:bodyPr/>
          <a:lstStyle/>
          <a:p>
            <a:fld id="{E17D53C8-428A-0D47-9547-B5CB93D18032}" type="slidenum">
              <a:rPr lang="x-none" smtClean="0"/>
              <a:t>‹№›</a:t>
            </a:fld>
            <a:endParaRPr lang="x-none"/>
          </a:p>
        </p:txBody>
      </p:sp>
    </p:spTree>
    <p:extLst>
      <p:ext uri="{BB962C8B-B14F-4D97-AF65-F5344CB8AC3E}">
        <p14:creationId xmlns:p14="http://schemas.microsoft.com/office/powerpoint/2010/main" val="24661309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B21538-6DE2-F246-B86A-A640C193B19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x-none"/>
          </a:p>
        </p:txBody>
      </p:sp>
      <p:sp>
        <p:nvSpPr>
          <p:cNvPr id="3" name="Picture Placeholder 2">
            <a:extLst>
              <a:ext uri="{FF2B5EF4-FFF2-40B4-BE49-F238E27FC236}">
                <a16:creationId xmlns:a16="http://schemas.microsoft.com/office/drawing/2014/main" xmlns="" id="{6D44F642-9CDD-EA4D-AC49-B456CD86CA3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a:extLst>
              <a:ext uri="{FF2B5EF4-FFF2-40B4-BE49-F238E27FC236}">
                <a16:creationId xmlns:a16="http://schemas.microsoft.com/office/drawing/2014/main" xmlns="" id="{C506B89B-F6D6-0D4B-8874-DBEC85A365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xmlns="" id="{3C8FAC13-9A34-0A40-BA04-329054FD0869}"/>
              </a:ext>
            </a:extLst>
          </p:cNvPr>
          <p:cNvSpPr>
            <a:spLocks noGrp="1"/>
          </p:cNvSpPr>
          <p:nvPr>
            <p:ph type="dt" sz="half" idx="10"/>
          </p:nvPr>
        </p:nvSpPr>
        <p:spPr/>
        <p:txBody>
          <a:bodyPr/>
          <a:lstStyle/>
          <a:p>
            <a:fld id="{80590EC5-B5CD-3E49-9EBA-DFE7AB424795}" type="datetimeFigureOut">
              <a:rPr lang="x-none" smtClean="0"/>
              <a:t>11.07.2024</a:t>
            </a:fld>
            <a:endParaRPr lang="x-none"/>
          </a:p>
        </p:txBody>
      </p:sp>
      <p:sp>
        <p:nvSpPr>
          <p:cNvPr id="6" name="Footer Placeholder 5">
            <a:extLst>
              <a:ext uri="{FF2B5EF4-FFF2-40B4-BE49-F238E27FC236}">
                <a16:creationId xmlns:a16="http://schemas.microsoft.com/office/drawing/2014/main" xmlns="" id="{9B984EAB-10DD-3D48-81F2-0D255F929315}"/>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xmlns="" id="{6DDD4867-D924-984A-8972-2663F7624169}"/>
              </a:ext>
            </a:extLst>
          </p:cNvPr>
          <p:cNvSpPr>
            <a:spLocks noGrp="1"/>
          </p:cNvSpPr>
          <p:nvPr>
            <p:ph type="sldNum" sz="quarter" idx="12"/>
          </p:nvPr>
        </p:nvSpPr>
        <p:spPr/>
        <p:txBody>
          <a:bodyPr/>
          <a:lstStyle/>
          <a:p>
            <a:fld id="{E17D53C8-428A-0D47-9547-B5CB93D18032}" type="slidenum">
              <a:rPr lang="x-none" smtClean="0"/>
              <a:t>‹№›</a:t>
            </a:fld>
            <a:endParaRPr lang="x-none"/>
          </a:p>
        </p:txBody>
      </p:sp>
    </p:spTree>
    <p:extLst>
      <p:ext uri="{BB962C8B-B14F-4D97-AF65-F5344CB8AC3E}">
        <p14:creationId xmlns:p14="http://schemas.microsoft.com/office/powerpoint/2010/main" val="1810386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695C4B6-5AC1-4840-AB8E-C391F627D48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x-none"/>
          </a:p>
        </p:txBody>
      </p:sp>
      <p:sp>
        <p:nvSpPr>
          <p:cNvPr id="3" name="Text Placeholder 2">
            <a:extLst>
              <a:ext uri="{FF2B5EF4-FFF2-40B4-BE49-F238E27FC236}">
                <a16:creationId xmlns:a16="http://schemas.microsoft.com/office/drawing/2014/main" xmlns="" id="{4C2227ED-CCED-6C42-8C89-C827713D19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Date Placeholder 3">
            <a:extLst>
              <a:ext uri="{FF2B5EF4-FFF2-40B4-BE49-F238E27FC236}">
                <a16:creationId xmlns:a16="http://schemas.microsoft.com/office/drawing/2014/main" xmlns="" id="{B1599426-A9A2-4D4E-A9F8-A1DB7E4A05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590EC5-B5CD-3E49-9EBA-DFE7AB424795}" type="datetimeFigureOut">
              <a:rPr lang="x-none" smtClean="0"/>
              <a:t>11.07.2024</a:t>
            </a:fld>
            <a:endParaRPr lang="x-none"/>
          </a:p>
        </p:txBody>
      </p:sp>
      <p:sp>
        <p:nvSpPr>
          <p:cNvPr id="5" name="Footer Placeholder 4">
            <a:extLst>
              <a:ext uri="{FF2B5EF4-FFF2-40B4-BE49-F238E27FC236}">
                <a16:creationId xmlns:a16="http://schemas.microsoft.com/office/drawing/2014/main" xmlns="" id="{B0DD1247-3ACA-364E-9FD2-DAF3098D19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a:extLst>
              <a:ext uri="{FF2B5EF4-FFF2-40B4-BE49-F238E27FC236}">
                <a16:creationId xmlns:a16="http://schemas.microsoft.com/office/drawing/2014/main" xmlns="" id="{EEE24BB4-7EC7-5B4D-AD69-13DBDD8E09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7D53C8-428A-0D47-9547-B5CB93D18032}" type="slidenum">
              <a:rPr lang="x-none" smtClean="0"/>
              <a:t>‹№›</a:t>
            </a:fld>
            <a:endParaRPr lang="x-none"/>
          </a:p>
        </p:txBody>
      </p:sp>
    </p:spTree>
    <p:extLst>
      <p:ext uri="{BB962C8B-B14F-4D97-AF65-F5344CB8AC3E}">
        <p14:creationId xmlns:p14="http://schemas.microsoft.com/office/powerpoint/2010/main" val="27740533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4.jpg"/><Relationship Id="rId2" Type="http://schemas.openxmlformats.org/officeDocument/2006/relationships/diagramData" Target="../diagrams/data6.xml"/><Relationship Id="rId1" Type="http://schemas.openxmlformats.org/officeDocument/2006/relationships/slideLayout" Target="../slideLayouts/slideLayout6.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29.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4.jpg"/><Relationship Id="rId2" Type="http://schemas.openxmlformats.org/officeDocument/2006/relationships/diagramData" Target="../diagrams/data7.xml"/><Relationship Id="rId1" Type="http://schemas.openxmlformats.org/officeDocument/2006/relationships/slideLayout" Target="../slideLayouts/slideLayout6.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2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jpg"/><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9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xmlns="" id="{56538F42-DC3E-40CE-84A9-CBF1B6D073E5}"/>
              </a:ext>
            </a:extLst>
          </p:cNvPr>
          <p:cNvPicPr>
            <a:picLocks noChangeAspect="1"/>
          </p:cNvPicPr>
          <p:nvPr/>
        </p:nvPicPr>
        <p:blipFill rotWithShape="1">
          <a:blip r:embed="rId2">
            <a:extLst>
              <a:ext uri="{28A0092B-C50C-407E-A947-70E740481C1C}">
                <a14:useLocalDpi xmlns:a14="http://schemas.microsoft.com/office/drawing/2010/main" val="0"/>
              </a:ext>
            </a:extLst>
          </a:blip>
          <a:srcRect r="1" b="36289"/>
          <a:stretch/>
        </p:blipFill>
        <p:spPr>
          <a:xfrm>
            <a:off x="865024" y="118550"/>
            <a:ext cx="4365952" cy="3566160"/>
          </a:xfrm>
          <a:custGeom>
            <a:avLst/>
            <a:gdLst/>
            <a:ahLst/>
            <a:cxnLst/>
            <a:rect l="l" t="t" r="r" b="b"/>
            <a:pathLst>
              <a:path w="5531320" h="4424065">
                <a:moveTo>
                  <a:pt x="4292328" y="3931444"/>
                </a:moveTo>
                <a:cubicBezTo>
                  <a:pt x="3830135" y="4131325"/>
                  <a:pt x="3346708" y="4259111"/>
                  <a:pt x="2855653" y="4364392"/>
                </a:cubicBezTo>
                <a:lnTo>
                  <a:pt x="2855525" y="4364392"/>
                </a:lnTo>
                <a:cubicBezTo>
                  <a:pt x="3386634" y="4394018"/>
                  <a:pt x="3853531" y="4210158"/>
                  <a:pt x="4292328" y="3931444"/>
                </a:cubicBezTo>
                <a:close/>
                <a:moveTo>
                  <a:pt x="4302118" y="3923561"/>
                </a:moveTo>
                <a:lnTo>
                  <a:pt x="4301102" y="3924959"/>
                </a:lnTo>
                <a:lnTo>
                  <a:pt x="4302881" y="3924959"/>
                </a:lnTo>
                <a:close/>
                <a:moveTo>
                  <a:pt x="3885572" y="334733"/>
                </a:moveTo>
                <a:cubicBezTo>
                  <a:pt x="4046889" y="406840"/>
                  <a:pt x="4203653" y="488713"/>
                  <a:pt x="4355013" y="579880"/>
                </a:cubicBezTo>
                <a:cubicBezTo>
                  <a:pt x="4662082" y="768063"/>
                  <a:pt x="4933803" y="995790"/>
                  <a:pt x="5144619" y="1290779"/>
                </a:cubicBezTo>
                <a:cubicBezTo>
                  <a:pt x="5314365" y="1528042"/>
                  <a:pt x="5426258" y="1789591"/>
                  <a:pt x="5468598" y="2088522"/>
                </a:cubicBezTo>
                <a:cubicBezTo>
                  <a:pt x="5479330" y="2001424"/>
                  <a:pt x="5480182" y="1913385"/>
                  <a:pt x="5471141" y="1826083"/>
                </a:cubicBezTo>
                <a:cubicBezTo>
                  <a:pt x="5455337" y="1662962"/>
                  <a:pt x="5406307" y="1504799"/>
                  <a:pt x="5327080" y="1361348"/>
                </a:cubicBezTo>
                <a:cubicBezTo>
                  <a:pt x="5206160" y="1140233"/>
                  <a:pt x="5033362" y="965782"/>
                  <a:pt x="4833354" y="816507"/>
                </a:cubicBezTo>
                <a:cubicBezTo>
                  <a:pt x="4597235" y="640276"/>
                  <a:pt x="4336322" y="509438"/>
                  <a:pt x="4063457" y="400724"/>
                </a:cubicBezTo>
                <a:cubicBezTo>
                  <a:pt x="4033360" y="388607"/>
                  <a:pt x="4003060" y="376909"/>
                  <a:pt x="3972544" y="365631"/>
                </a:cubicBezTo>
                <a:cubicBezTo>
                  <a:pt x="3943680" y="354950"/>
                  <a:pt x="3914563" y="345033"/>
                  <a:pt x="3885572" y="334733"/>
                </a:cubicBezTo>
                <a:close/>
                <a:moveTo>
                  <a:pt x="3865737" y="329520"/>
                </a:moveTo>
                <a:cubicBezTo>
                  <a:pt x="3865737" y="329520"/>
                  <a:pt x="3865737" y="330410"/>
                  <a:pt x="3866500" y="330537"/>
                </a:cubicBezTo>
                <a:lnTo>
                  <a:pt x="3869806" y="330156"/>
                </a:lnTo>
                <a:close/>
                <a:moveTo>
                  <a:pt x="2219772" y="85645"/>
                </a:moveTo>
                <a:cubicBezTo>
                  <a:pt x="2206943" y="84005"/>
                  <a:pt x="2193910" y="85264"/>
                  <a:pt x="2181627" y="89333"/>
                </a:cubicBezTo>
                <a:cubicBezTo>
                  <a:pt x="1932920" y="125113"/>
                  <a:pt x="1690800" y="197118"/>
                  <a:pt x="1462972" y="303073"/>
                </a:cubicBezTo>
                <a:cubicBezTo>
                  <a:pt x="971789" y="529528"/>
                  <a:pt x="578130" y="865460"/>
                  <a:pt x="308698" y="1338461"/>
                </a:cubicBezTo>
                <a:cubicBezTo>
                  <a:pt x="180225" y="1561852"/>
                  <a:pt x="97653" y="1808638"/>
                  <a:pt x="65840" y="2064364"/>
                </a:cubicBezTo>
                <a:cubicBezTo>
                  <a:pt x="71943" y="2050505"/>
                  <a:pt x="77284" y="2036391"/>
                  <a:pt x="82115" y="2022150"/>
                </a:cubicBezTo>
                <a:cubicBezTo>
                  <a:pt x="170104" y="1763653"/>
                  <a:pt x="279580" y="1515073"/>
                  <a:pt x="423261" y="1282260"/>
                </a:cubicBezTo>
                <a:cubicBezTo>
                  <a:pt x="630770" y="945565"/>
                  <a:pt x="895371" y="664944"/>
                  <a:pt x="1231812" y="454001"/>
                </a:cubicBezTo>
                <a:cubicBezTo>
                  <a:pt x="1535193" y="263783"/>
                  <a:pt x="1866802" y="149729"/>
                  <a:pt x="2219772" y="85645"/>
                </a:cubicBezTo>
                <a:close/>
                <a:moveTo>
                  <a:pt x="2612541" y="836"/>
                </a:moveTo>
                <a:cubicBezTo>
                  <a:pt x="2715914" y="-4250"/>
                  <a:pt x="2831240" y="14695"/>
                  <a:pt x="2946311" y="35548"/>
                </a:cubicBezTo>
                <a:cubicBezTo>
                  <a:pt x="3291652" y="98106"/>
                  <a:pt x="3631144" y="182915"/>
                  <a:pt x="3961100" y="303581"/>
                </a:cubicBezTo>
                <a:cubicBezTo>
                  <a:pt x="4278341" y="419543"/>
                  <a:pt x="4581341" y="563350"/>
                  <a:pt x="4854588" y="764502"/>
                </a:cubicBezTo>
                <a:cubicBezTo>
                  <a:pt x="5067438" y="921152"/>
                  <a:pt x="5250408" y="1105521"/>
                  <a:pt x="5377813" y="1339732"/>
                </a:cubicBezTo>
                <a:cubicBezTo>
                  <a:pt x="5459812" y="1489986"/>
                  <a:pt x="5510304" y="1655396"/>
                  <a:pt x="5526198" y="1825829"/>
                </a:cubicBezTo>
                <a:cubicBezTo>
                  <a:pt x="5538277" y="1951327"/>
                  <a:pt x="5527342" y="2074917"/>
                  <a:pt x="5510558" y="2199398"/>
                </a:cubicBezTo>
                <a:cubicBezTo>
                  <a:pt x="5502967" y="2266991"/>
                  <a:pt x="5502713" y="2335195"/>
                  <a:pt x="5509796" y="2402839"/>
                </a:cubicBezTo>
                <a:cubicBezTo>
                  <a:pt x="5534208" y="2664197"/>
                  <a:pt x="5468472" y="2926051"/>
                  <a:pt x="5323520" y="3144890"/>
                </a:cubicBezTo>
                <a:cubicBezTo>
                  <a:pt x="5201340" y="3332234"/>
                  <a:pt x="5041042" y="3491719"/>
                  <a:pt x="4853062" y="3612932"/>
                </a:cubicBezTo>
                <a:cubicBezTo>
                  <a:pt x="4671110" y="3732072"/>
                  <a:pt x="4498566" y="3864563"/>
                  <a:pt x="4316359" y="3982940"/>
                </a:cubicBezTo>
                <a:cubicBezTo>
                  <a:pt x="4019717" y="4175573"/>
                  <a:pt x="3701077" y="4317347"/>
                  <a:pt x="3352557" y="4386771"/>
                </a:cubicBezTo>
                <a:cubicBezTo>
                  <a:pt x="3160954" y="4425590"/>
                  <a:pt x="2964456" y="4434173"/>
                  <a:pt x="2770207" y="4412201"/>
                </a:cubicBezTo>
                <a:cubicBezTo>
                  <a:pt x="2685525" y="4402537"/>
                  <a:pt x="2599953" y="4402410"/>
                  <a:pt x="2514889" y="4393637"/>
                </a:cubicBezTo>
                <a:cubicBezTo>
                  <a:pt x="2307137" y="4370851"/>
                  <a:pt x="2102209" y="4327277"/>
                  <a:pt x="1903167" y="4263562"/>
                </a:cubicBezTo>
                <a:cubicBezTo>
                  <a:pt x="1560623" y="4156119"/>
                  <a:pt x="1238932" y="4006972"/>
                  <a:pt x="948393" y="3794249"/>
                </a:cubicBezTo>
                <a:cubicBezTo>
                  <a:pt x="647554" y="3573897"/>
                  <a:pt x="396813" y="3308660"/>
                  <a:pt x="223634" y="2975526"/>
                </a:cubicBezTo>
                <a:cubicBezTo>
                  <a:pt x="129454" y="2796370"/>
                  <a:pt x="67150" y="2602198"/>
                  <a:pt x="39520" y="2401695"/>
                </a:cubicBezTo>
                <a:cubicBezTo>
                  <a:pt x="34510" y="2367555"/>
                  <a:pt x="26729" y="2333872"/>
                  <a:pt x="16252" y="2300991"/>
                </a:cubicBezTo>
                <a:cubicBezTo>
                  <a:pt x="-9179" y="2218598"/>
                  <a:pt x="-24" y="2135695"/>
                  <a:pt x="11801" y="2053556"/>
                </a:cubicBezTo>
                <a:cubicBezTo>
                  <a:pt x="93686" y="1480615"/>
                  <a:pt x="377868" y="1021983"/>
                  <a:pt x="812850" y="651084"/>
                </a:cubicBezTo>
                <a:cubicBezTo>
                  <a:pt x="1176755" y="340201"/>
                  <a:pt x="1598260" y="146042"/>
                  <a:pt x="2066810" y="52586"/>
                </a:cubicBezTo>
                <a:cubicBezTo>
                  <a:pt x="2154544" y="35039"/>
                  <a:pt x="2243041" y="23087"/>
                  <a:pt x="2332046" y="14441"/>
                </a:cubicBezTo>
                <a:cubicBezTo>
                  <a:pt x="2421052" y="5794"/>
                  <a:pt x="2508913" y="2107"/>
                  <a:pt x="2612541" y="836"/>
                </a:cubicBezTo>
                <a:close/>
              </a:path>
            </a:pathLst>
          </a:custGeom>
          <a:effectLst>
            <a:glow rad="228600">
              <a:schemeClr val="accent4">
                <a:satMod val="175000"/>
                <a:alpha val="40000"/>
              </a:schemeClr>
            </a:glow>
          </a:effectLst>
          <a:scene3d>
            <a:camera prst="orthographicFront"/>
            <a:lightRig rig="threePt" dir="t"/>
          </a:scene3d>
          <a:sp3d>
            <a:bevelT w="165100" prst="coolSlant"/>
          </a:sp3d>
        </p:spPr>
      </p:pic>
      <p:sp>
        <p:nvSpPr>
          <p:cNvPr id="5" name="Прямокутник 4">
            <a:extLst>
              <a:ext uri="{FF2B5EF4-FFF2-40B4-BE49-F238E27FC236}">
                <a16:creationId xmlns:a16="http://schemas.microsoft.com/office/drawing/2014/main" xmlns="" id="{1C9A8A8F-1F0E-4D8E-8572-8BE8C073AEC5}"/>
              </a:ext>
            </a:extLst>
          </p:cNvPr>
          <p:cNvSpPr/>
          <p:nvPr/>
        </p:nvSpPr>
        <p:spPr>
          <a:xfrm>
            <a:off x="5862876" y="2313515"/>
            <a:ext cx="6096000" cy="1708160"/>
          </a:xfrm>
          <a:prstGeom prst="rect">
            <a:avLst/>
          </a:prstGeom>
        </p:spPr>
        <p:txBody>
          <a:bodyPr anchor="ctr">
            <a:spAutoFit/>
          </a:bodyPr>
          <a:lstStyle/>
          <a:p>
            <a:pPr algn="ctr"/>
            <a:r>
              <a:rPr lang="ru-RU" sz="3500" b="1" dirty="0"/>
              <a:t>КВАРТАЛЬНА ЗВІТНІСТЬ ТА ВСІ АКТУАЛЬНІ ПИТАННЯ НА ДАТУ ПРОВЕДЕННЯ</a:t>
            </a:r>
            <a:endParaRPr lang="uk-UA" sz="3500" b="1" dirty="0"/>
          </a:p>
        </p:txBody>
      </p:sp>
      <p:sp>
        <p:nvSpPr>
          <p:cNvPr id="6" name="TextBox 5">
            <a:extLst>
              <a:ext uri="{FF2B5EF4-FFF2-40B4-BE49-F238E27FC236}">
                <a16:creationId xmlns:a16="http://schemas.microsoft.com/office/drawing/2014/main" xmlns="" id="{CE620D6B-039B-46C0-BDFE-852015BA5257}"/>
              </a:ext>
            </a:extLst>
          </p:cNvPr>
          <p:cNvSpPr txBox="1"/>
          <p:nvPr/>
        </p:nvSpPr>
        <p:spPr>
          <a:xfrm>
            <a:off x="7885595" y="639225"/>
            <a:ext cx="2050561" cy="707886"/>
          </a:xfrm>
          <a:prstGeom prst="rect">
            <a:avLst/>
          </a:prstGeom>
          <a:noFill/>
        </p:spPr>
        <p:txBody>
          <a:bodyPr wrap="none" rtlCol="0" anchor="ctr">
            <a:spAutoFit/>
          </a:bodyPr>
          <a:lstStyle/>
          <a:p>
            <a:pPr algn="ctr"/>
            <a:r>
              <a:rPr lang="uk-UA" sz="4000" b="1" i="1" dirty="0"/>
              <a:t>ВЕБІНАР</a:t>
            </a:r>
          </a:p>
        </p:txBody>
      </p:sp>
      <p:sp>
        <p:nvSpPr>
          <p:cNvPr id="7" name="TextBox 6">
            <a:extLst>
              <a:ext uri="{FF2B5EF4-FFF2-40B4-BE49-F238E27FC236}">
                <a16:creationId xmlns:a16="http://schemas.microsoft.com/office/drawing/2014/main" xmlns="" id="{EB32FD3A-3813-46D7-9798-7A576C817403}"/>
              </a:ext>
            </a:extLst>
          </p:cNvPr>
          <p:cNvSpPr txBox="1"/>
          <p:nvPr/>
        </p:nvSpPr>
        <p:spPr>
          <a:xfrm>
            <a:off x="7566689" y="5342022"/>
            <a:ext cx="2932214" cy="553998"/>
          </a:xfrm>
          <a:prstGeom prst="rect">
            <a:avLst/>
          </a:prstGeom>
          <a:noFill/>
        </p:spPr>
        <p:txBody>
          <a:bodyPr wrap="none" rtlCol="0" anchor="ctr">
            <a:spAutoFit/>
          </a:bodyPr>
          <a:lstStyle/>
          <a:p>
            <a:pPr algn="ctr"/>
            <a:r>
              <a:rPr lang="uk-UA" sz="3000" b="1" dirty="0"/>
              <a:t>11.07.2024 РОКУ</a:t>
            </a:r>
          </a:p>
        </p:txBody>
      </p:sp>
      <p:sp>
        <p:nvSpPr>
          <p:cNvPr id="8" name="Спікер – Уляна Курило">
            <a:extLst>
              <a:ext uri="{FF2B5EF4-FFF2-40B4-BE49-F238E27FC236}">
                <a16:creationId xmlns:a16="http://schemas.microsoft.com/office/drawing/2014/main" xmlns="" id="{C6751471-9275-4491-B1C4-93EBB77DAB66}"/>
              </a:ext>
            </a:extLst>
          </p:cNvPr>
          <p:cNvSpPr txBox="1"/>
          <p:nvPr/>
        </p:nvSpPr>
        <p:spPr>
          <a:xfrm>
            <a:off x="1244304" y="3477694"/>
            <a:ext cx="3607392" cy="414032"/>
          </a:xfrm>
          <a:prstGeom prst="rect">
            <a:avLst/>
          </a:prstGeom>
          <a:gradFill>
            <a:gsLst>
              <a:gs pos="100000">
                <a:srgbClr val="FFFF00"/>
              </a:gs>
              <a:gs pos="100000">
                <a:schemeClr val="accent1">
                  <a:lumMod val="30000"/>
                  <a:lumOff val="70000"/>
                </a:schemeClr>
              </a:gs>
            </a:gsLst>
            <a:lin ang="5400000" scaled="1"/>
          </a:gradFill>
          <a:ln>
            <a:solidFill>
              <a:schemeClr val="accent1">
                <a:lumMod val="50000"/>
              </a:schemeClr>
            </a:solidFill>
          </a:ln>
          <a:effectLst>
            <a:outerShdw blurRad="57150" dist="19050" dir="5400000" algn="ctr" rotWithShape="0">
              <a:srgbClr val="000000">
                <a:alpha val="63000"/>
              </a:srgbClr>
            </a:outerShdw>
            <a:reflection blurRad="6350" stA="50000" endA="300" endPos="38500" dist="50800" dir="5400000" sy="-100000" algn="bl" rotWithShape="0"/>
          </a:effectLst>
          <a:scene3d>
            <a:camera prst="orthographicFront">
              <a:rot lat="0" lon="0" rev="0"/>
            </a:camera>
            <a:lightRig rig="threePt" dir="t">
              <a:rot lat="0" lon="0" rev="19800000"/>
            </a:lightRig>
          </a:scene3d>
          <a:sp3d prstMaterial="flat">
            <a:bevelT w="25400" h="3175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style>
          <a:lnRef idx="0">
            <a:schemeClr val="accent3"/>
          </a:lnRef>
          <a:fillRef idx="3">
            <a:schemeClr val="accent3"/>
          </a:fillRef>
          <a:effectRef idx="3">
            <a:schemeClr val="accent3"/>
          </a:effectRef>
          <a:fontRef idx="minor">
            <a:schemeClr val="lt1"/>
          </a:fontRef>
        </p:style>
        <p:txBody>
          <a:bodyPr vert="horz" lIns="91440" tIns="45720" rIns="91440" bIns="45720" rtlCol="0" anchor="ctr">
            <a:noAutofit/>
          </a:bodyPr>
          <a:lstStyle>
            <a:defPPr>
              <a:defRPr lang="x-none"/>
            </a:defPPr>
            <a:lvl1pPr indent="0" algn="ctr">
              <a:lnSpc>
                <a:spcPct val="90000"/>
              </a:lnSpc>
              <a:spcBef>
                <a:spcPts val="1000"/>
              </a:spcBef>
              <a:buFont typeface="Arial" panose="020B0604020202020204" pitchFamily="34" charset="0"/>
              <a:buNone/>
              <a:defRPr sz="2000" b="1">
                <a:solidFill>
                  <a:schemeClr val="tx1"/>
                </a:solidFill>
              </a:defRPr>
            </a:lvl1pPr>
            <a:lvl2pPr indent="0" algn="ctr">
              <a:lnSpc>
                <a:spcPct val="90000"/>
              </a:lnSpc>
              <a:spcBef>
                <a:spcPts val="500"/>
              </a:spcBef>
              <a:buFont typeface="Arial" panose="020B0604020202020204" pitchFamily="34" charset="0"/>
              <a:buNone/>
              <a:defRPr sz="2000"/>
            </a:lvl2pPr>
            <a:lvl3pPr indent="0" algn="ctr">
              <a:lnSpc>
                <a:spcPct val="90000"/>
              </a:lnSpc>
              <a:spcBef>
                <a:spcPts val="500"/>
              </a:spcBef>
              <a:buFont typeface="Arial" panose="020B0604020202020204" pitchFamily="34" charset="0"/>
              <a:buNone/>
            </a:lvl3pPr>
            <a:lvl4pPr indent="0" algn="ctr">
              <a:lnSpc>
                <a:spcPct val="90000"/>
              </a:lnSpc>
              <a:spcBef>
                <a:spcPts val="500"/>
              </a:spcBef>
              <a:buFont typeface="Arial" panose="020B0604020202020204" pitchFamily="34" charset="0"/>
              <a:buNone/>
              <a:defRPr sz="1600"/>
            </a:lvl4pPr>
            <a:lvl5pPr indent="0" algn="ctr">
              <a:lnSpc>
                <a:spcPct val="90000"/>
              </a:lnSpc>
              <a:spcBef>
                <a:spcPts val="500"/>
              </a:spcBef>
              <a:buFont typeface="Arial" panose="020B0604020202020204" pitchFamily="34" charset="0"/>
              <a:buNone/>
              <a:defRPr sz="1600"/>
            </a:lvl5pPr>
            <a:lvl6pPr indent="0" algn="ctr">
              <a:lnSpc>
                <a:spcPct val="90000"/>
              </a:lnSpc>
              <a:spcBef>
                <a:spcPts val="500"/>
              </a:spcBef>
              <a:buFont typeface="Arial" panose="020B0604020202020204" pitchFamily="34" charset="0"/>
              <a:buNone/>
              <a:defRPr sz="1600"/>
            </a:lvl6pPr>
            <a:lvl7pPr indent="0" algn="ctr">
              <a:lnSpc>
                <a:spcPct val="90000"/>
              </a:lnSpc>
              <a:spcBef>
                <a:spcPts val="500"/>
              </a:spcBef>
              <a:buFont typeface="Arial" panose="020B0604020202020204" pitchFamily="34" charset="0"/>
              <a:buNone/>
              <a:defRPr sz="1600"/>
            </a:lvl7pPr>
            <a:lvl8pPr indent="0" algn="ctr">
              <a:lnSpc>
                <a:spcPct val="90000"/>
              </a:lnSpc>
              <a:spcBef>
                <a:spcPts val="500"/>
              </a:spcBef>
              <a:buFont typeface="Arial" panose="020B0604020202020204" pitchFamily="34" charset="0"/>
              <a:buNone/>
              <a:defRPr sz="1600"/>
            </a:lvl8pPr>
            <a:lvl9pPr indent="0" algn="ctr">
              <a:lnSpc>
                <a:spcPct val="90000"/>
              </a:lnSpc>
              <a:spcBef>
                <a:spcPts val="500"/>
              </a:spcBef>
              <a:buFont typeface="Arial" panose="020B0604020202020204" pitchFamily="34" charset="0"/>
              <a:buNone/>
              <a:defRPr sz="1600"/>
            </a:lvl9pPr>
          </a:lstStyle>
          <a:p>
            <a:r>
              <a:rPr lang="uk-UA" i="1" dirty="0"/>
              <a:t>СПІКЕР – МАР'ЯНА КАВИН</a:t>
            </a:r>
          </a:p>
        </p:txBody>
      </p:sp>
      <p:pic>
        <p:nvPicPr>
          <p:cNvPr id="9" name="Рисунок 10">
            <a:extLst>
              <a:ext uri="{FF2B5EF4-FFF2-40B4-BE49-F238E27FC236}">
                <a16:creationId xmlns:a16="http://schemas.microsoft.com/office/drawing/2014/main" xmlns="" id="{5405D2BE-CD8D-4D04-B9E9-F5DC42290E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673" y="3357855"/>
            <a:ext cx="581502" cy="657372"/>
          </a:xfrm>
          <a:prstGeom prst="rect">
            <a:avLst/>
          </a:prstGeom>
        </p:spPr>
      </p:pic>
      <p:sp>
        <p:nvSpPr>
          <p:cNvPr id="10" name="Прямокутник 9">
            <a:extLst>
              <a:ext uri="{FF2B5EF4-FFF2-40B4-BE49-F238E27FC236}">
                <a16:creationId xmlns:a16="http://schemas.microsoft.com/office/drawing/2014/main" xmlns="" id="{AC305B9E-C7A6-42EB-AE92-518E5AE67BBA}"/>
              </a:ext>
            </a:extLst>
          </p:cNvPr>
          <p:cNvSpPr/>
          <p:nvPr/>
        </p:nvSpPr>
        <p:spPr>
          <a:xfrm>
            <a:off x="233124" y="4021856"/>
            <a:ext cx="6350000" cy="2717594"/>
          </a:xfrm>
          <a:prstGeom prst="rect">
            <a:avLst/>
          </a:prstGeom>
        </p:spPr>
        <p:txBody>
          <a:bodyPr anchor="ctr">
            <a:noAutofit/>
          </a:bodyPr>
          <a:lstStyle/>
          <a:p>
            <a:r>
              <a:rPr lang="uk-UA" sz="1500" dirty="0"/>
              <a:t>Незалежний податковий консультант та практикуючий бухгалтер з 1998 року у сфері послуг, виробництва, торгівлі та зовнішньоекономічної діяльності;</a:t>
            </a:r>
          </a:p>
          <a:p>
            <a:r>
              <a:rPr lang="uk-UA" sz="1500" dirty="0"/>
              <a:t>– Лекторська практика із спеціалізацією податки та бухоблік з 2010 року;</a:t>
            </a:r>
          </a:p>
          <a:p>
            <a:r>
              <a:rPr lang="uk-UA" sz="1500" dirty="0"/>
              <a:t>– Загалом проведено більше 200 очних та он-</a:t>
            </a:r>
            <a:r>
              <a:rPr lang="uk-UA" sz="1500" dirty="0" err="1"/>
              <a:t>лайнових</a:t>
            </a:r>
            <a:r>
              <a:rPr lang="uk-UA" sz="1500" dirty="0"/>
              <a:t> семінарів на яких слухачами було більше 20,5 тис. осіб;</a:t>
            </a:r>
          </a:p>
          <a:p>
            <a:r>
              <a:rPr lang="uk-UA" sz="1500" dirty="0"/>
              <a:t>– Публікації у професійних бухгалтерських виданнях;</a:t>
            </a:r>
          </a:p>
          <a:p>
            <a:r>
              <a:rPr lang="uk-UA" sz="1500" dirty="0"/>
              <a:t>– Здобула сертифікати: САР, СІРА, АССА </a:t>
            </a:r>
            <a:r>
              <a:rPr lang="en-US" sz="1500" dirty="0" err="1"/>
              <a:t>DipIFR</a:t>
            </a:r>
            <a:r>
              <a:rPr lang="en-US" sz="1500" dirty="0"/>
              <a:t>, IFA-</a:t>
            </a:r>
            <a:r>
              <a:rPr lang="uk-UA" sz="1500" dirty="0"/>
              <a:t>внутрішній аудит.</a:t>
            </a:r>
          </a:p>
          <a:p>
            <a:r>
              <a:rPr lang="uk-UA" sz="1500" dirty="0"/>
              <a:t>– Володар національної премії ВИБІР бухгалтера 2020 у номінації «КРАЩИЙ ЛЕКТОР НАВЧАЛЬНИХ ПРОГРАМ”</a:t>
            </a:r>
          </a:p>
        </p:txBody>
      </p:sp>
      <p:pic>
        <p:nvPicPr>
          <p:cNvPr id="11" name="Рисунок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8903" y="84418"/>
            <a:ext cx="1634301" cy="1634301"/>
          </a:xfrm>
          <a:prstGeom prst="rect">
            <a:avLst/>
          </a:prstGeom>
        </p:spPr>
      </p:pic>
    </p:spTree>
    <p:extLst>
      <p:ext uri="{BB962C8B-B14F-4D97-AF65-F5344CB8AC3E}">
        <p14:creationId xmlns:p14="http://schemas.microsoft.com/office/powerpoint/2010/main" val="30762595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B6BCAB-AEDE-0C4B-8577-F413E2543763}"/>
              </a:ext>
            </a:extLst>
          </p:cNvPr>
          <p:cNvSpPr>
            <a:spLocks noGrp="1"/>
          </p:cNvSpPr>
          <p:nvPr>
            <p:ph type="title"/>
          </p:nvPr>
        </p:nvSpPr>
        <p:spPr>
          <a:xfrm>
            <a:off x="0" y="1"/>
            <a:ext cx="12192000" cy="1005839"/>
          </a:xfrm>
        </p:spPr>
        <p:txBody>
          <a:bodyPr>
            <a:normAutofit/>
          </a:bodyPr>
          <a:lstStyle/>
          <a:p>
            <a:pPr algn="ctr"/>
            <a:r>
              <a:rPr lang="uk-UA" sz="3500" b="1" dirty="0">
                <a:latin typeface="+mn-lt"/>
              </a:rPr>
              <a:t>ЗА ЯКОЮ ФОРМОЮ ЗВІТУВАТИ?</a:t>
            </a:r>
            <a:endParaRPr lang="x-none" sz="3500" dirty="0">
              <a:latin typeface="+mn-lt"/>
            </a:endParaRPr>
          </a:p>
        </p:txBody>
      </p:sp>
      <p:sp>
        <p:nvSpPr>
          <p:cNvPr id="7" name="Content Placeholder 6">
            <a:extLst>
              <a:ext uri="{FF2B5EF4-FFF2-40B4-BE49-F238E27FC236}">
                <a16:creationId xmlns:a16="http://schemas.microsoft.com/office/drawing/2014/main" xmlns="" id="{3A2A2C6F-C124-8946-B637-4F02624D11D1}"/>
              </a:ext>
            </a:extLst>
          </p:cNvPr>
          <p:cNvSpPr>
            <a:spLocks noGrp="1"/>
          </p:cNvSpPr>
          <p:nvPr>
            <p:ph idx="1"/>
          </p:nvPr>
        </p:nvSpPr>
        <p:spPr>
          <a:xfrm>
            <a:off x="223520" y="934721"/>
            <a:ext cx="11694160" cy="5303520"/>
          </a:xfrm>
        </p:spPr>
        <p:txBody>
          <a:bodyPr anchor="ctr">
            <a:normAutofit fontScale="92500" lnSpcReduction="10000"/>
          </a:bodyPr>
          <a:lstStyle/>
          <a:p>
            <a:pPr marL="0" indent="457200" algn="ctr">
              <a:lnSpc>
                <a:spcPct val="123000"/>
              </a:lnSpc>
              <a:buNone/>
            </a:pPr>
            <a:r>
              <a:rPr lang="uk-UA" b="1" dirty="0"/>
              <a:t>Форма затверджена </a:t>
            </a:r>
            <a:r>
              <a:rPr lang="uk-UA" b="1" dirty="0" err="1"/>
              <a:t>н</a:t>
            </a:r>
            <a:r>
              <a:rPr lang="x-none" b="1" dirty="0"/>
              <a:t>аказ</a:t>
            </a:r>
            <a:r>
              <a:rPr lang="uk-UA" b="1" dirty="0" err="1"/>
              <a:t>ом</a:t>
            </a:r>
            <a:r>
              <a:rPr lang="uk-UA" b="1" dirty="0"/>
              <a:t> МФУ від </a:t>
            </a:r>
            <a:r>
              <a:rPr lang="x-none" b="1" dirty="0"/>
              <a:t>20 жовтня 2015 року № 897</a:t>
            </a:r>
          </a:p>
          <a:p>
            <a:pPr marL="0" indent="457200" algn="just">
              <a:lnSpc>
                <a:spcPct val="123000"/>
              </a:lnSpc>
              <a:buNone/>
            </a:pPr>
            <a:endParaRPr lang="x-none" sz="2000" dirty="0"/>
          </a:p>
          <a:p>
            <a:pPr marL="0" indent="457200" algn="just" fontAlgn="base">
              <a:lnSpc>
                <a:spcPct val="123000"/>
              </a:lnSpc>
              <a:spcBef>
                <a:spcPts val="0"/>
              </a:spcBef>
              <a:buNone/>
            </a:pPr>
            <a:r>
              <a:rPr lang="uk-UA" dirty="0"/>
              <a:t>Нещодавно </a:t>
            </a:r>
            <a:r>
              <a:rPr lang="uk-UA" b="1" dirty="0"/>
              <a:t>до форми декларації</a:t>
            </a:r>
            <a:r>
              <a:rPr lang="uk-UA" dirty="0"/>
              <a:t> з податку на прибуток було </a:t>
            </a:r>
            <a:r>
              <a:rPr lang="uk-UA" b="1" dirty="0" err="1"/>
              <a:t>внесено</a:t>
            </a:r>
            <a:r>
              <a:rPr lang="uk-UA" b="1" dirty="0"/>
              <a:t> зміни</a:t>
            </a:r>
            <a:r>
              <a:rPr lang="uk-UA" dirty="0"/>
              <a:t>:</a:t>
            </a:r>
          </a:p>
          <a:p>
            <a:pPr marL="0" indent="457200" algn="just" fontAlgn="base">
              <a:lnSpc>
                <a:spcPct val="123000"/>
              </a:lnSpc>
              <a:buNone/>
            </a:pPr>
            <a:r>
              <a:rPr lang="uk-UA" dirty="0"/>
              <a:t>1) </a:t>
            </a:r>
            <a:r>
              <a:rPr lang="uk-UA" i="1" dirty="0"/>
              <a:t>наказом Мінфіну від 07.12.2023 № 673</a:t>
            </a:r>
            <a:r>
              <a:rPr lang="uk-UA" dirty="0"/>
              <a:t> (враховуючи зміни, внесені </a:t>
            </a:r>
            <a:r>
              <a:rPr lang="uk-UA" i="1" dirty="0"/>
              <a:t>наказом Мінфіну від 27.12.2023 № 725</a:t>
            </a:r>
            <a:r>
              <a:rPr lang="uk-UA" dirty="0"/>
              <a:t>) — набрав чинності </a:t>
            </a:r>
            <a:r>
              <a:rPr lang="uk-UA" b="1" dirty="0"/>
              <a:t>06.02.2024</a:t>
            </a:r>
            <a:r>
              <a:rPr lang="uk-UA" dirty="0"/>
              <a:t>;</a:t>
            </a:r>
          </a:p>
          <a:p>
            <a:pPr marL="0" indent="457200" algn="just" fontAlgn="base">
              <a:lnSpc>
                <a:spcPct val="123000"/>
              </a:lnSpc>
              <a:buNone/>
            </a:pPr>
            <a:r>
              <a:rPr lang="uk-UA" i="1" dirty="0"/>
              <a:t>2) наказом Мінфіну від 04.01.2024 № 6</a:t>
            </a:r>
            <a:r>
              <a:rPr lang="uk-UA" dirty="0"/>
              <a:t> — набрав чинності </a:t>
            </a:r>
            <a:r>
              <a:rPr lang="uk-UA" b="1" dirty="0"/>
              <a:t>16.02.2024</a:t>
            </a:r>
            <a:r>
              <a:rPr lang="uk-UA" dirty="0"/>
              <a:t>;</a:t>
            </a:r>
          </a:p>
          <a:p>
            <a:pPr marL="0" indent="457200" algn="just" fontAlgn="base">
              <a:lnSpc>
                <a:spcPct val="123000"/>
              </a:lnSpc>
              <a:buNone/>
            </a:pPr>
            <a:r>
              <a:rPr lang="uk-UA" dirty="0"/>
              <a:t>3)  </a:t>
            </a:r>
            <a:r>
              <a:rPr lang="uk-UA" i="1" dirty="0"/>
              <a:t>наказом Мінфіну від 06.03.2024 № 111</a:t>
            </a:r>
            <a:r>
              <a:rPr lang="uk-UA" dirty="0"/>
              <a:t> — набрав чинності </a:t>
            </a:r>
            <a:r>
              <a:rPr lang="uk-UA" b="1" dirty="0"/>
              <a:t>05.04.2024</a:t>
            </a:r>
            <a:r>
              <a:rPr lang="uk-UA" dirty="0"/>
              <a:t>.</a:t>
            </a:r>
          </a:p>
          <a:p>
            <a:pPr marL="0" indent="457200" algn="just">
              <a:lnSpc>
                <a:spcPct val="123000"/>
              </a:lnSpc>
              <a:buNone/>
            </a:pPr>
            <a:r>
              <a:rPr lang="uk-UA" b="1" dirty="0"/>
              <a:t>Оновлену декларацію</a:t>
            </a:r>
            <a:r>
              <a:rPr lang="uk-UA" dirty="0"/>
              <a:t> з податку на прибуток (з урахуванням змін, унесених </a:t>
            </a:r>
            <a:r>
              <a:rPr lang="uk-UA" i="1" dirty="0"/>
              <a:t>наказом № 673 </a:t>
            </a:r>
            <a:r>
              <a:rPr lang="uk-UA" dirty="0"/>
              <a:t>і </a:t>
            </a:r>
            <a:r>
              <a:rPr lang="uk-UA" i="1" dirty="0"/>
              <a:t>наказом № 6</a:t>
            </a:r>
            <a:r>
              <a:rPr lang="uk-UA" dirty="0"/>
              <a:t>) </a:t>
            </a:r>
            <a:r>
              <a:rPr lang="uk-UA" b="1" dirty="0"/>
              <a:t>квартальні </a:t>
            </a:r>
            <a:r>
              <a:rPr lang="uk-UA" dirty="0"/>
              <a:t>платники вперше подають </a:t>
            </a:r>
            <a:r>
              <a:rPr lang="uk-UA" b="1" dirty="0"/>
              <a:t>за І-</a:t>
            </a:r>
            <a:r>
              <a:rPr lang="uk-UA" b="1" dirty="0" err="1"/>
              <a:t>ше</a:t>
            </a:r>
            <a:r>
              <a:rPr lang="uk-UA" b="1" dirty="0"/>
              <a:t> півріччя 2024 року</a:t>
            </a:r>
            <a:r>
              <a:rPr lang="uk-UA" dirty="0"/>
              <a:t>.</a:t>
            </a:r>
            <a:endParaRPr lang="x-none" dirty="0"/>
          </a:p>
        </p:txBody>
      </p:sp>
      <p:sp>
        <p:nvSpPr>
          <p:cNvPr id="4" name="Google Shape;556;p32">
            <a:extLst>
              <a:ext uri="{FF2B5EF4-FFF2-40B4-BE49-F238E27FC236}">
                <a16:creationId xmlns:a16="http://schemas.microsoft.com/office/drawing/2014/main" xmlns="" id="{18D8943C-64CB-4304-BD6A-4D8F43727C59}"/>
              </a:ext>
            </a:extLst>
          </p:cNvPr>
          <p:cNvSpPr txBox="1"/>
          <p:nvPr/>
        </p:nvSpPr>
        <p:spPr>
          <a:xfrm>
            <a:off x="11524930" y="6474618"/>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10</a:t>
            </a:fld>
            <a:endParaRPr sz="2000" b="1"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975271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Прямоугольник 2"/>
          <p:cNvSpPr/>
          <p:nvPr/>
        </p:nvSpPr>
        <p:spPr bwMode="auto">
          <a:xfrm>
            <a:off x="838200" y="2136339"/>
            <a:ext cx="10512000" cy="461665"/>
          </a:xfrm>
          <a:prstGeom prst="rect">
            <a:avLst/>
          </a:prstGeom>
        </p:spPr>
        <p:txBody>
          <a:bodyPr>
            <a:spAutoFit/>
          </a:bodyPr>
          <a:lstStyle/>
          <a:p>
            <a:pPr algn="just">
              <a:defRPr/>
            </a:pPr>
            <a:r>
              <a:rPr lang="ru-RU" sz="2400"/>
              <a:t>      </a:t>
            </a:r>
            <a:endParaRPr sz="1200"/>
          </a:p>
        </p:txBody>
      </p:sp>
      <p:sp>
        <p:nvSpPr>
          <p:cNvPr id="5" name="Заголовок 7"/>
          <p:cNvSpPr txBox="1"/>
          <p:nvPr/>
        </p:nvSpPr>
        <p:spPr bwMode="auto">
          <a:xfrm>
            <a:off x="122084" y="789001"/>
            <a:ext cx="2553547" cy="1169551"/>
          </a:xfrm>
          <a:prstGeom prst="rect">
            <a:avLst/>
          </a:prstGeom>
        </p:spPr>
        <p:txBody>
          <a:bodyPr vert="horz" wrap="square" lIns="60960" tIns="30480" rIns="60960" bIns="30480" rtlCol="0" anchor="t" anchorCtr="0">
            <a:spAutoFit/>
          </a:bodyPr>
          <a:lstStyle>
            <a:defPPr>
              <a:defRPr lang="en-US"/>
            </a:defPPr>
            <a:lvl1pPr lvl="0" algn="ctr" defTabSz="1371600">
              <a:lnSpc>
                <a:spcPct val="90000"/>
              </a:lnSpc>
              <a:spcBef>
                <a:spcPts val="0"/>
              </a:spcBef>
              <a:buNone/>
              <a:defRPr sz="5400" b="1" cap="all">
                <a:solidFill>
                  <a:srgbClr val="ED3434"/>
                </a:solidFill>
                <a:ea typeface="+mj-ea"/>
                <a:cs typeface="+mj-cs"/>
              </a:defRPr>
            </a:lvl1pPr>
          </a:lstStyle>
          <a:p>
            <a:pPr>
              <a:lnSpc>
                <a:spcPct val="100000"/>
              </a:lnSpc>
              <a:defRPr/>
            </a:pPr>
            <a:r>
              <a:rPr lang="uk-UA" sz="3500" dirty="0">
                <a:solidFill>
                  <a:schemeClr val="tx1"/>
                </a:solidFill>
              </a:rPr>
              <a:t>ЗРАЗОК ЗВЕРНЕННЯ</a:t>
            </a:r>
          </a:p>
        </p:txBody>
      </p:sp>
      <p:pic>
        <p:nvPicPr>
          <p:cNvPr id="7" name="Picture 1">
            <a:extLst>
              <a:ext uri="{FF2B5EF4-FFF2-40B4-BE49-F238E27FC236}">
                <a16:creationId xmlns:a16="http://schemas.microsoft.com/office/drawing/2014/main" xmlns="" id="{7ADD813F-B183-48D3-AD81-BEC1B88F041C}"/>
              </a:ext>
            </a:extLst>
          </p:cNvPr>
          <p:cNvPicPr>
            <a:picLocks noChangeAspect="1"/>
          </p:cNvPicPr>
          <p:nvPr/>
        </p:nvPicPr>
        <p:blipFill>
          <a:blip r:embed="rId2"/>
          <a:stretch>
            <a:fillRect/>
          </a:stretch>
        </p:blipFill>
        <p:spPr>
          <a:xfrm>
            <a:off x="2771778" y="56668"/>
            <a:ext cx="9044302" cy="6382656"/>
          </a:xfrm>
          <a:prstGeom prst="rect">
            <a:avLst/>
          </a:prstGeom>
          <a:ln>
            <a:solidFill>
              <a:schemeClr val="accent6">
                <a:lumMod val="75000"/>
              </a:schemeClr>
            </a:solidFill>
          </a:ln>
          <a:effectLst>
            <a:outerShdw blurRad="50800" dist="38100" dir="8100000" algn="tr" rotWithShape="0">
              <a:prstClr val="black">
                <a:alpha val="40000"/>
              </a:prstClr>
            </a:outerShdw>
          </a:effectLst>
        </p:spPr>
      </p:pic>
      <p:sp>
        <p:nvSpPr>
          <p:cNvPr id="6" name="Google Shape;556;p32">
            <a:extLst>
              <a:ext uri="{FF2B5EF4-FFF2-40B4-BE49-F238E27FC236}">
                <a16:creationId xmlns:a16="http://schemas.microsoft.com/office/drawing/2014/main" xmlns="" id="{752332D3-6869-425B-927F-07358512AA43}"/>
              </a:ext>
            </a:extLst>
          </p:cNvPr>
          <p:cNvSpPr txBox="1"/>
          <p:nvPr/>
        </p:nvSpPr>
        <p:spPr bwMode="auto">
          <a:xfrm>
            <a:off x="11606210" y="6489474"/>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100</a:t>
            </a:fld>
            <a:endParaRPr sz="2000" b="1"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0659333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Прямоугольник 2"/>
          <p:cNvSpPr/>
          <p:nvPr/>
        </p:nvSpPr>
        <p:spPr bwMode="auto">
          <a:xfrm>
            <a:off x="838200" y="2136339"/>
            <a:ext cx="10512000" cy="461665"/>
          </a:xfrm>
          <a:prstGeom prst="rect">
            <a:avLst/>
          </a:prstGeom>
        </p:spPr>
        <p:txBody>
          <a:bodyPr>
            <a:spAutoFit/>
          </a:bodyPr>
          <a:lstStyle/>
          <a:p>
            <a:pPr algn="just">
              <a:defRPr/>
            </a:pPr>
            <a:r>
              <a:rPr lang="ru-RU" sz="2400"/>
              <a:t>      </a:t>
            </a:r>
            <a:endParaRPr sz="1200"/>
          </a:p>
        </p:txBody>
      </p:sp>
      <p:sp>
        <p:nvSpPr>
          <p:cNvPr id="5" name="Заголовок 7"/>
          <p:cNvSpPr txBox="1"/>
          <p:nvPr/>
        </p:nvSpPr>
        <p:spPr bwMode="auto">
          <a:xfrm>
            <a:off x="307551" y="966788"/>
            <a:ext cx="677108" cy="4336732"/>
          </a:xfrm>
          <a:prstGeom prst="rect">
            <a:avLst/>
          </a:prstGeom>
        </p:spPr>
        <p:txBody>
          <a:bodyPr vert="vert270" wrap="square" lIns="60960" tIns="30480" rIns="60960" bIns="30480" rtlCol="0" anchor="t" anchorCtr="0">
            <a:spAutoFit/>
          </a:bodyPr>
          <a:lstStyle>
            <a:defPPr>
              <a:defRPr lang="en-US"/>
            </a:defPPr>
            <a:lvl1pPr lvl="0" algn="ctr" defTabSz="1371600">
              <a:lnSpc>
                <a:spcPct val="90000"/>
              </a:lnSpc>
              <a:spcBef>
                <a:spcPts val="0"/>
              </a:spcBef>
              <a:buNone/>
              <a:defRPr sz="5400" b="1" cap="all">
                <a:solidFill>
                  <a:srgbClr val="ED3434"/>
                </a:solidFill>
                <a:ea typeface="+mj-ea"/>
                <a:cs typeface="+mj-cs"/>
              </a:defRPr>
            </a:lvl1pPr>
          </a:lstStyle>
          <a:p>
            <a:pPr>
              <a:lnSpc>
                <a:spcPct val="100000"/>
              </a:lnSpc>
              <a:defRPr/>
            </a:pPr>
            <a:r>
              <a:rPr lang="uk-UA" sz="3600" dirty="0">
                <a:solidFill>
                  <a:schemeClr val="tx1"/>
                </a:solidFill>
              </a:rPr>
              <a:t>ЗРАЗОК ЗВЕРНЕННЯ</a:t>
            </a:r>
          </a:p>
        </p:txBody>
      </p:sp>
      <p:pic>
        <p:nvPicPr>
          <p:cNvPr id="6" name="Picture 5">
            <a:extLst>
              <a:ext uri="{FF2B5EF4-FFF2-40B4-BE49-F238E27FC236}">
                <a16:creationId xmlns:a16="http://schemas.microsoft.com/office/drawing/2014/main" xmlns="" id="{375B19D9-1E65-4464-A706-858512862452}"/>
              </a:ext>
            </a:extLst>
          </p:cNvPr>
          <p:cNvPicPr>
            <a:picLocks noChangeAspect="1"/>
          </p:cNvPicPr>
          <p:nvPr/>
        </p:nvPicPr>
        <p:blipFill>
          <a:blip r:embed="rId2"/>
          <a:stretch>
            <a:fillRect/>
          </a:stretch>
        </p:blipFill>
        <p:spPr>
          <a:xfrm>
            <a:off x="1479973" y="450850"/>
            <a:ext cx="10577038" cy="5956299"/>
          </a:xfrm>
          <a:prstGeom prst="rect">
            <a:avLst/>
          </a:prstGeom>
          <a:ln>
            <a:solidFill>
              <a:schemeClr val="accent6">
                <a:lumMod val="75000"/>
              </a:schemeClr>
            </a:solidFill>
          </a:ln>
          <a:effectLst>
            <a:outerShdw blurRad="50800" dist="38100" dir="8100000" algn="tr" rotWithShape="0">
              <a:prstClr val="black">
                <a:alpha val="40000"/>
              </a:prstClr>
            </a:outerShdw>
          </a:effectLst>
        </p:spPr>
      </p:pic>
      <p:sp>
        <p:nvSpPr>
          <p:cNvPr id="7" name="Google Shape;556;p32">
            <a:extLst>
              <a:ext uri="{FF2B5EF4-FFF2-40B4-BE49-F238E27FC236}">
                <a16:creationId xmlns:a16="http://schemas.microsoft.com/office/drawing/2014/main" xmlns="" id="{0EB234B6-4E89-4E6A-ADF2-3359BDD59895}"/>
              </a:ext>
            </a:extLst>
          </p:cNvPr>
          <p:cNvSpPr txBox="1"/>
          <p:nvPr/>
        </p:nvSpPr>
        <p:spPr bwMode="auto">
          <a:xfrm>
            <a:off x="11606210" y="6489474"/>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101</a:t>
            </a:fld>
            <a:endParaRPr sz="2000" b="1"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2752958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Прямоугольник 2"/>
          <p:cNvSpPr/>
          <p:nvPr/>
        </p:nvSpPr>
        <p:spPr bwMode="auto">
          <a:xfrm>
            <a:off x="838200" y="2136339"/>
            <a:ext cx="10512000" cy="461665"/>
          </a:xfrm>
          <a:prstGeom prst="rect">
            <a:avLst/>
          </a:prstGeom>
        </p:spPr>
        <p:txBody>
          <a:bodyPr>
            <a:spAutoFit/>
          </a:bodyPr>
          <a:lstStyle/>
          <a:p>
            <a:pPr algn="just">
              <a:defRPr/>
            </a:pPr>
            <a:r>
              <a:rPr lang="ru-RU" sz="2400"/>
              <a:t>      </a:t>
            </a:r>
            <a:endParaRPr sz="1200"/>
          </a:p>
        </p:txBody>
      </p:sp>
      <p:sp>
        <p:nvSpPr>
          <p:cNvPr id="5" name="Заголовок 7"/>
          <p:cNvSpPr txBox="1"/>
          <p:nvPr/>
        </p:nvSpPr>
        <p:spPr bwMode="auto">
          <a:xfrm>
            <a:off x="575733" y="169969"/>
            <a:ext cx="11040534" cy="615553"/>
          </a:xfrm>
          <a:prstGeom prst="rect">
            <a:avLst/>
          </a:prstGeom>
        </p:spPr>
        <p:txBody>
          <a:bodyPr vert="horz" wrap="square" lIns="60960" tIns="30480" rIns="60960" bIns="30480" rtlCol="0" anchor="t" anchorCtr="0">
            <a:spAutoFit/>
          </a:bodyPr>
          <a:lstStyle>
            <a:defPPr>
              <a:defRPr lang="en-US"/>
            </a:defPPr>
            <a:lvl1pPr lvl="0" algn="ctr" defTabSz="1371600">
              <a:lnSpc>
                <a:spcPct val="90000"/>
              </a:lnSpc>
              <a:spcBef>
                <a:spcPts val="0"/>
              </a:spcBef>
              <a:buNone/>
              <a:defRPr sz="5400" b="1" cap="all">
                <a:solidFill>
                  <a:srgbClr val="ED3434"/>
                </a:solidFill>
                <a:ea typeface="+mj-ea"/>
                <a:cs typeface="+mj-cs"/>
              </a:defRPr>
            </a:lvl1pPr>
          </a:lstStyle>
          <a:p>
            <a:pPr>
              <a:lnSpc>
                <a:spcPct val="100000"/>
              </a:lnSpc>
              <a:defRPr/>
            </a:pPr>
            <a:r>
              <a:rPr lang="uk-UA" sz="3600" dirty="0">
                <a:solidFill>
                  <a:schemeClr val="tx1"/>
                </a:solidFill>
              </a:rPr>
              <a:t>ЗРАЗОК ЗВЕРНЕННЯ</a:t>
            </a:r>
          </a:p>
        </p:txBody>
      </p:sp>
      <p:sp>
        <p:nvSpPr>
          <p:cNvPr id="4" name="TextBox 3">
            <a:extLst>
              <a:ext uri="{FF2B5EF4-FFF2-40B4-BE49-F238E27FC236}">
                <a16:creationId xmlns:a16="http://schemas.microsoft.com/office/drawing/2014/main" xmlns="" id="{E74866F9-3FC4-5E43-B558-F9F0AA469E08}"/>
              </a:ext>
            </a:extLst>
          </p:cNvPr>
          <p:cNvSpPr txBox="1"/>
          <p:nvPr/>
        </p:nvSpPr>
        <p:spPr>
          <a:xfrm>
            <a:off x="4656000" y="3171893"/>
            <a:ext cx="960000" cy="276999"/>
          </a:xfrm>
          <a:prstGeom prst="rect">
            <a:avLst/>
          </a:prstGeom>
          <a:solidFill>
            <a:schemeClr val="bg1"/>
          </a:solidFill>
        </p:spPr>
        <p:txBody>
          <a:bodyPr wrap="square" rtlCol="0">
            <a:spAutoFit/>
          </a:bodyPr>
          <a:lstStyle/>
          <a:p>
            <a:endParaRPr lang="x-none" sz="1200" dirty="0"/>
          </a:p>
        </p:txBody>
      </p:sp>
      <p:pic>
        <p:nvPicPr>
          <p:cNvPr id="6" name="Picture 5">
            <a:extLst>
              <a:ext uri="{FF2B5EF4-FFF2-40B4-BE49-F238E27FC236}">
                <a16:creationId xmlns:a16="http://schemas.microsoft.com/office/drawing/2014/main" xmlns="" id="{395BFB1F-6A15-7C4F-9B78-45B1B9C8F127}"/>
              </a:ext>
            </a:extLst>
          </p:cNvPr>
          <p:cNvPicPr>
            <a:picLocks noChangeAspect="1"/>
          </p:cNvPicPr>
          <p:nvPr/>
        </p:nvPicPr>
        <p:blipFill>
          <a:blip r:embed="rId2"/>
          <a:stretch>
            <a:fillRect/>
          </a:stretch>
        </p:blipFill>
        <p:spPr>
          <a:xfrm>
            <a:off x="122084" y="1737360"/>
            <a:ext cx="11895035" cy="4321053"/>
          </a:xfrm>
          <a:prstGeom prst="rect">
            <a:avLst/>
          </a:prstGeom>
          <a:ln>
            <a:solidFill>
              <a:schemeClr val="accent6">
                <a:lumMod val="75000"/>
              </a:schemeClr>
            </a:solidFill>
          </a:ln>
          <a:effectLst>
            <a:outerShdw blurRad="50800" dist="38100" dir="8100000" algn="tr" rotWithShape="0">
              <a:prstClr val="black">
                <a:alpha val="40000"/>
              </a:prstClr>
            </a:outerShdw>
          </a:effectLst>
        </p:spPr>
      </p:pic>
      <p:sp>
        <p:nvSpPr>
          <p:cNvPr id="7" name="Google Shape;556;p32">
            <a:extLst>
              <a:ext uri="{FF2B5EF4-FFF2-40B4-BE49-F238E27FC236}">
                <a16:creationId xmlns:a16="http://schemas.microsoft.com/office/drawing/2014/main" xmlns="" id="{10F70745-C2E3-4BCB-8C03-7C3C4A662520}"/>
              </a:ext>
            </a:extLst>
          </p:cNvPr>
          <p:cNvSpPr txBox="1"/>
          <p:nvPr/>
        </p:nvSpPr>
        <p:spPr bwMode="auto">
          <a:xfrm>
            <a:off x="11606210" y="6489474"/>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102</a:t>
            </a:fld>
            <a:endParaRPr sz="2000" b="1"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8754948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Прямоугольник 2"/>
          <p:cNvSpPr/>
          <p:nvPr/>
        </p:nvSpPr>
        <p:spPr bwMode="auto">
          <a:xfrm>
            <a:off x="838200" y="2136339"/>
            <a:ext cx="10512000" cy="461665"/>
          </a:xfrm>
          <a:prstGeom prst="rect">
            <a:avLst/>
          </a:prstGeom>
        </p:spPr>
        <p:txBody>
          <a:bodyPr>
            <a:spAutoFit/>
          </a:bodyPr>
          <a:lstStyle/>
          <a:p>
            <a:pPr algn="just">
              <a:defRPr/>
            </a:pPr>
            <a:r>
              <a:rPr lang="ru-RU" sz="2400"/>
              <a:t>      </a:t>
            </a:r>
            <a:endParaRPr sz="1200"/>
          </a:p>
        </p:txBody>
      </p:sp>
      <p:sp>
        <p:nvSpPr>
          <p:cNvPr id="5" name="Заголовок 7"/>
          <p:cNvSpPr txBox="1"/>
          <p:nvPr/>
        </p:nvSpPr>
        <p:spPr bwMode="auto">
          <a:xfrm>
            <a:off x="646105" y="47638"/>
            <a:ext cx="11040534" cy="1046440"/>
          </a:xfrm>
          <a:prstGeom prst="rect">
            <a:avLst/>
          </a:prstGeom>
        </p:spPr>
        <p:txBody>
          <a:bodyPr vert="horz" wrap="square" lIns="60960" tIns="30480" rIns="60960" bIns="30480" rtlCol="0" anchor="t" anchorCtr="0">
            <a:spAutoFit/>
          </a:bodyPr>
          <a:lstStyle>
            <a:defPPr>
              <a:defRPr lang="en-US"/>
            </a:defPPr>
            <a:lvl1pPr lvl="0" algn="ctr" defTabSz="1371600">
              <a:lnSpc>
                <a:spcPct val="90000"/>
              </a:lnSpc>
              <a:spcBef>
                <a:spcPts val="0"/>
              </a:spcBef>
              <a:buNone/>
              <a:defRPr sz="5400" b="1" cap="all">
                <a:solidFill>
                  <a:srgbClr val="ED3434"/>
                </a:solidFill>
                <a:ea typeface="+mj-ea"/>
                <a:cs typeface="+mj-cs"/>
              </a:defRPr>
            </a:lvl1pPr>
          </a:lstStyle>
          <a:p>
            <a:pPr>
              <a:lnSpc>
                <a:spcPct val="100000"/>
              </a:lnSpc>
              <a:defRPr/>
            </a:pPr>
            <a:r>
              <a:rPr lang="ru-RU" sz="3200" dirty="0" err="1">
                <a:solidFill>
                  <a:schemeClr val="tx1"/>
                </a:solidFill>
              </a:rPr>
              <a:t>Зразок</a:t>
            </a:r>
            <a:r>
              <a:rPr lang="ru-RU" sz="3200" dirty="0">
                <a:solidFill>
                  <a:schemeClr val="tx1"/>
                </a:solidFill>
              </a:rPr>
              <a:t> </a:t>
            </a:r>
            <a:r>
              <a:rPr lang="ru-RU" sz="3200" dirty="0" err="1">
                <a:solidFill>
                  <a:schemeClr val="tx1"/>
                </a:solidFill>
              </a:rPr>
              <a:t>розпорядження</a:t>
            </a:r>
            <a:r>
              <a:rPr lang="ru-RU" sz="3200" dirty="0">
                <a:solidFill>
                  <a:schemeClr val="tx1"/>
                </a:solidFill>
              </a:rPr>
              <a:t> про </a:t>
            </a:r>
            <a:r>
              <a:rPr lang="ru-RU" sz="3200" dirty="0" err="1">
                <a:solidFill>
                  <a:schemeClr val="tx1"/>
                </a:solidFill>
              </a:rPr>
              <a:t>підтвердження</a:t>
            </a:r>
            <a:r>
              <a:rPr lang="ru-RU" sz="3200" dirty="0">
                <a:solidFill>
                  <a:schemeClr val="tx1"/>
                </a:solidFill>
              </a:rPr>
              <a:t> статусу критично </a:t>
            </a:r>
            <a:r>
              <a:rPr lang="ru-RU" sz="3200" dirty="0" err="1">
                <a:solidFill>
                  <a:schemeClr val="tx1"/>
                </a:solidFill>
              </a:rPr>
              <a:t>важливого</a:t>
            </a:r>
            <a:r>
              <a:rPr lang="ru-RU" sz="3200" dirty="0">
                <a:solidFill>
                  <a:schemeClr val="tx1"/>
                </a:solidFill>
              </a:rPr>
              <a:t> </a:t>
            </a:r>
            <a:r>
              <a:rPr lang="ru-RU" sz="3200" dirty="0" err="1">
                <a:solidFill>
                  <a:schemeClr val="tx1"/>
                </a:solidFill>
              </a:rPr>
              <a:t>підприємства</a:t>
            </a:r>
            <a:endParaRPr lang="ru-RU" sz="3200" dirty="0">
              <a:solidFill>
                <a:schemeClr val="tx1"/>
              </a:solidFill>
            </a:endParaRPr>
          </a:p>
        </p:txBody>
      </p:sp>
      <p:pic>
        <p:nvPicPr>
          <p:cNvPr id="6" name="Picture 1">
            <a:extLst>
              <a:ext uri="{FF2B5EF4-FFF2-40B4-BE49-F238E27FC236}">
                <a16:creationId xmlns:a16="http://schemas.microsoft.com/office/drawing/2014/main" xmlns="" id="{DCA2DD52-8F88-4E43-AA26-6981A53DD860}"/>
              </a:ext>
            </a:extLst>
          </p:cNvPr>
          <p:cNvPicPr>
            <a:picLocks noChangeAspect="1"/>
          </p:cNvPicPr>
          <p:nvPr/>
        </p:nvPicPr>
        <p:blipFill>
          <a:blip r:embed="rId2"/>
          <a:stretch>
            <a:fillRect/>
          </a:stretch>
        </p:blipFill>
        <p:spPr>
          <a:xfrm>
            <a:off x="2240718" y="1081117"/>
            <a:ext cx="7401122" cy="5419109"/>
          </a:xfrm>
          <a:prstGeom prst="rect">
            <a:avLst/>
          </a:prstGeom>
          <a:ln>
            <a:solidFill>
              <a:schemeClr val="accent6">
                <a:lumMod val="75000"/>
              </a:schemeClr>
            </a:solidFill>
          </a:ln>
          <a:effectLst>
            <a:outerShdw blurRad="50800" dist="38100" dir="8100000" algn="tr" rotWithShape="0">
              <a:prstClr val="black">
                <a:alpha val="40000"/>
              </a:prstClr>
            </a:outerShdw>
          </a:effectLst>
        </p:spPr>
      </p:pic>
      <p:sp>
        <p:nvSpPr>
          <p:cNvPr id="7" name="Google Shape;556;p32">
            <a:extLst>
              <a:ext uri="{FF2B5EF4-FFF2-40B4-BE49-F238E27FC236}">
                <a16:creationId xmlns:a16="http://schemas.microsoft.com/office/drawing/2014/main" xmlns="" id="{8E472037-973A-449B-BC91-2A8296BC2C8A}"/>
              </a:ext>
            </a:extLst>
          </p:cNvPr>
          <p:cNvSpPr txBox="1"/>
          <p:nvPr/>
        </p:nvSpPr>
        <p:spPr bwMode="auto">
          <a:xfrm>
            <a:off x="11606210" y="6489474"/>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103</a:t>
            </a:fld>
            <a:endParaRPr sz="2000" b="1" i="0" u="none" strike="noStrike" cap="none" dirty="0">
              <a:solidFill>
                <a:schemeClr val="dk1"/>
              </a:solidFill>
              <a:latin typeface="Calibri"/>
              <a:ea typeface="Calibri"/>
              <a:cs typeface="Calibri"/>
              <a:sym typeface="Calibri"/>
            </a:endParaRPr>
          </a:p>
        </p:txBody>
      </p:sp>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92997" y="5520403"/>
            <a:ext cx="1319340" cy="1319340"/>
          </a:xfrm>
          <a:prstGeom prst="rect">
            <a:avLst/>
          </a:prstGeom>
        </p:spPr>
      </p:pic>
    </p:spTree>
    <p:extLst>
      <p:ext uri="{BB962C8B-B14F-4D97-AF65-F5344CB8AC3E}">
        <p14:creationId xmlns:p14="http://schemas.microsoft.com/office/powerpoint/2010/main" val="192964567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Прямоугольник 2"/>
          <p:cNvSpPr/>
          <p:nvPr/>
        </p:nvSpPr>
        <p:spPr bwMode="auto">
          <a:xfrm>
            <a:off x="838200" y="2136339"/>
            <a:ext cx="10512000" cy="461665"/>
          </a:xfrm>
          <a:prstGeom prst="rect">
            <a:avLst/>
          </a:prstGeom>
        </p:spPr>
        <p:txBody>
          <a:bodyPr>
            <a:spAutoFit/>
          </a:bodyPr>
          <a:lstStyle/>
          <a:p>
            <a:pPr algn="just">
              <a:defRPr/>
            </a:pPr>
            <a:r>
              <a:rPr lang="ru-RU" sz="2400"/>
              <a:t>      </a:t>
            </a:r>
            <a:endParaRPr sz="1200"/>
          </a:p>
        </p:txBody>
      </p:sp>
      <p:sp>
        <p:nvSpPr>
          <p:cNvPr id="5" name="Заголовок 7"/>
          <p:cNvSpPr txBox="1"/>
          <p:nvPr/>
        </p:nvSpPr>
        <p:spPr bwMode="auto">
          <a:xfrm>
            <a:off x="646105" y="-3479"/>
            <a:ext cx="11040534" cy="1046440"/>
          </a:xfrm>
          <a:prstGeom prst="rect">
            <a:avLst/>
          </a:prstGeom>
        </p:spPr>
        <p:txBody>
          <a:bodyPr vert="horz" wrap="square" lIns="60960" tIns="30480" rIns="60960" bIns="30480" rtlCol="0" anchor="t" anchorCtr="0">
            <a:spAutoFit/>
          </a:bodyPr>
          <a:lstStyle>
            <a:defPPr>
              <a:defRPr lang="en-US"/>
            </a:defPPr>
            <a:lvl1pPr lvl="0" algn="ctr" defTabSz="1371600">
              <a:lnSpc>
                <a:spcPct val="90000"/>
              </a:lnSpc>
              <a:spcBef>
                <a:spcPts val="0"/>
              </a:spcBef>
              <a:buNone/>
              <a:defRPr sz="5400" b="1" cap="all">
                <a:solidFill>
                  <a:srgbClr val="ED3434"/>
                </a:solidFill>
                <a:ea typeface="+mj-ea"/>
                <a:cs typeface="+mj-cs"/>
              </a:defRPr>
            </a:lvl1pPr>
          </a:lstStyle>
          <a:p>
            <a:pPr>
              <a:lnSpc>
                <a:spcPct val="100000"/>
              </a:lnSpc>
              <a:defRPr/>
            </a:pPr>
            <a:r>
              <a:rPr lang="ru-RU" sz="3200" dirty="0" err="1">
                <a:solidFill>
                  <a:schemeClr val="tx1"/>
                </a:solidFill>
              </a:rPr>
              <a:t>Зразок</a:t>
            </a:r>
            <a:r>
              <a:rPr lang="ru-RU" sz="3200" dirty="0">
                <a:solidFill>
                  <a:schemeClr val="tx1"/>
                </a:solidFill>
              </a:rPr>
              <a:t> </a:t>
            </a:r>
            <a:r>
              <a:rPr lang="ru-RU" sz="3200" dirty="0" err="1">
                <a:solidFill>
                  <a:schemeClr val="tx1"/>
                </a:solidFill>
              </a:rPr>
              <a:t>розпорядження</a:t>
            </a:r>
            <a:r>
              <a:rPr lang="ru-RU" sz="3200" dirty="0">
                <a:solidFill>
                  <a:schemeClr val="tx1"/>
                </a:solidFill>
              </a:rPr>
              <a:t> про </a:t>
            </a:r>
            <a:r>
              <a:rPr lang="ru-RU" sz="3200" dirty="0" err="1">
                <a:solidFill>
                  <a:schemeClr val="tx1"/>
                </a:solidFill>
              </a:rPr>
              <a:t>підтвердження</a:t>
            </a:r>
            <a:r>
              <a:rPr lang="ru-RU" sz="3200" dirty="0">
                <a:solidFill>
                  <a:schemeClr val="tx1"/>
                </a:solidFill>
              </a:rPr>
              <a:t> статусу критично </a:t>
            </a:r>
            <a:r>
              <a:rPr lang="ru-RU" sz="3200" dirty="0" err="1">
                <a:solidFill>
                  <a:schemeClr val="tx1"/>
                </a:solidFill>
              </a:rPr>
              <a:t>важливого</a:t>
            </a:r>
            <a:r>
              <a:rPr lang="ru-RU" sz="3200" dirty="0">
                <a:solidFill>
                  <a:schemeClr val="tx1"/>
                </a:solidFill>
              </a:rPr>
              <a:t> </a:t>
            </a:r>
            <a:r>
              <a:rPr lang="ru-RU" sz="3200" dirty="0" err="1">
                <a:solidFill>
                  <a:schemeClr val="tx1"/>
                </a:solidFill>
              </a:rPr>
              <a:t>підприємства</a:t>
            </a:r>
            <a:endParaRPr lang="ru-RU" sz="3200" dirty="0">
              <a:solidFill>
                <a:schemeClr val="tx1"/>
              </a:solidFill>
            </a:endParaRPr>
          </a:p>
        </p:txBody>
      </p:sp>
      <p:pic>
        <p:nvPicPr>
          <p:cNvPr id="7" name="Picture 2">
            <a:extLst>
              <a:ext uri="{FF2B5EF4-FFF2-40B4-BE49-F238E27FC236}">
                <a16:creationId xmlns:a16="http://schemas.microsoft.com/office/drawing/2014/main" xmlns="" id="{982E850F-2D10-4A31-AF77-7CAF77FB413C}"/>
              </a:ext>
            </a:extLst>
          </p:cNvPr>
          <p:cNvPicPr>
            <a:picLocks noChangeAspect="1"/>
          </p:cNvPicPr>
          <p:nvPr/>
        </p:nvPicPr>
        <p:blipFill>
          <a:blip r:embed="rId2"/>
          <a:stretch>
            <a:fillRect/>
          </a:stretch>
        </p:blipFill>
        <p:spPr>
          <a:xfrm>
            <a:off x="2013546" y="1042961"/>
            <a:ext cx="8385468" cy="5434237"/>
          </a:xfrm>
          <a:prstGeom prst="rect">
            <a:avLst/>
          </a:prstGeom>
          <a:ln>
            <a:solidFill>
              <a:schemeClr val="accent6">
                <a:lumMod val="75000"/>
              </a:schemeClr>
            </a:solidFill>
          </a:ln>
          <a:effectLst>
            <a:outerShdw blurRad="50800" dist="38100" dir="8100000" algn="tr" rotWithShape="0">
              <a:prstClr val="black">
                <a:alpha val="40000"/>
              </a:prstClr>
            </a:outerShdw>
          </a:effectLst>
        </p:spPr>
      </p:pic>
      <p:sp>
        <p:nvSpPr>
          <p:cNvPr id="6" name="Google Shape;556;p32">
            <a:extLst>
              <a:ext uri="{FF2B5EF4-FFF2-40B4-BE49-F238E27FC236}">
                <a16:creationId xmlns:a16="http://schemas.microsoft.com/office/drawing/2014/main" xmlns="" id="{3684AFBC-6DE6-45AF-A8CA-A459B530C7E8}"/>
              </a:ext>
            </a:extLst>
          </p:cNvPr>
          <p:cNvSpPr txBox="1"/>
          <p:nvPr/>
        </p:nvSpPr>
        <p:spPr bwMode="auto">
          <a:xfrm>
            <a:off x="11606210" y="6489474"/>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104</a:t>
            </a:fld>
            <a:endParaRPr sz="2000" b="1" i="0" u="none" strike="noStrike" cap="none" dirty="0">
              <a:solidFill>
                <a:schemeClr val="dk1"/>
              </a:solidFill>
              <a:latin typeface="Calibri"/>
              <a:ea typeface="Calibri"/>
              <a:cs typeface="Calibri"/>
              <a:sym typeface="Calibri"/>
            </a:endParaRPr>
          </a:p>
        </p:txBody>
      </p:sp>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92997" y="5520403"/>
            <a:ext cx="1319340" cy="1319340"/>
          </a:xfrm>
          <a:prstGeom prst="rect">
            <a:avLst/>
          </a:prstGeom>
        </p:spPr>
      </p:pic>
    </p:spTree>
    <p:extLst>
      <p:ext uri="{BB962C8B-B14F-4D97-AF65-F5344CB8AC3E}">
        <p14:creationId xmlns:p14="http://schemas.microsoft.com/office/powerpoint/2010/main" val="187571473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Прямоугольник 2"/>
          <p:cNvSpPr/>
          <p:nvPr/>
        </p:nvSpPr>
        <p:spPr bwMode="auto">
          <a:xfrm>
            <a:off x="838200" y="2136339"/>
            <a:ext cx="10512000" cy="461665"/>
          </a:xfrm>
          <a:prstGeom prst="rect">
            <a:avLst/>
          </a:prstGeom>
        </p:spPr>
        <p:txBody>
          <a:bodyPr>
            <a:spAutoFit/>
          </a:bodyPr>
          <a:lstStyle/>
          <a:p>
            <a:pPr algn="just">
              <a:defRPr/>
            </a:pPr>
            <a:r>
              <a:rPr lang="ru-RU" sz="2400"/>
              <a:t>      </a:t>
            </a:r>
            <a:endParaRPr sz="1200"/>
          </a:p>
        </p:txBody>
      </p:sp>
      <p:sp>
        <p:nvSpPr>
          <p:cNvPr id="5" name="Заголовок 7"/>
          <p:cNvSpPr txBox="1"/>
          <p:nvPr/>
        </p:nvSpPr>
        <p:spPr bwMode="auto">
          <a:xfrm>
            <a:off x="646105" y="29787"/>
            <a:ext cx="11040534" cy="1046440"/>
          </a:xfrm>
          <a:prstGeom prst="rect">
            <a:avLst/>
          </a:prstGeom>
        </p:spPr>
        <p:txBody>
          <a:bodyPr vert="horz" wrap="square" lIns="60960" tIns="30480" rIns="60960" bIns="30480" rtlCol="0" anchor="t" anchorCtr="0">
            <a:spAutoFit/>
          </a:bodyPr>
          <a:lstStyle>
            <a:defPPr>
              <a:defRPr lang="en-US"/>
            </a:defPPr>
            <a:lvl1pPr lvl="0" algn="ctr" defTabSz="1371600">
              <a:lnSpc>
                <a:spcPct val="90000"/>
              </a:lnSpc>
              <a:spcBef>
                <a:spcPts val="0"/>
              </a:spcBef>
              <a:buNone/>
              <a:defRPr sz="5400" b="1" cap="all">
                <a:solidFill>
                  <a:srgbClr val="ED3434"/>
                </a:solidFill>
                <a:ea typeface="+mj-ea"/>
                <a:cs typeface="+mj-cs"/>
              </a:defRPr>
            </a:lvl1pPr>
          </a:lstStyle>
          <a:p>
            <a:pPr>
              <a:lnSpc>
                <a:spcPct val="100000"/>
              </a:lnSpc>
              <a:defRPr/>
            </a:pPr>
            <a:r>
              <a:rPr lang="ru-RU" sz="3200" dirty="0" err="1">
                <a:solidFill>
                  <a:schemeClr val="tx1"/>
                </a:solidFill>
              </a:rPr>
              <a:t>Зразок</a:t>
            </a:r>
            <a:r>
              <a:rPr lang="ru-RU" sz="3200" dirty="0">
                <a:solidFill>
                  <a:schemeClr val="tx1"/>
                </a:solidFill>
              </a:rPr>
              <a:t> </a:t>
            </a:r>
            <a:r>
              <a:rPr lang="ru-RU" sz="3200" dirty="0" err="1">
                <a:solidFill>
                  <a:schemeClr val="tx1"/>
                </a:solidFill>
              </a:rPr>
              <a:t>розпорядження</a:t>
            </a:r>
            <a:r>
              <a:rPr lang="ru-RU" sz="3200" dirty="0">
                <a:solidFill>
                  <a:schemeClr val="tx1"/>
                </a:solidFill>
              </a:rPr>
              <a:t> про </a:t>
            </a:r>
            <a:r>
              <a:rPr lang="ru-RU" sz="3200" dirty="0" err="1">
                <a:solidFill>
                  <a:schemeClr val="tx1"/>
                </a:solidFill>
              </a:rPr>
              <a:t>підтвердження</a:t>
            </a:r>
            <a:r>
              <a:rPr lang="ru-RU" sz="3200" dirty="0">
                <a:solidFill>
                  <a:schemeClr val="tx1"/>
                </a:solidFill>
              </a:rPr>
              <a:t> статусу критично </a:t>
            </a:r>
            <a:r>
              <a:rPr lang="ru-RU" sz="3200" dirty="0" err="1">
                <a:solidFill>
                  <a:schemeClr val="tx1"/>
                </a:solidFill>
              </a:rPr>
              <a:t>важливого</a:t>
            </a:r>
            <a:r>
              <a:rPr lang="ru-RU" sz="3200" dirty="0">
                <a:solidFill>
                  <a:schemeClr val="tx1"/>
                </a:solidFill>
              </a:rPr>
              <a:t> </a:t>
            </a:r>
            <a:r>
              <a:rPr lang="ru-RU" sz="3200" dirty="0" err="1">
                <a:solidFill>
                  <a:schemeClr val="tx1"/>
                </a:solidFill>
              </a:rPr>
              <a:t>підприємства</a:t>
            </a:r>
            <a:endParaRPr lang="ru-RU" sz="3200" dirty="0">
              <a:solidFill>
                <a:schemeClr val="tx1"/>
              </a:solidFill>
            </a:endParaRPr>
          </a:p>
        </p:txBody>
      </p:sp>
      <p:pic>
        <p:nvPicPr>
          <p:cNvPr id="6" name="Picture 1">
            <a:extLst>
              <a:ext uri="{FF2B5EF4-FFF2-40B4-BE49-F238E27FC236}">
                <a16:creationId xmlns:a16="http://schemas.microsoft.com/office/drawing/2014/main" xmlns="" id="{47D594D7-3256-4B7B-A48A-299BEE11C9ED}"/>
              </a:ext>
            </a:extLst>
          </p:cNvPr>
          <p:cNvPicPr>
            <a:picLocks noChangeAspect="1"/>
          </p:cNvPicPr>
          <p:nvPr/>
        </p:nvPicPr>
        <p:blipFill>
          <a:blip r:embed="rId2"/>
          <a:stretch>
            <a:fillRect/>
          </a:stretch>
        </p:blipFill>
        <p:spPr>
          <a:xfrm>
            <a:off x="1084322" y="1390350"/>
            <a:ext cx="10265878" cy="4785000"/>
          </a:xfrm>
          <a:prstGeom prst="rect">
            <a:avLst/>
          </a:prstGeom>
          <a:ln>
            <a:solidFill>
              <a:schemeClr val="accent6">
                <a:lumMod val="75000"/>
              </a:schemeClr>
            </a:solidFill>
          </a:ln>
          <a:effectLst>
            <a:outerShdw blurRad="50800" dist="38100" dir="8100000" algn="tr" rotWithShape="0">
              <a:prstClr val="black">
                <a:alpha val="40000"/>
              </a:prstClr>
            </a:outerShdw>
          </a:effectLst>
        </p:spPr>
      </p:pic>
      <p:sp>
        <p:nvSpPr>
          <p:cNvPr id="7" name="Google Shape;556;p32">
            <a:extLst>
              <a:ext uri="{FF2B5EF4-FFF2-40B4-BE49-F238E27FC236}">
                <a16:creationId xmlns:a16="http://schemas.microsoft.com/office/drawing/2014/main" xmlns="" id="{8B635AB0-146A-443C-BA21-46B2053FA26F}"/>
              </a:ext>
            </a:extLst>
          </p:cNvPr>
          <p:cNvSpPr txBox="1"/>
          <p:nvPr/>
        </p:nvSpPr>
        <p:spPr bwMode="auto">
          <a:xfrm>
            <a:off x="11606210" y="6489474"/>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105</a:t>
            </a:fld>
            <a:endParaRPr sz="2000" b="1" i="0" u="none" strike="noStrike" cap="none" dirty="0">
              <a:solidFill>
                <a:schemeClr val="dk1"/>
              </a:solidFill>
              <a:latin typeface="Calibri"/>
              <a:ea typeface="Calibri"/>
              <a:cs typeface="Calibri"/>
              <a:sym typeface="Calibri"/>
            </a:endParaRPr>
          </a:p>
        </p:txBody>
      </p:sp>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92997" y="5520403"/>
            <a:ext cx="1319340" cy="1319340"/>
          </a:xfrm>
          <a:prstGeom prst="rect">
            <a:avLst/>
          </a:prstGeom>
        </p:spPr>
      </p:pic>
    </p:spTree>
    <p:extLst>
      <p:ext uri="{BB962C8B-B14F-4D97-AF65-F5344CB8AC3E}">
        <p14:creationId xmlns:p14="http://schemas.microsoft.com/office/powerpoint/2010/main" val="276801157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Прямоугольник 2"/>
          <p:cNvSpPr/>
          <p:nvPr/>
        </p:nvSpPr>
        <p:spPr bwMode="auto">
          <a:xfrm>
            <a:off x="838200" y="2136339"/>
            <a:ext cx="10512000" cy="461665"/>
          </a:xfrm>
          <a:prstGeom prst="rect">
            <a:avLst/>
          </a:prstGeom>
        </p:spPr>
        <p:txBody>
          <a:bodyPr>
            <a:spAutoFit/>
          </a:bodyPr>
          <a:lstStyle/>
          <a:p>
            <a:pPr algn="just">
              <a:defRPr/>
            </a:pPr>
            <a:r>
              <a:rPr lang="ru-RU" sz="2400"/>
              <a:t>      </a:t>
            </a:r>
            <a:endParaRPr sz="1200"/>
          </a:p>
        </p:txBody>
      </p:sp>
      <p:sp>
        <p:nvSpPr>
          <p:cNvPr id="5" name="Заголовок 7"/>
          <p:cNvSpPr txBox="1"/>
          <p:nvPr/>
        </p:nvSpPr>
        <p:spPr bwMode="auto">
          <a:xfrm>
            <a:off x="646105" y="45417"/>
            <a:ext cx="11040534" cy="615553"/>
          </a:xfrm>
          <a:prstGeom prst="rect">
            <a:avLst/>
          </a:prstGeom>
        </p:spPr>
        <p:txBody>
          <a:bodyPr vert="horz" wrap="square" lIns="60960" tIns="30480" rIns="60960" bIns="30480" rtlCol="0" anchor="t" anchorCtr="0">
            <a:spAutoFit/>
          </a:bodyPr>
          <a:lstStyle>
            <a:defPPr>
              <a:defRPr lang="en-US"/>
            </a:defPPr>
            <a:lvl1pPr lvl="0" algn="ctr" defTabSz="1371600">
              <a:lnSpc>
                <a:spcPct val="90000"/>
              </a:lnSpc>
              <a:spcBef>
                <a:spcPts val="0"/>
              </a:spcBef>
              <a:buNone/>
              <a:defRPr sz="5400" b="1" cap="all">
                <a:solidFill>
                  <a:srgbClr val="ED3434"/>
                </a:solidFill>
                <a:ea typeface="+mj-ea"/>
                <a:cs typeface="+mj-cs"/>
              </a:defRPr>
            </a:lvl1pPr>
          </a:lstStyle>
          <a:p>
            <a:pPr>
              <a:lnSpc>
                <a:spcPct val="100000"/>
              </a:lnSpc>
              <a:defRPr/>
            </a:pPr>
            <a:r>
              <a:rPr lang="ru-RU" sz="3600" dirty="0" err="1">
                <a:solidFill>
                  <a:schemeClr val="tx1"/>
                </a:solidFill>
              </a:rPr>
              <a:t>Зразок</a:t>
            </a:r>
            <a:r>
              <a:rPr lang="ru-RU" sz="3600" dirty="0">
                <a:solidFill>
                  <a:schemeClr val="tx1"/>
                </a:solidFill>
              </a:rPr>
              <a:t> </a:t>
            </a:r>
            <a:r>
              <a:rPr lang="ru-RU" sz="3600" dirty="0" err="1">
                <a:solidFill>
                  <a:schemeClr val="tx1"/>
                </a:solidFill>
              </a:rPr>
              <a:t>додатку</a:t>
            </a:r>
            <a:r>
              <a:rPr lang="ru-RU" sz="3600" dirty="0">
                <a:solidFill>
                  <a:schemeClr val="tx1"/>
                </a:solidFill>
              </a:rPr>
              <a:t> до </a:t>
            </a:r>
            <a:r>
              <a:rPr lang="ru-RU" sz="3600" dirty="0" err="1">
                <a:solidFill>
                  <a:schemeClr val="tx1"/>
                </a:solidFill>
              </a:rPr>
              <a:t>розпорядження</a:t>
            </a:r>
            <a:endParaRPr lang="ru-RU" sz="3600" dirty="0">
              <a:solidFill>
                <a:schemeClr val="tx1"/>
              </a:solidFill>
            </a:endParaRPr>
          </a:p>
        </p:txBody>
      </p:sp>
      <p:pic>
        <p:nvPicPr>
          <p:cNvPr id="7" name="Picture 2">
            <a:extLst>
              <a:ext uri="{FF2B5EF4-FFF2-40B4-BE49-F238E27FC236}">
                <a16:creationId xmlns:a16="http://schemas.microsoft.com/office/drawing/2014/main" xmlns="" id="{64CF3FC9-E427-4EF0-9584-A3DB4FC6754A}"/>
              </a:ext>
            </a:extLst>
          </p:cNvPr>
          <p:cNvPicPr>
            <a:picLocks noChangeAspect="1"/>
          </p:cNvPicPr>
          <p:nvPr/>
        </p:nvPicPr>
        <p:blipFill>
          <a:blip r:embed="rId2"/>
          <a:stretch>
            <a:fillRect/>
          </a:stretch>
        </p:blipFill>
        <p:spPr>
          <a:xfrm>
            <a:off x="537584" y="906818"/>
            <a:ext cx="11257575" cy="5336807"/>
          </a:xfrm>
          <a:prstGeom prst="rect">
            <a:avLst/>
          </a:prstGeom>
          <a:ln>
            <a:solidFill>
              <a:schemeClr val="accent6">
                <a:lumMod val="75000"/>
              </a:schemeClr>
            </a:solidFill>
          </a:ln>
          <a:effectLst>
            <a:outerShdw blurRad="50800" dist="38100" dir="8100000" algn="tr" rotWithShape="0">
              <a:prstClr val="black">
                <a:alpha val="40000"/>
              </a:prstClr>
            </a:outerShdw>
          </a:effectLst>
        </p:spPr>
      </p:pic>
      <p:sp>
        <p:nvSpPr>
          <p:cNvPr id="6" name="Google Shape;556;p32">
            <a:extLst>
              <a:ext uri="{FF2B5EF4-FFF2-40B4-BE49-F238E27FC236}">
                <a16:creationId xmlns:a16="http://schemas.microsoft.com/office/drawing/2014/main" xmlns="" id="{5510A62E-9D5B-4D55-A12E-BC6F4A7B0D5F}"/>
              </a:ext>
            </a:extLst>
          </p:cNvPr>
          <p:cNvSpPr txBox="1"/>
          <p:nvPr/>
        </p:nvSpPr>
        <p:spPr bwMode="auto">
          <a:xfrm>
            <a:off x="11606210" y="6489474"/>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106</a:t>
            </a:fld>
            <a:endParaRPr sz="2000" b="1"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5051563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Прямоугольник 2"/>
          <p:cNvSpPr/>
          <p:nvPr/>
        </p:nvSpPr>
        <p:spPr bwMode="auto">
          <a:xfrm>
            <a:off x="838200" y="2136339"/>
            <a:ext cx="10512000" cy="461665"/>
          </a:xfrm>
          <a:prstGeom prst="rect">
            <a:avLst/>
          </a:prstGeom>
        </p:spPr>
        <p:txBody>
          <a:bodyPr>
            <a:spAutoFit/>
          </a:bodyPr>
          <a:lstStyle/>
          <a:p>
            <a:pPr algn="just">
              <a:defRPr/>
            </a:pPr>
            <a:r>
              <a:rPr lang="ru-RU" sz="2400"/>
              <a:t>      </a:t>
            </a:r>
            <a:endParaRPr sz="1200"/>
          </a:p>
        </p:txBody>
      </p:sp>
      <p:sp>
        <p:nvSpPr>
          <p:cNvPr id="4" name="Прямоугольник 3"/>
          <p:cNvSpPr/>
          <p:nvPr/>
        </p:nvSpPr>
        <p:spPr bwMode="auto">
          <a:xfrm>
            <a:off x="309933" y="128600"/>
            <a:ext cx="11668707" cy="6245428"/>
          </a:xfrm>
          <a:prstGeom prst="rect">
            <a:avLst/>
          </a:prstGeom>
        </p:spPr>
        <p:txBody>
          <a:bodyPr wrap="square">
            <a:spAutoFit/>
          </a:bodyPr>
          <a:lstStyle/>
          <a:p>
            <a:pPr algn="r">
              <a:lnSpc>
                <a:spcPct val="114000"/>
              </a:lnSpc>
            </a:pPr>
            <a:r>
              <a:rPr lang="uk-UA" sz="2200" b="1" i="1" dirty="0"/>
              <a:t>Пункт 2 постанови КМУ №76</a:t>
            </a:r>
          </a:p>
          <a:p>
            <a:pPr algn="ctr">
              <a:lnSpc>
                <a:spcPct val="114000"/>
              </a:lnSpc>
            </a:pPr>
            <a:r>
              <a:rPr lang="uk-UA" sz="2200" b="1" dirty="0"/>
              <a:t>БРОНЮВАННЯ ЗА РІШЕННЯМ МІНЕКОНОМІКИ</a:t>
            </a:r>
          </a:p>
          <a:p>
            <a:pPr algn="just">
              <a:lnSpc>
                <a:spcPct val="114000"/>
              </a:lnSpc>
            </a:pPr>
            <a:r>
              <a:rPr lang="uk-UA" sz="2200" dirty="0"/>
              <a:t>	2. </a:t>
            </a:r>
            <a:r>
              <a:rPr lang="uk-UA" sz="2200" b="1" dirty="0"/>
              <a:t>Бронювання</a:t>
            </a:r>
            <a:r>
              <a:rPr lang="uk-UA" sz="2200" dirty="0"/>
              <a:t> військовозобов’язаних, зазначених у пункті 1 цього Порядку, </a:t>
            </a:r>
            <a:r>
              <a:rPr lang="uk-UA" sz="2200" b="1" dirty="0"/>
              <a:t>здійснюється згідно з рішенням Мінекономіки за списками військовозобов’язаних, </a:t>
            </a:r>
            <a:r>
              <a:rPr lang="uk-UA" sz="2200" dirty="0"/>
              <a:t>які пропонуються до бронювання на період мобілізації та на воєнний час (далі — список), </a:t>
            </a:r>
          </a:p>
          <a:p>
            <a:pPr algn="ctr">
              <a:lnSpc>
                <a:spcPct val="114000"/>
              </a:lnSpc>
            </a:pPr>
            <a:r>
              <a:rPr lang="uk-UA" sz="2200" b="1" dirty="0"/>
              <a:t>ПОГОДЖЕННЯ З МІНОБОРОНОЮ</a:t>
            </a:r>
          </a:p>
          <a:p>
            <a:pPr algn="just">
              <a:lnSpc>
                <a:spcPct val="114000"/>
              </a:lnSpc>
            </a:pPr>
            <a:r>
              <a:rPr lang="uk-UA" sz="2200" b="1" dirty="0"/>
              <a:t>	погодженими Міноборони </a:t>
            </a:r>
            <a:r>
              <a:rPr lang="uk-UA" sz="2200" dirty="0"/>
              <a:t>(військовозобов’язаних, які перебувають на військовому обліку в СБУ, Службі зовнішньої розвідки, розвідувальному органі Міноборони,  — за списками, погодженими СБУ, Службою зовнішньої розвідки, розвідувальним органом Міноборони), </a:t>
            </a:r>
          </a:p>
          <a:p>
            <a:pPr algn="ctr">
              <a:lnSpc>
                <a:spcPct val="114000"/>
              </a:lnSpc>
            </a:pPr>
            <a:r>
              <a:rPr lang="uk-UA" sz="2200" b="1" dirty="0"/>
              <a:t>ФОРМА </a:t>
            </a:r>
          </a:p>
          <a:p>
            <a:pPr algn="just">
              <a:lnSpc>
                <a:spcPct val="114000"/>
              </a:lnSpc>
            </a:pPr>
            <a:r>
              <a:rPr lang="uk-UA" sz="2200" dirty="0"/>
              <a:t>	в паперовій та/або електронній формі або в електронній формі засобами Єдиного державного </a:t>
            </a:r>
            <a:r>
              <a:rPr lang="uk-UA" sz="2200" dirty="0" err="1"/>
              <a:t>вебпорталу</a:t>
            </a:r>
            <a:r>
              <a:rPr lang="uk-UA" sz="2200" dirty="0"/>
              <a:t> електронних послуг (далі — Портал Дія) відповідно до Порядку бронювання військовозобов’язаних під час воєнного стану засобами Єдиного державного </a:t>
            </a:r>
            <a:r>
              <a:rPr lang="uk-UA" sz="2200" dirty="0" err="1"/>
              <a:t>вебпорталу</a:t>
            </a:r>
            <a:r>
              <a:rPr lang="uk-UA" sz="2200" dirty="0"/>
              <a:t> електронних послуг, затвердженого постановою Кабінету Міністрів України від 5 червня 2024 р.  № 650 “Деякі питання бронювання військовозобов’язаних під час воєнного стану” (далі — Порядок бронювання засобами Єдиного державного </a:t>
            </a:r>
            <a:r>
              <a:rPr lang="uk-UA" sz="2200" dirty="0" err="1"/>
              <a:t>вебпорталу</a:t>
            </a:r>
            <a:r>
              <a:rPr lang="uk-UA" sz="2200" dirty="0"/>
              <a:t>). </a:t>
            </a:r>
            <a:endParaRPr lang="en-US" sz="2200" dirty="0"/>
          </a:p>
        </p:txBody>
      </p:sp>
      <p:sp>
        <p:nvSpPr>
          <p:cNvPr id="5" name="Google Shape;556;p32">
            <a:extLst>
              <a:ext uri="{FF2B5EF4-FFF2-40B4-BE49-F238E27FC236}">
                <a16:creationId xmlns:a16="http://schemas.microsoft.com/office/drawing/2014/main" xmlns="" id="{AB72867B-3AA7-473A-A343-420CEB180460}"/>
              </a:ext>
            </a:extLst>
          </p:cNvPr>
          <p:cNvSpPr txBox="1"/>
          <p:nvPr/>
        </p:nvSpPr>
        <p:spPr bwMode="auto">
          <a:xfrm>
            <a:off x="11606210" y="6489474"/>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107</a:t>
            </a:fld>
            <a:endParaRPr sz="2000" b="1"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3653591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Прямоугольник 2"/>
          <p:cNvSpPr/>
          <p:nvPr/>
        </p:nvSpPr>
        <p:spPr bwMode="auto">
          <a:xfrm>
            <a:off x="838200" y="2136339"/>
            <a:ext cx="10512000" cy="461665"/>
          </a:xfrm>
          <a:prstGeom prst="rect">
            <a:avLst/>
          </a:prstGeom>
        </p:spPr>
        <p:txBody>
          <a:bodyPr>
            <a:spAutoFit/>
          </a:bodyPr>
          <a:lstStyle/>
          <a:p>
            <a:pPr algn="just">
              <a:defRPr/>
            </a:pPr>
            <a:r>
              <a:rPr lang="ru-RU" sz="2400"/>
              <a:t>      </a:t>
            </a:r>
            <a:endParaRPr sz="1200"/>
          </a:p>
        </p:txBody>
      </p:sp>
      <p:sp>
        <p:nvSpPr>
          <p:cNvPr id="4" name="Прямоугольник 3"/>
          <p:cNvSpPr/>
          <p:nvPr/>
        </p:nvSpPr>
        <p:spPr bwMode="auto">
          <a:xfrm>
            <a:off x="309933" y="909560"/>
            <a:ext cx="11668707" cy="5409960"/>
          </a:xfrm>
          <a:prstGeom prst="rect">
            <a:avLst/>
          </a:prstGeom>
        </p:spPr>
        <p:txBody>
          <a:bodyPr wrap="square" anchor="ctr">
            <a:noAutofit/>
          </a:bodyPr>
          <a:lstStyle/>
          <a:p>
            <a:pPr algn="just">
              <a:lnSpc>
                <a:spcPct val="114000"/>
              </a:lnSpc>
            </a:pPr>
            <a:r>
              <a:rPr lang="uk-UA" sz="2933" b="1" dirty="0"/>
              <a:t>Крок 1</a:t>
            </a:r>
            <a:r>
              <a:rPr lang="uk-UA" sz="2933" dirty="0"/>
              <a:t>. Складаємо списки працівників, яких бажаємо забронювати, за формою дод. 1 до Порядку № 76. В паперовій або електронній формі. </a:t>
            </a:r>
          </a:p>
          <a:p>
            <a:pPr algn="just">
              <a:lnSpc>
                <a:spcPct val="114000"/>
              </a:lnSpc>
            </a:pPr>
            <a:r>
              <a:rPr lang="uk-UA" sz="2933" b="1" dirty="0"/>
              <a:t>Крок 2</a:t>
            </a:r>
            <a:r>
              <a:rPr lang="uk-UA" sz="2933" dirty="0"/>
              <a:t>. Складаємо довідку про кількість військовозобов’язаних за формою згідно з дод. 2 до Порядку № 76. </a:t>
            </a:r>
          </a:p>
          <a:p>
            <a:pPr algn="just">
              <a:lnSpc>
                <a:spcPct val="114000"/>
              </a:lnSpc>
            </a:pPr>
            <a:r>
              <a:rPr lang="uk-UA" sz="2933" b="1" dirty="0"/>
              <a:t>Крок 3</a:t>
            </a:r>
            <a:r>
              <a:rPr lang="uk-UA" sz="2933" dirty="0"/>
              <a:t>. Складаємо обґрунтування у довільній формі. </a:t>
            </a:r>
          </a:p>
          <a:p>
            <a:pPr algn="just">
              <a:lnSpc>
                <a:spcPct val="114000"/>
              </a:lnSpc>
            </a:pPr>
            <a:r>
              <a:rPr lang="uk-UA" sz="2933" b="1" dirty="0"/>
              <a:t>Крок 4</a:t>
            </a:r>
            <a:r>
              <a:rPr lang="uk-UA" sz="2933" dirty="0"/>
              <a:t>. Подаємо документи до відповідного органу.</a:t>
            </a:r>
          </a:p>
          <a:p>
            <a:pPr algn="ctr">
              <a:lnSpc>
                <a:spcPct val="114000"/>
              </a:lnSpc>
            </a:pPr>
            <a:r>
              <a:rPr lang="uk-UA" sz="2933" b="1" dirty="0"/>
              <a:t>АБО (У РАЗІ ТЕХНІЧНОЇ МОЖЛИВОСТІ)</a:t>
            </a:r>
            <a:endParaRPr lang="x-none" sz="2933" dirty="0"/>
          </a:p>
          <a:p>
            <a:pPr algn="just">
              <a:lnSpc>
                <a:spcPct val="114000"/>
              </a:lnSpc>
            </a:pPr>
            <a:r>
              <a:rPr lang="uk-UA" sz="2933" b="1" dirty="0"/>
              <a:t>Крок 1</a:t>
            </a:r>
            <a:r>
              <a:rPr lang="uk-UA" sz="2933" dirty="0"/>
              <a:t>. Складаємо та подаємо списки працівників, яких бажаємо забронювати на електронному порталі Дія.</a:t>
            </a:r>
            <a:endParaRPr lang="x-none" sz="2933" dirty="0"/>
          </a:p>
        </p:txBody>
      </p:sp>
      <p:sp>
        <p:nvSpPr>
          <p:cNvPr id="5" name="Заголовок 7"/>
          <p:cNvSpPr txBox="1"/>
          <p:nvPr/>
        </p:nvSpPr>
        <p:spPr bwMode="auto">
          <a:xfrm>
            <a:off x="575733" y="45417"/>
            <a:ext cx="11040534" cy="615553"/>
          </a:xfrm>
          <a:prstGeom prst="rect">
            <a:avLst/>
          </a:prstGeom>
        </p:spPr>
        <p:txBody>
          <a:bodyPr vert="horz" wrap="square" lIns="60960" tIns="30480" rIns="60960" bIns="30480" rtlCol="0" anchor="t" anchorCtr="0">
            <a:spAutoFit/>
          </a:bodyPr>
          <a:lstStyle>
            <a:defPPr>
              <a:defRPr lang="en-US"/>
            </a:defPPr>
            <a:lvl1pPr lvl="0" algn="ctr" defTabSz="1371600">
              <a:lnSpc>
                <a:spcPct val="90000"/>
              </a:lnSpc>
              <a:spcBef>
                <a:spcPts val="0"/>
              </a:spcBef>
              <a:buNone/>
              <a:defRPr sz="5400" b="1" cap="all">
                <a:solidFill>
                  <a:srgbClr val="ED3434"/>
                </a:solidFill>
                <a:ea typeface="+mj-ea"/>
                <a:cs typeface="+mj-cs"/>
              </a:defRPr>
            </a:lvl1pPr>
          </a:lstStyle>
          <a:p>
            <a:pPr>
              <a:lnSpc>
                <a:spcPct val="100000"/>
              </a:lnSpc>
              <a:defRPr/>
            </a:pPr>
            <a:r>
              <a:rPr lang="ru-RU" sz="3600" dirty="0">
                <a:solidFill>
                  <a:schemeClr val="tx1"/>
                </a:solidFill>
              </a:rPr>
              <a:t>ЕТАП 1. КРОКИ РОБОТОДАВЦЯ</a:t>
            </a:r>
          </a:p>
        </p:txBody>
      </p:sp>
      <p:sp>
        <p:nvSpPr>
          <p:cNvPr id="6" name="Google Shape;556;p32">
            <a:extLst>
              <a:ext uri="{FF2B5EF4-FFF2-40B4-BE49-F238E27FC236}">
                <a16:creationId xmlns:a16="http://schemas.microsoft.com/office/drawing/2014/main" xmlns="" id="{FE7D4A8E-0464-4F67-989D-D05DAFC46D9A}"/>
              </a:ext>
            </a:extLst>
          </p:cNvPr>
          <p:cNvSpPr txBox="1"/>
          <p:nvPr/>
        </p:nvSpPr>
        <p:spPr bwMode="auto">
          <a:xfrm>
            <a:off x="11606210" y="6489474"/>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108</a:t>
            </a:fld>
            <a:endParaRPr sz="2000" b="1" i="0" u="none" strike="noStrike" cap="none" dirty="0">
              <a:solidFill>
                <a:schemeClr val="dk1"/>
              </a:solidFill>
              <a:latin typeface="Calibri"/>
              <a:ea typeface="Calibri"/>
              <a:cs typeface="Calibri"/>
              <a:sym typeface="Calibri"/>
            </a:endParaRPr>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2997" y="5520403"/>
            <a:ext cx="1319340" cy="1319340"/>
          </a:xfrm>
          <a:prstGeom prst="rect">
            <a:avLst/>
          </a:prstGeom>
        </p:spPr>
      </p:pic>
    </p:spTree>
    <p:extLst>
      <p:ext uri="{BB962C8B-B14F-4D97-AF65-F5344CB8AC3E}">
        <p14:creationId xmlns:p14="http://schemas.microsoft.com/office/powerpoint/2010/main" val="395011386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Прямоугольник 2"/>
          <p:cNvSpPr/>
          <p:nvPr/>
        </p:nvSpPr>
        <p:spPr bwMode="auto">
          <a:xfrm>
            <a:off x="838200" y="2136339"/>
            <a:ext cx="10512000" cy="461665"/>
          </a:xfrm>
          <a:prstGeom prst="rect">
            <a:avLst/>
          </a:prstGeom>
        </p:spPr>
        <p:txBody>
          <a:bodyPr>
            <a:spAutoFit/>
          </a:bodyPr>
          <a:lstStyle/>
          <a:p>
            <a:pPr algn="just">
              <a:defRPr/>
            </a:pPr>
            <a:r>
              <a:rPr lang="ru-RU" sz="2400"/>
              <a:t>      </a:t>
            </a:r>
            <a:endParaRPr sz="1200"/>
          </a:p>
        </p:txBody>
      </p:sp>
      <p:sp>
        <p:nvSpPr>
          <p:cNvPr id="4" name="Прямоугольник 3"/>
          <p:cNvSpPr/>
          <p:nvPr/>
        </p:nvSpPr>
        <p:spPr bwMode="auto">
          <a:xfrm>
            <a:off x="203201" y="111760"/>
            <a:ext cx="11866716" cy="6238240"/>
          </a:xfrm>
          <a:prstGeom prst="rect">
            <a:avLst/>
          </a:prstGeom>
        </p:spPr>
        <p:txBody>
          <a:bodyPr wrap="square">
            <a:noAutofit/>
          </a:bodyPr>
          <a:lstStyle/>
          <a:p>
            <a:pPr algn="r"/>
            <a:r>
              <a:rPr lang="uk-UA" sz="2667" b="1" i="1" dirty="0"/>
              <a:t>Пункт 4 постанови КМУ №76</a:t>
            </a:r>
          </a:p>
          <a:p>
            <a:pPr algn="ctr" fontAlgn="base"/>
            <a:endParaRPr lang="uk-UA" sz="2933" b="1" dirty="0"/>
          </a:p>
          <a:p>
            <a:pPr algn="ctr" fontAlgn="base"/>
            <a:endParaRPr lang="uk-UA" sz="2133" b="1" dirty="0"/>
          </a:p>
          <a:p>
            <a:pPr algn="ctr" fontAlgn="base"/>
            <a:endParaRPr lang="uk-UA" sz="2133" b="1" dirty="0"/>
          </a:p>
          <a:p>
            <a:pPr algn="ctr" fontAlgn="base"/>
            <a:endParaRPr lang="uk-UA" sz="2133" b="1" dirty="0"/>
          </a:p>
          <a:p>
            <a:pPr algn="ctr" fontAlgn="base"/>
            <a:endParaRPr lang="uk-UA" sz="2933" b="1" dirty="0"/>
          </a:p>
          <a:p>
            <a:pPr algn="ctr" fontAlgn="base">
              <a:lnSpc>
                <a:spcPct val="113000"/>
              </a:lnSpc>
            </a:pPr>
            <a:r>
              <a:rPr lang="uk-UA" sz="2300" b="1" dirty="0"/>
              <a:t>ЩО ПОДАЄ</a:t>
            </a:r>
            <a:endParaRPr lang="x-none" sz="2300" dirty="0"/>
          </a:p>
          <a:p>
            <a:pPr algn="ctr" fontAlgn="base">
              <a:lnSpc>
                <a:spcPct val="113000"/>
              </a:lnSpc>
            </a:pPr>
            <a:r>
              <a:rPr lang="uk-UA" sz="2300" b="1" dirty="0"/>
              <a:t>Списки за відповідними сферами управління, галузями національної економіки, органами місцевого самоврядування, підприємствами, установами та організаціями</a:t>
            </a:r>
            <a:endParaRPr lang="x-none" sz="2300" b="1" dirty="0"/>
          </a:p>
          <a:p>
            <a:pPr algn="just">
              <a:lnSpc>
                <a:spcPct val="113000"/>
              </a:lnSpc>
            </a:pPr>
            <a:r>
              <a:rPr lang="uk-UA" sz="2300" dirty="0"/>
              <a:t>Список подається </a:t>
            </a:r>
            <a:r>
              <a:rPr lang="uk-UA" sz="2300" b="1" dirty="0"/>
              <a:t>в електронній формі засобами Порталу Дія </a:t>
            </a:r>
            <a:r>
              <a:rPr lang="uk-UA" sz="2300" dirty="0"/>
              <a:t>(у разі наявності технічної можливості) відповідно до Порядку бронювання засобами Єдиного державного </a:t>
            </a:r>
            <a:r>
              <a:rPr lang="uk-UA" sz="2300" dirty="0" err="1"/>
              <a:t>вебпорталу</a:t>
            </a:r>
            <a:r>
              <a:rPr lang="uk-UA" sz="2300" dirty="0"/>
              <a:t>, </a:t>
            </a:r>
            <a:r>
              <a:rPr lang="uk-UA" sz="2300" b="1" dirty="0"/>
              <a:t>або у паперовій та/або електронній формі за формою згідно з додатком 1 </a:t>
            </a:r>
            <a:r>
              <a:rPr lang="uk-UA" sz="2300" dirty="0"/>
              <a:t>разом з відповідним обґрунтуванням та довідкою про кількість військовозобов’язаних за формою згідно з додатком 2. Достовірність інформації, внесеної до додатків 1 і 2, може </a:t>
            </a:r>
            <a:r>
              <a:rPr lang="uk-UA" sz="2300" dirty="0" err="1"/>
              <a:t>уточнюватись</a:t>
            </a:r>
            <a:r>
              <a:rPr lang="uk-UA" sz="2300" dirty="0"/>
              <a:t> органом, до якого їх подано, шляхом надсилання запиту про надання підтвердних документів. </a:t>
            </a:r>
            <a:endParaRPr lang="x-none" sz="2300" dirty="0"/>
          </a:p>
        </p:txBody>
      </p:sp>
      <p:graphicFrame>
        <p:nvGraphicFramePr>
          <p:cNvPr id="6" name="Content Placeholder 3">
            <a:extLst>
              <a:ext uri="{FF2B5EF4-FFF2-40B4-BE49-F238E27FC236}">
                <a16:creationId xmlns:a16="http://schemas.microsoft.com/office/drawing/2014/main" xmlns="" id="{9365DD06-84EC-4845-B7D2-840E3EF20C08}"/>
              </a:ext>
            </a:extLst>
          </p:cNvPr>
          <p:cNvGraphicFramePr>
            <a:graphicFrameLocks/>
          </p:cNvGraphicFramePr>
          <p:nvPr>
            <p:extLst>
              <p:ext uri="{D42A27DB-BD31-4B8C-83A1-F6EECF244321}">
                <p14:modId xmlns:p14="http://schemas.microsoft.com/office/powerpoint/2010/main" val="1421326360"/>
              </p:ext>
            </p:extLst>
          </p:nvPr>
        </p:nvGraphicFramePr>
        <p:xfrm>
          <a:off x="616426" y="629920"/>
          <a:ext cx="11040266" cy="1852978"/>
        </p:xfrm>
        <a:graphic>
          <a:graphicData uri="http://schemas.openxmlformats.org/drawingml/2006/table">
            <a:tbl>
              <a:tblPr firstRow="1" firstCol="1" bandRow="1">
                <a:tableStyleId>{5940675A-B579-460E-94D1-54222C63F5DA}</a:tableStyleId>
              </a:tblPr>
              <a:tblGrid>
                <a:gridCol w="5287551">
                  <a:extLst>
                    <a:ext uri="{9D8B030D-6E8A-4147-A177-3AD203B41FA5}">
                      <a16:colId xmlns:a16="http://schemas.microsoft.com/office/drawing/2014/main" xmlns="" val="2969220014"/>
                    </a:ext>
                  </a:extLst>
                </a:gridCol>
                <a:gridCol w="5752715">
                  <a:extLst>
                    <a:ext uri="{9D8B030D-6E8A-4147-A177-3AD203B41FA5}">
                      <a16:colId xmlns:a16="http://schemas.microsoft.com/office/drawing/2014/main" xmlns="" val="1454074824"/>
                    </a:ext>
                  </a:extLst>
                </a:gridCol>
              </a:tblGrid>
              <a:tr h="343299">
                <a:tc>
                  <a:txBody>
                    <a:bodyPr/>
                    <a:lstStyle/>
                    <a:p>
                      <a:pPr marR="42545" algn="ctr">
                        <a:lnSpc>
                          <a:spcPct val="107000"/>
                        </a:lnSpc>
                        <a:spcAft>
                          <a:spcPts val="800"/>
                        </a:spcAft>
                      </a:pPr>
                      <a:r>
                        <a:rPr lang="uk-UA" sz="2400" b="1" dirty="0">
                          <a:solidFill>
                            <a:schemeClr val="tx1"/>
                          </a:solidFill>
                          <a:effectLst/>
                        </a:rPr>
                        <a:t>ХТО ПОДАЄ</a:t>
                      </a:r>
                      <a:endParaRPr lang="x-none" sz="2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433" marR="13235" marT="28166" marB="0" anchor="ctr">
                    <a:solidFill>
                      <a:schemeClr val="accent6">
                        <a:lumMod val="40000"/>
                        <a:lumOff val="60000"/>
                      </a:schemeClr>
                    </a:solidFill>
                  </a:tcPr>
                </a:tc>
                <a:tc>
                  <a:txBody>
                    <a:bodyPr/>
                    <a:lstStyle/>
                    <a:p>
                      <a:pPr marL="123190" algn="ctr">
                        <a:lnSpc>
                          <a:spcPct val="107000"/>
                        </a:lnSpc>
                        <a:spcAft>
                          <a:spcPts val="800"/>
                        </a:spcAft>
                      </a:pPr>
                      <a:r>
                        <a:rPr lang="uk-UA" sz="2400" b="1" dirty="0">
                          <a:solidFill>
                            <a:schemeClr val="tx1"/>
                          </a:solidFill>
                          <a:effectLst/>
                        </a:rPr>
                        <a:t>КУДИ ПОДАЄ</a:t>
                      </a:r>
                      <a:endParaRPr lang="x-none" sz="2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433" marR="13235" marT="28166" marB="0" anchor="ctr">
                    <a:solidFill>
                      <a:schemeClr val="accent6">
                        <a:lumMod val="40000"/>
                        <a:lumOff val="60000"/>
                      </a:schemeClr>
                    </a:solidFill>
                  </a:tcPr>
                </a:tc>
                <a:extLst>
                  <a:ext uri="{0D108BD9-81ED-4DB2-BD59-A6C34878D82A}">
                    <a16:rowId xmlns:a16="http://schemas.microsoft.com/office/drawing/2014/main" xmlns="" val="2922842399"/>
                  </a:ext>
                </a:extLst>
              </a:tr>
              <a:tr h="1433461">
                <a:tc>
                  <a:txBody>
                    <a:bodyPr/>
                    <a:lstStyle/>
                    <a:p>
                      <a:pPr algn="ctr">
                        <a:lnSpc>
                          <a:spcPct val="107000"/>
                        </a:lnSpc>
                        <a:spcAft>
                          <a:spcPts val="800"/>
                        </a:spcAft>
                      </a:pPr>
                      <a:r>
                        <a:rPr lang="uk-UA" sz="2400" b="1" dirty="0">
                          <a:effectLst/>
                        </a:rPr>
                        <a:t>ОРГАНИ ДЕРЖАВНОЇ ВЛАДИ, ІНШІ ДЕРЖАВНІ ОРГАНИ</a:t>
                      </a:r>
                      <a:endParaRPr lang="x-none"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4433" marR="13235" marT="28166" marB="0" anchor="ctr"/>
                </a:tc>
                <a:tc>
                  <a:txBody>
                    <a:bodyPr/>
                    <a:lstStyle/>
                    <a:p>
                      <a:pPr marL="635" algn="ctr">
                        <a:lnSpc>
                          <a:spcPct val="107000"/>
                        </a:lnSpc>
                        <a:spcAft>
                          <a:spcPts val="800"/>
                        </a:spcAft>
                      </a:pPr>
                      <a:r>
                        <a:rPr lang="uk-UA" sz="2400" dirty="0">
                          <a:effectLst/>
                        </a:rPr>
                        <a:t> </a:t>
                      </a:r>
                      <a:r>
                        <a:rPr lang="uk-UA" sz="2400" dirty="0"/>
                        <a:t>Міноборони (СБУ, Служби зовнішньої розвідки, розвідувального органу Міноборони) </a:t>
                      </a:r>
                      <a:endParaRPr lang="x-none" sz="2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4433" marR="13235" marT="28166" marB="0" anchor="ctr"/>
                </a:tc>
                <a:extLst>
                  <a:ext uri="{0D108BD9-81ED-4DB2-BD59-A6C34878D82A}">
                    <a16:rowId xmlns:a16="http://schemas.microsoft.com/office/drawing/2014/main" xmlns="" val="3384222818"/>
                  </a:ext>
                </a:extLst>
              </a:tr>
            </a:tbl>
          </a:graphicData>
        </a:graphic>
      </p:graphicFrame>
      <p:sp>
        <p:nvSpPr>
          <p:cNvPr id="7" name="Google Shape;556;p32">
            <a:extLst>
              <a:ext uri="{FF2B5EF4-FFF2-40B4-BE49-F238E27FC236}">
                <a16:creationId xmlns:a16="http://schemas.microsoft.com/office/drawing/2014/main" xmlns="" id="{7ACC03ED-CE78-4693-827D-D8B5D0AA25CD}"/>
              </a:ext>
            </a:extLst>
          </p:cNvPr>
          <p:cNvSpPr txBox="1"/>
          <p:nvPr/>
        </p:nvSpPr>
        <p:spPr bwMode="auto">
          <a:xfrm>
            <a:off x="11606210" y="6489474"/>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109</a:t>
            </a:fld>
            <a:endParaRPr sz="2000" b="1"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294537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94CF625F-1208-384D-9F20-F1E8C761907E}"/>
              </a:ext>
            </a:extLst>
          </p:cNvPr>
          <p:cNvSpPr>
            <a:spLocks noGrp="1"/>
          </p:cNvSpPr>
          <p:nvPr>
            <p:ph idx="1"/>
          </p:nvPr>
        </p:nvSpPr>
        <p:spPr>
          <a:xfrm>
            <a:off x="182880" y="660400"/>
            <a:ext cx="11765280" cy="5516563"/>
          </a:xfrm>
        </p:spPr>
        <p:txBody>
          <a:bodyPr anchor="ctr">
            <a:noAutofit/>
          </a:bodyPr>
          <a:lstStyle/>
          <a:p>
            <a:pPr marL="0" indent="457200" algn="just" fontAlgn="base">
              <a:lnSpc>
                <a:spcPct val="110000"/>
              </a:lnSpc>
              <a:spcBef>
                <a:spcPts val="0"/>
              </a:spcBef>
              <a:buNone/>
            </a:pPr>
            <a:r>
              <a:rPr lang="uk-UA" sz="2600" b="1" dirty="0"/>
              <a:t>Наказ № 673: </a:t>
            </a:r>
            <a:r>
              <a:rPr lang="uk-UA" sz="2600" dirty="0"/>
              <a:t>з метою удосконалення контролю за дотриманням відповідності умов </a:t>
            </a:r>
            <a:r>
              <a:rPr lang="uk-UA" sz="2600" b="1" dirty="0"/>
              <a:t>контрольованих операцій</a:t>
            </a:r>
            <a:r>
              <a:rPr lang="uk-UA" sz="2600" dirty="0"/>
              <a:t> принципу «витягнутої руки» (див. </a:t>
            </a:r>
            <a:r>
              <a:rPr lang="uk-UA" sz="2600" i="1" dirty="0"/>
              <a:t>лист ДПСУ від 20.02.2024 № 4574/7/99-00-21-02-03-07</a:t>
            </a:r>
            <a:r>
              <a:rPr lang="uk-UA" sz="2600" dirty="0"/>
              <a:t>):</a:t>
            </a:r>
          </a:p>
          <a:p>
            <a:pPr marL="0" indent="457200" algn="just" fontAlgn="base">
              <a:lnSpc>
                <a:spcPct val="110000"/>
              </a:lnSpc>
              <a:spcBef>
                <a:spcPts val="0"/>
              </a:spcBef>
              <a:buNone/>
            </a:pPr>
            <a:r>
              <a:rPr lang="uk-UA" sz="2600" dirty="0"/>
              <a:t>— викладено у новій редакції форму Звіту про контрольовані операції, затверджену </a:t>
            </a:r>
            <a:r>
              <a:rPr lang="uk-UA" sz="2600" i="1" dirty="0"/>
              <a:t>наказом Мінфіну від 18.01.2016 № 8</a:t>
            </a:r>
            <a:r>
              <a:rPr lang="uk-UA" sz="2600" dirty="0"/>
              <a:t>;</a:t>
            </a:r>
          </a:p>
          <a:p>
            <a:pPr marL="0" indent="457200" algn="just" fontAlgn="base">
              <a:lnSpc>
                <a:spcPct val="110000"/>
              </a:lnSpc>
              <a:spcBef>
                <a:spcPts val="0"/>
              </a:spcBef>
              <a:buNone/>
            </a:pPr>
            <a:r>
              <a:rPr lang="uk-UA" sz="2600" dirty="0"/>
              <a:t>— </a:t>
            </a:r>
            <a:r>
              <a:rPr lang="uk-UA" sz="2600" dirty="0" err="1"/>
              <a:t>внесено</a:t>
            </a:r>
            <a:r>
              <a:rPr lang="uk-UA" sz="2600" dirty="0"/>
              <a:t> </a:t>
            </a:r>
            <a:r>
              <a:rPr lang="uk-UA" sz="2600" b="1" dirty="0"/>
              <a:t>зміни до додатка ТЦ</a:t>
            </a:r>
            <a:r>
              <a:rPr lang="uk-UA" sz="2600" dirty="0"/>
              <a:t> до прибуткової декларації, зокрема, його </a:t>
            </a:r>
            <a:r>
              <a:rPr lang="uk-UA" sz="2600" b="1" dirty="0"/>
              <a:t>викладено в новій редакції</a:t>
            </a:r>
            <a:r>
              <a:rPr lang="uk-UA" sz="2600" dirty="0"/>
              <a:t>;</a:t>
            </a:r>
          </a:p>
          <a:p>
            <a:pPr marL="0" indent="457200" algn="just" fontAlgn="base">
              <a:lnSpc>
                <a:spcPct val="110000"/>
              </a:lnSpc>
              <a:spcBef>
                <a:spcPts val="0"/>
              </a:spcBef>
              <a:buNone/>
            </a:pPr>
            <a:r>
              <a:rPr lang="uk-UA" sz="2600" dirty="0"/>
              <a:t>— затверджено зміни до </a:t>
            </a:r>
            <a:r>
              <a:rPr lang="uk-UA" sz="2600" i="1" dirty="0"/>
              <a:t>Порядку складання Звіту про контрольовані операції, затвердженого наказом Мінфіну від 18.01.2016 №</a:t>
            </a:r>
            <a:r>
              <a:rPr lang="uk-UA" sz="2600" dirty="0"/>
              <a:t> 8.</a:t>
            </a:r>
          </a:p>
        </p:txBody>
      </p:sp>
      <p:sp>
        <p:nvSpPr>
          <p:cNvPr id="4" name="Google Shape;556;p32">
            <a:extLst>
              <a:ext uri="{FF2B5EF4-FFF2-40B4-BE49-F238E27FC236}">
                <a16:creationId xmlns:a16="http://schemas.microsoft.com/office/drawing/2014/main" xmlns="" id="{618590BB-3386-4A32-981C-B48BCA8E6B90}"/>
              </a:ext>
            </a:extLst>
          </p:cNvPr>
          <p:cNvSpPr txBox="1"/>
          <p:nvPr/>
        </p:nvSpPr>
        <p:spPr>
          <a:xfrm>
            <a:off x="11524930" y="6474618"/>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11</a:t>
            </a:fld>
            <a:endParaRPr sz="2000" b="1" i="0" u="none" strike="noStrike" cap="none" dirty="0">
              <a:solidFill>
                <a:schemeClr val="dk1"/>
              </a:solidFill>
              <a:latin typeface="Calibri"/>
              <a:ea typeface="Calibri"/>
              <a:cs typeface="Calibri"/>
              <a:sym typeface="Calibri"/>
            </a:endParaRP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98903" y="-41965"/>
            <a:ext cx="1634301" cy="1634301"/>
          </a:xfrm>
          <a:prstGeom prst="rect">
            <a:avLst/>
          </a:prstGeom>
        </p:spPr>
      </p:pic>
    </p:spTree>
    <p:extLst>
      <p:ext uri="{BB962C8B-B14F-4D97-AF65-F5344CB8AC3E}">
        <p14:creationId xmlns:p14="http://schemas.microsoft.com/office/powerpoint/2010/main" val="84232744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Прямоугольник 2"/>
          <p:cNvSpPr/>
          <p:nvPr/>
        </p:nvSpPr>
        <p:spPr bwMode="auto">
          <a:xfrm>
            <a:off x="838200" y="2136339"/>
            <a:ext cx="10512000" cy="461665"/>
          </a:xfrm>
          <a:prstGeom prst="rect">
            <a:avLst/>
          </a:prstGeom>
        </p:spPr>
        <p:txBody>
          <a:bodyPr>
            <a:spAutoFit/>
          </a:bodyPr>
          <a:lstStyle/>
          <a:p>
            <a:pPr algn="just">
              <a:defRPr/>
            </a:pPr>
            <a:r>
              <a:rPr lang="ru-RU" sz="2400"/>
              <a:t>      </a:t>
            </a:r>
            <a:endParaRPr sz="1200"/>
          </a:p>
        </p:txBody>
      </p:sp>
      <p:sp>
        <p:nvSpPr>
          <p:cNvPr id="4" name="Прямоугольник 3"/>
          <p:cNvSpPr/>
          <p:nvPr/>
        </p:nvSpPr>
        <p:spPr bwMode="auto">
          <a:xfrm>
            <a:off x="309933" y="698095"/>
            <a:ext cx="11638227" cy="5570625"/>
          </a:xfrm>
          <a:prstGeom prst="rect">
            <a:avLst/>
          </a:prstGeom>
        </p:spPr>
        <p:txBody>
          <a:bodyPr wrap="square" anchor="ctr">
            <a:noAutofit/>
          </a:bodyPr>
          <a:lstStyle/>
          <a:p>
            <a:pPr algn="r">
              <a:lnSpc>
                <a:spcPct val="114000"/>
              </a:lnSpc>
            </a:pPr>
            <a:r>
              <a:rPr lang="uk-UA" sz="2800" b="1" i="1" dirty="0"/>
              <a:t>Пункт 4 постанови КМУ №76</a:t>
            </a:r>
          </a:p>
          <a:p>
            <a:pPr algn="just">
              <a:lnSpc>
                <a:spcPct val="114000"/>
              </a:lnSpc>
            </a:pPr>
            <a:r>
              <a:rPr lang="uk-UA" sz="2800" dirty="0"/>
              <a:t>Бронюванню підлягають всі військовозобов’язані, які займають посади: </a:t>
            </a:r>
            <a:endParaRPr lang="x-none" sz="2800" dirty="0"/>
          </a:p>
          <a:p>
            <a:pPr marL="571529" indent="-381019" algn="just">
              <a:lnSpc>
                <a:spcPct val="114000"/>
              </a:lnSpc>
              <a:buFont typeface="Arial" panose="020B0604020202020204" pitchFamily="34" charset="0"/>
              <a:buChar char="•"/>
            </a:pPr>
            <a:r>
              <a:rPr lang="uk-UA" sz="2800" dirty="0"/>
              <a:t>державної служби категорії “А”; </a:t>
            </a:r>
            <a:endParaRPr lang="x-none" sz="2800" dirty="0"/>
          </a:p>
          <a:p>
            <a:pPr marL="571529" indent="-381019" algn="just">
              <a:lnSpc>
                <a:spcPct val="114000"/>
              </a:lnSpc>
              <a:buFont typeface="Arial" panose="020B0604020202020204" pitchFamily="34" charset="0"/>
              <a:buChar char="•"/>
            </a:pPr>
            <a:r>
              <a:rPr lang="uk-UA" sz="2800" dirty="0"/>
              <a:t>штатних працівників патронатних служб державних органів, юрисдикція яких поширюється на всю територію України; керівників обласних, районних, Київської та Севастопольської міських держадміністрацій (військових адміністрацій у разі їх утворення);</a:t>
            </a:r>
          </a:p>
          <a:p>
            <a:pPr marL="571529" indent="-381019" algn="just">
              <a:lnSpc>
                <a:spcPct val="114000"/>
              </a:lnSpc>
              <a:buFont typeface="Arial" panose="020B0604020202020204" pitchFamily="34" charset="0"/>
              <a:buChar char="•"/>
            </a:pPr>
            <a:r>
              <a:rPr lang="uk-UA" sz="2800" dirty="0"/>
              <a:t>державної служби категорії “Б”, але на яких тимчасово покладено виконання обов’язків за вакантною посадою державної служби категорії “А”. </a:t>
            </a:r>
            <a:endParaRPr lang="x-none" sz="2800" dirty="0"/>
          </a:p>
        </p:txBody>
      </p:sp>
      <p:sp>
        <p:nvSpPr>
          <p:cNvPr id="5" name="Заголовок 7"/>
          <p:cNvSpPr txBox="1"/>
          <p:nvPr/>
        </p:nvSpPr>
        <p:spPr bwMode="auto">
          <a:xfrm>
            <a:off x="573933" y="82542"/>
            <a:ext cx="11040534" cy="615553"/>
          </a:xfrm>
          <a:prstGeom prst="rect">
            <a:avLst/>
          </a:prstGeom>
        </p:spPr>
        <p:txBody>
          <a:bodyPr vert="horz" wrap="square" lIns="60960" tIns="30480" rIns="60960" bIns="30480" rtlCol="0" anchor="t" anchorCtr="0">
            <a:spAutoFit/>
          </a:bodyPr>
          <a:lstStyle>
            <a:defPPr>
              <a:defRPr lang="en-US"/>
            </a:defPPr>
            <a:lvl1pPr lvl="0" algn="ctr" defTabSz="1371600">
              <a:lnSpc>
                <a:spcPct val="90000"/>
              </a:lnSpc>
              <a:spcBef>
                <a:spcPts val="0"/>
              </a:spcBef>
              <a:buNone/>
              <a:defRPr sz="5400" b="1" cap="all">
                <a:solidFill>
                  <a:srgbClr val="ED3434"/>
                </a:solidFill>
                <a:ea typeface="+mj-ea"/>
                <a:cs typeface="+mj-cs"/>
              </a:defRPr>
            </a:lvl1pPr>
          </a:lstStyle>
          <a:p>
            <a:pPr>
              <a:lnSpc>
                <a:spcPct val="100000"/>
              </a:lnSpc>
              <a:defRPr/>
            </a:pPr>
            <a:r>
              <a:rPr lang="ru-RU" sz="3600" dirty="0">
                <a:solidFill>
                  <a:schemeClr val="tx1"/>
                </a:solidFill>
              </a:rPr>
              <a:t>ОБМЕЖЕННЯ ПО БРОНЮВАННЮ</a:t>
            </a:r>
          </a:p>
        </p:txBody>
      </p:sp>
      <p:sp>
        <p:nvSpPr>
          <p:cNvPr id="6" name="Google Shape;556;p32">
            <a:extLst>
              <a:ext uri="{FF2B5EF4-FFF2-40B4-BE49-F238E27FC236}">
                <a16:creationId xmlns:a16="http://schemas.microsoft.com/office/drawing/2014/main" xmlns="" id="{F9B373C9-0125-4DFF-9542-BA85D96570BD}"/>
              </a:ext>
            </a:extLst>
          </p:cNvPr>
          <p:cNvSpPr txBox="1"/>
          <p:nvPr/>
        </p:nvSpPr>
        <p:spPr bwMode="auto">
          <a:xfrm>
            <a:off x="11606210" y="6489474"/>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110</a:t>
            </a:fld>
            <a:endParaRPr sz="2000" b="1" i="0" u="none" strike="noStrike" cap="none" dirty="0">
              <a:solidFill>
                <a:schemeClr val="dk1"/>
              </a:solidFill>
              <a:latin typeface="Calibri"/>
              <a:ea typeface="Calibri"/>
              <a:cs typeface="Calibri"/>
              <a:sym typeface="Calibri"/>
            </a:endParaRPr>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2997" y="5520403"/>
            <a:ext cx="1319340" cy="1319340"/>
          </a:xfrm>
          <a:prstGeom prst="rect">
            <a:avLst/>
          </a:prstGeom>
        </p:spPr>
      </p:pic>
    </p:spTree>
    <p:extLst>
      <p:ext uri="{BB962C8B-B14F-4D97-AF65-F5344CB8AC3E}">
        <p14:creationId xmlns:p14="http://schemas.microsoft.com/office/powerpoint/2010/main" val="331925835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Прямоугольник 2"/>
          <p:cNvSpPr/>
          <p:nvPr/>
        </p:nvSpPr>
        <p:spPr bwMode="auto">
          <a:xfrm>
            <a:off x="838200" y="2136339"/>
            <a:ext cx="10512000" cy="461665"/>
          </a:xfrm>
          <a:prstGeom prst="rect">
            <a:avLst/>
          </a:prstGeom>
        </p:spPr>
        <p:txBody>
          <a:bodyPr>
            <a:spAutoFit/>
          </a:bodyPr>
          <a:lstStyle/>
          <a:p>
            <a:pPr algn="just">
              <a:defRPr/>
            </a:pPr>
            <a:r>
              <a:rPr lang="ru-RU" sz="2400"/>
              <a:t>      </a:t>
            </a:r>
            <a:endParaRPr sz="1200"/>
          </a:p>
        </p:txBody>
      </p:sp>
      <p:sp>
        <p:nvSpPr>
          <p:cNvPr id="4" name="Прямоугольник 3"/>
          <p:cNvSpPr/>
          <p:nvPr/>
        </p:nvSpPr>
        <p:spPr bwMode="auto">
          <a:xfrm>
            <a:off x="309933" y="698095"/>
            <a:ext cx="11678867" cy="5560465"/>
          </a:xfrm>
          <a:prstGeom prst="rect">
            <a:avLst/>
          </a:prstGeom>
        </p:spPr>
        <p:txBody>
          <a:bodyPr wrap="square" anchor="ctr">
            <a:noAutofit/>
          </a:bodyPr>
          <a:lstStyle/>
          <a:p>
            <a:pPr algn="r">
              <a:lnSpc>
                <a:spcPct val="114000"/>
              </a:lnSpc>
            </a:pPr>
            <a:r>
              <a:rPr lang="uk-UA" sz="2400" b="1" i="1" dirty="0"/>
              <a:t>Пункт 4 постанови КМУ №76</a:t>
            </a:r>
          </a:p>
          <a:p>
            <a:pPr algn="just">
              <a:lnSpc>
                <a:spcPct val="114000"/>
              </a:lnSpc>
            </a:pPr>
            <a:r>
              <a:rPr lang="uk-UA" sz="2400" dirty="0"/>
              <a:t>Кількість військовозобов’язаних, які займають посади в органі державної влади, іншому державному органі і відповідно до закону підлягають бронюванню, повинна становити </a:t>
            </a:r>
            <a:r>
              <a:rPr lang="uk-UA" sz="2400" b="1" dirty="0"/>
              <a:t>не більше 50 відсотків кількості військовозобов’язаних працівників у такому органі станом на 18 травня 2024 р.,</a:t>
            </a:r>
            <a:r>
              <a:rPr lang="uk-UA" sz="2400" dirty="0"/>
              <a:t> у разі збільшення чисельності військовозобов’язаних працівників у зазначеному органі — станом на дату подання списків, зокрема для органів, утворених після 18 травня 2024 року. </a:t>
            </a:r>
            <a:endParaRPr lang="x-none" sz="2400" dirty="0"/>
          </a:p>
          <a:p>
            <a:pPr algn="just">
              <a:lnSpc>
                <a:spcPct val="114000"/>
              </a:lnSpc>
            </a:pPr>
            <a:r>
              <a:rPr lang="uk-UA" sz="2400" dirty="0"/>
              <a:t>Під час воєнного стану, введеного Указом Президента України від  24 лютого 2022 р. № 64 “Про введення воєнного стану в Україні”,  з метою забезпечення належного виконання повноважень народних депутатів України </a:t>
            </a:r>
            <a:r>
              <a:rPr lang="uk-UA" sz="2400" b="1" dirty="0"/>
              <a:t>може бути заброньовано не більш як два помічники консультанти відповідного народного депутата України, </a:t>
            </a:r>
            <a:r>
              <a:rPr lang="uk-UA" sz="2400" dirty="0"/>
              <a:t>які працюють за строковим трудовим договором на постійній основі та прикріплені для кадрового та фінансового обслуговування до Апарату Верховної Ради України</a:t>
            </a:r>
            <a:r>
              <a:rPr lang="x-none" sz="2400" dirty="0"/>
              <a:t> </a:t>
            </a:r>
          </a:p>
        </p:txBody>
      </p:sp>
      <p:sp>
        <p:nvSpPr>
          <p:cNvPr id="5" name="Заголовок 7"/>
          <p:cNvSpPr txBox="1"/>
          <p:nvPr/>
        </p:nvSpPr>
        <p:spPr bwMode="auto">
          <a:xfrm>
            <a:off x="575733" y="82542"/>
            <a:ext cx="11040534" cy="615553"/>
          </a:xfrm>
          <a:prstGeom prst="rect">
            <a:avLst/>
          </a:prstGeom>
        </p:spPr>
        <p:txBody>
          <a:bodyPr vert="horz" wrap="square" lIns="60960" tIns="30480" rIns="60960" bIns="30480" rtlCol="0" anchor="t" anchorCtr="0">
            <a:spAutoFit/>
          </a:bodyPr>
          <a:lstStyle>
            <a:defPPr>
              <a:defRPr lang="en-US"/>
            </a:defPPr>
            <a:lvl1pPr lvl="0" algn="ctr" defTabSz="1371600">
              <a:lnSpc>
                <a:spcPct val="90000"/>
              </a:lnSpc>
              <a:spcBef>
                <a:spcPts val="0"/>
              </a:spcBef>
              <a:buNone/>
              <a:defRPr sz="5400" b="1" cap="all">
                <a:solidFill>
                  <a:srgbClr val="ED3434"/>
                </a:solidFill>
                <a:ea typeface="+mj-ea"/>
                <a:cs typeface="+mj-cs"/>
              </a:defRPr>
            </a:lvl1pPr>
          </a:lstStyle>
          <a:p>
            <a:pPr>
              <a:lnSpc>
                <a:spcPct val="100000"/>
              </a:lnSpc>
              <a:defRPr/>
            </a:pPr>
            <a:r>
              <a:rPr lang="ru-RU" sz="3600" dirty="0">
                <a:solidFill>
                  <a:schemeClr val="tx1"/>
                </a:solidFill>
              </a:rPr>
              <a:t>ОБМЕЖЕННЯ ПО БРОНЮВАННЮ</a:t>
            </a:r>
          </a:p>
        </p:txBody>
      </p:sp>
      <p:sp>
        <p:nvSpPr>
          <p:cNvPr id="6" name="Google Shape;556;p32">
            <a:extLst>
              <a:ext uri="{FF2B5EF4-FFF2-40B4-BE49-F238E27FC236}">
                <a16:creationId xmlns:a16="http://schemas.microsoft.com/office/drawing/2014/main" xmlns="" id="{EEC8DC83-0975-4B5A-BF25-C682B4D88176}"/>
              </a:ext>
            </a:extLst>
          </p:cNvPr>
          <p:cNvSpPr txBox="1"/>
          <p:nvPr/>
        </p:nvSpPr>
        <p:spPr bwMode="auto">
          <a:xfrm>
            <a:off x="11606210" y="6489474"/>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111</a:t>
            </a:fld>
            <a:endParaRPr sz="2000" b="1"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2137837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8F8B41-99CC-994B-8E33-ABFF0627AFAF}"/>
              </a:ext>
            </a:extLst>
          </p:cNvPr>
          <p:cNvSpPr>
            <a:spLocks noGrp="1"/>
          </p:cNvSpPr>
          <p:nvPr>
            <p:ph type="title"/>
          </p:nvPr>
        </p:nvSpPr>
        <p:spPr>
          <a:xfrm>
            <a:off x="1056000" y="2292681"/>
            <a:ext cx="10515600" cy="1325563"/>
          </a:xfrm>
        </p:spPr>
        <p:txBody>
          <a:bodyPr>
            <a:normAutofit/>
          </a:bodyPr>
          <a:lstStyle/>
          <a:p>
            <a:pPr algn="just"/>
            <a:r>
              <a:rPr lang="uk-UA" sz="3600" dirty="0">
                <a:latin typeface="+mn-lt"/>
              </a:rPr>
              <a:t>і так далі по пунктах 5,6,7,8,9</a:t>
            </a:r>
            <a:endParaRPr lang="x-none" sz="3600" dirty="0">
              <a:latin typeface="+mn-lt"/>
            </a:endParaRPr>
          </a:p>
        </p:txBody>
      </p:sp>
      <p:sp>
        <p:nvSpPr>
          <p:cNvPr id="3" name="Google Shape;556;p32">
            <a:extLst>
              <a:ext uri="{FF2B5EF4-FFF2-40B4-BE49-F238E27FC236}">
                <a16:creationId xmlns:a16="http://schemas.microsoft.com/office/drawing/2014/main" xmlns="" id="{59AA15F5-4223-4D0A-827D-67B0164766D2}"/>
              </a:ext>
            </a:extLst>
          </p:cNvPr>
          <p:cNvSpPr txBox="1"/>
          <p:nvPr/>
        </p:nvSpPr>
        <p:spPr bwMode="auto">
          <a:xfrm>
            <a:off x="11606210" y="6489474"/>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112</a:t>
            </a:fld>
            <a:endParaRPr sz="2000" b="1" i="0" u="none" strike="noStrike" cap="none" dirty="0">
              <a:solidFill>
                <a:schemeClr val="dk1"/>
              </a:solidFill>
              <a:latin typeface="Calibri"/>
              <a:ea typeface="Calibri"/>
              <a:cs typeface="Calibri"/>
              <a:sym typeface="Calibri"/>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2997" y="5520403"/>
            <a:ext cx="1319340" cy="1319340"/>
          </a:xfrm>
          <a:prstGeom prst="rect">
            <a:avLst/>
          </a:prstGeom>
        </p:spPr>
      </p:pic>
    </p:spTree>
    <p:extLst>
      <p:ext uri="{BB962C8B-B14F-4D97-AF65-F5344CB8AC3E}">
        <p14:creationId xmlns:p14="http://schemas.microsoft.com/office/powerpoint/2010/main" val="205693078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Прямоугольник 2"/>
          <p:cNvSpPr/>
          <p:nvPr/>
        </p:nvSpPr>
        <p:spPr bwMode="auto">
          <a:xfrm>
            <a:off x="838200" y="2136339"/>
            <a:ext cx="10512000" cy="461665"/>
          </a:xfrm>
          <a:prstGeom prst="rect">
            <a:avLst/>
          </a:prstGeom>
        </p:spPr>
        <p:txBody>
          <a:bodyPr>
            <a:spAutoFit/>
          </a:bodyPr>
          <a:lstStyle/>
          <a:p>
            <a:pPr algn="just">
              <a:defRPr/>
            </a:pPr>
            <a:r>
              <a:rPr lang="ru-RU" sz="2400"/>
              <a:t>      </a:t>
            </a:r>
            <a:endParaRPr sz="1200"/>
          </a:p>
        </p:txBody>
      </p:sp>
      <p:sp>
        <p:nvSpPr>
          <p:cNvPr id="4" name="Прямоугольник 3"/>
          <p:cNvSpPr/>
          <p:nvPr/>
        </p:nvSpPr>
        <p:spPr bwMode="auto">
          <a:xfrm>
            <a:off x="838200" y="202435"/>
            <a:ext cx="11040267" cy="461665"/>
          </a:xfrm>
          <a:prstGeom prst="rect">
            <a:avLst/>
          </a:prstGeom>
        </p:spPr>
        <p:txBody>
          <a:bodyPr wrap="square">
            <a:spAutoFit/>
          </a:bodyPr>
          <a:lstStyle/>
          <a:p>
            <a:pPr algn="r"/>
            <a:r>
              <a:rPr lang="uk-UA" sz="2400" b="1" i="1" dirty="0"/>
              <a:t>Пункт 5 постанови КМУ №76</a:t>
            </a:r>
          </a:p>
        </p:txBody>
      </p:sp>
      <p:graphicFrame>
        <p:nvGraphicFramePr>
          <p:cNvPr id="6" name="Content Placeholder 3">
            <a:extLst>
              <a:ext uri="{FF2B5EF4-FFF2-40B4-BE49-F238E27FC236}">
                <a16:creationId xmlns:a16="http://schemas.microsoft.com/office/drawing/2014/main" xmlns="" id="{8057A5A7-1611-4AB0-8954-A2026F1E1B81}"/>
              </a:ext>
            </a:extLst>
          </p:cNvPr>
          <p:cNvGraphicFramePr>
            <a:graphicFrameLocks/>
          </p:cNvGraphicFramePr>
          <p:nvPr>
            <p:extLst>
              <p:ext uri="{D42A27DB-BD31-4B8C-83A1-F6EECF244321}">
                <p14:modId xmlns:p14="http://schemas.microsoft.com/office/powerpoint/2010/main" val="495227442"/>
              </p:ext>
            </p:extLst>
          </p:nvPr>
        </p:nvGraphicFramePr>
        <p:xfrm>
          <a:off x="384094" y="859485"/>
          <a:ext cx="11614866" cy="5239220"/>
        </p:xfrm>
        <a:graphic>
          <a:graphicData uri="http://schemas.openxmlformats.org/drawingml/2006/table">
            <a:tbl>
              <a:tblPr firstRow="1" firstCol="1" bandRow="1">
                <a:tableStyleId>{5940675A-B579-460E-94D1-54222C63F5DA}</a:tableStyleId>
              </a:tblPr>
              <a:tblGrid>
                <a:gridCol w="6961586">
                  <a:extLst>
                    <a:ext uri="{9D8B030D-6E8A-4147-A177-3AD203B41FA5}">
                      <a16:colId xmlns:a16="http://schemas.microsoft.com/office/drawing/2014/main" xmlns="" val="2969220014"/>
                    </a:ext>
                  </a:extLst>
                </a:gridCol>
                <a:gridCol w="4653280">
                  <a:extLst>
                    <a:ext uri="{9D8B030D-6E8A-4147-A177-3AD203B41FA5}">
                      <a16:colId xmlns:a16="http://schemas.microsoft.com/office/drawing/2014/main" xmlns="" val="1454074824"/>
                    </a:ext>
                  </a:extLst>
                </a:gridCol>
              </a:tblGrid>
              <a:tr h="669452">
                <a:tc>
                  <a:txBody>
                    <a:bodyPr/>
                    <a:lstStyle/>
                    <a:p>
                      <a:pPr marR="42545" algn="ctr">
                        <a:lnSpc>
                          <a:spcPct val="107000"/>
                        </a:lnSpc>
                        <a:spcAft>
                          <a:spcPts val="800"/>
                        </a:spcAft>
                      </a:pPr>
                      <a:r>
                        <a:rPr lang="uk-UA" sz="2100" b="1" dirty="0">
                          <a:solidFill>
                            <a:schemeClr val="tx1"/>
                          </a:solidFill>
                          <a:effectLst/>
                        </a:rPr>
                        <a:t>ХТО ПОДАЄ</a:t>
                      </a:r>
                      <a:endParaRPr lang="x-none" sz="2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433" marR="13235" marT="28166" marB="0" anchor="ctr">
                    <a:solidFill>
                      <a:schemeClr val="accent6">
                        <a:lumMod val="40000"/>
                        <a:lumOff val="60000"/>
                      </a:schemeClr>
                    </a:solidFill>
                  </a:tcPr>
                </a:tc>
                <a:tc>
                  <a:txBody>
                    <a:bodyPr/>
                    <a:lstStyle/>
                    <a:p>
                      <a:pPr marL="123190" algn="ctr">
                        <a:lnSpc>
                          <a:spcPct val="107000"/>
                        </a:lnSpc>
                        <a:spcAft>
                          <a:spcPts val="800"/>
                        </a:spcAft>
                      </a:pPr>
                      <a:r>
                        <a:rPr lang="uk-UA" sz="2100" b="1" dirty="0">
                          <a:solidFill>
                            <a:schemeClr val="tx1"/>
                          </a:solidFill>
                          <a:effectLst/>
                        </a:rPr>
                        <a:t>КУДИ ПОДАЄ</a:t>
                      </a:r>
                      <a:endParaRPr lang="x-none" sz="2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433" marR="13235" marT="28166" marB="0" anchor="ctr">
                    <a:solidFill>
                      <a:schemeClr val="accent6">
                        <a:lumMod val="40000"/>
                        <a:lumOff val="60000"/>
                      </a:schemeClr>
                    </a:solidFill>
                  </a:tcPr>
                </a:tc>
                <a:extLst>
                  <a:ext uri="{0D108BD9-81ED-4DB2-BD59-A6C34878D82A}">
                    <a16:rowId xmlns:a16="http://schemas.microsoft.com/office/drawing/2014/main" xmlns="" val="2922842399"/>
                  </a:ext>
                </a:extLst>
              </a:tr>
              <a:tr h="4569768">
                <a:tc>
                  <a:txBody>
                    <a:bodyPr/>
                    <a:lstStyle/>
                    <a:p>
                      <a:pPr algn="ctr">
                        <a:lnSpc>
                          <a:spcPct val="107000"/>
                        </a:lnSpc>
                        <a:spcAft>
                          <a:spcPts val="800"/>
                        </a:spcAft>
                      </a:pPr>
                      <a:r>
                        <a:rPr lang="uk-UA" sz="2100" b="1" dirty="0"/>
                        <a:t>ОРГАНИ ДЕРЖАВНОЇ ВЛАДИ, ІНШІ ДЕРЖАВНІ ОРГАНИ, НАЦІОНАЛЬНА ПОЛІЦІЯ, НАЦІОНАЛЬНЕ АНТИКОРУПЦІЙНЕ БЮРО, ДЕРЖАВНЕ БЮРО РОЗСЛІДУВАНЬ, ОРГАНИ ПРОКУРАТУРИ, БЕБ, ДСНС,</a:t>
                      </a:r>
                      <a:r>
                        <a:rPr lang="uk-UA" sz="2100" b="1" i="1" dirty="0"/>
                        <a:t> </a:t>
                      </a:r>
                      <a:r>
                        <a:rPr lang="uk-UA" sz="2100" b="1" dirty="0"/>
                        <a:t>ДЕРЖАВНА КРИМІНАЛЬНО-ВИКОНАВЧА СЛУЖБА, СЛУЖБА СУДОВОЇ ОХОРОНИ, СУДИ, КОНСТИТУЦІЙНИЙ СУД УКРАЇНИ, ВИЩА РАДА ПРАВОСУДДЯ, ВИЩА КВАЛІФІКАЦІЙНА КОМІСІЯ СУДДІВ УКРАЇНИ, ДСА, УСТАНОВИ СИСТЕМИ ПРАВОСУДДЯ ТА ОРГАНИ ДОСУДОВОГО РОЗСЛІДУВАННЯ </a:t>
                      </a:r>
                    </a:p>
                    <a:p>
                      <a:pPr algn="ctr">
                        <a:lnSpc>
                          <a:spcPct val="107000"/>
                        </a:lnSpc>
                        <a:spcAft>
                          <a:spcPts val="800"/>
                        </a:spcAft>
                      </a:pPr>
                      <a:r>
                        <a:rPr lang="uk-UA" sz="2100" b="1" dirty="0"/>
                        <a:t>(</a:t>
                      </a:r>
                      <a:r>
                        <a:rPr lang="uk-UA" sz="2100" b="1" i="1" dirty="0"/>
                        <a:t>КРІМ ОРГАНІВ, ЗАЗНАЧЕНИХ У ПУНКТІ 4 ЦЬОГО ПОРЯДКУ</a:t>
                      </a:r>
                      <a:r>
                        <a:rPr lang="uk-UA" sz="2100" b="1" dirty="0"/>
                        <a:t>) </a:t>
                      </a:r>
                      <a:endParaRPr lang="x-none" sz="2100" b="1" i="0" u="none" strike="noStrike" cap="none" dirty="0">
                        <a:solidFill>
                          <a:schemeClr val="tx1"/>
                        </a:solidFill>
                        <a:effectLst/>
                        <a:latin typeface="+mn-lt"/>
                        <a:ea typeface="+mn-ea"/>
                        <a:cs typeface="+mn-cs"/>
                        <a:sym typeface="Arial"/>
                      </a:endParaRPr>
                    </a:p>
                  </a:txBody>
                  <a:tcPr marL="24433" marR="13235" marT="28166" marB="0" anchor="ctr"/>
                </a:tc>
                <a:tc>
                  <a:txBody>
                    <a:bodyPr/>
                    <a:lstStyle/>
                    <a:p>
                      <a:pPr marL="635" algn="ctr">
                        <a:lnSpc>
                          <a:spcPct val="107000"/>
                        </a:lnSpc>
                        <a:spcAft>
                          <a:spcPts val="800"/>
                        </a:spcAft>
                      </a:pPr>
                      <a:r>
                        <a:rPr lang="uk-UA" sz="2100" dirty="0"/>
                        <a:t>Міноборони (СБУ, Служби зовнішньої розвідки, розвідувального органу Міноборони) </a:t>
                      </a:r>
                      <a:endParaRPr lang="x-none" sz="2100" b="0" i="0" u="none" strike="noStrike" cap="none" dirty="0">
                        <a:solidFill>
                          <a:schemeClr val="tx1"/>
                        </a:solidFill>
                        <a:effectLst/>
                        <a:latin typeface="+mn-lt"/>
                        <a:ea typeface="+mn-ea"/>
                        <a:cs typeface="+mn-cs"/>
                        <a:sym typeface="Arial"/>
                      </a:endParaRPr>
                    </a:p>
                  </a:txBody>
                  <a:tcPr marL="24433" marR="13235" marT="28166" marB="0" anchor="ctr"/>
                </a:tc>
                <a:extLst>
                  <a:ext uri="{0D108BD9-81ED-4DB2-BD59-A6C34878D82A}">
                    <a16:rowId xmlns:a16="http://schemas.microsoft.com/office/drawing/2014/main" xmlns="" val="3384222818"/>
                  </a:ext>
                </a:extLst>
              </a:tr>
            </a:tbl>
          </a:graphicData>
        </a:graphic>
      </p:graphicFrame>
      <p:sp>
        <p:nvSpPr>
          <p:cNvPr id="7" name="Google Shape;556;p32">
            <a:extLst>
              <a:ext uri="{FF2B5EF4-FFF2-40B4-BE49-F238E27FC236}">
                <a16:creationId xmlns:a16="http://schemas.microsoft.com/office/drawing/2014/main" xmlns="" id="{6A5FA558-5A18-4964-B3E8-0347E63EAA51}"/>
              </a:ext>
            </a:extLst>
          </p:cNvPr>
          <p:cNvSpPr txBox="1"/>
          <p:nvPr/>
        </p:nvSpPr>
        <p:spPr bwMode="auto">
          <a:xfrm>
            <a:off x="11606210" y="6489474"/>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113</a:t>
            </a:fld>
            <a:endParaRPr sz="2000" b="1"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17046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Прямоугольник 2"/>
          <p:cNvSpPr/>
          <p:nvPr/>
        </p:nvSpPr>
        <p:spPr bwMode="auto">
          <a:xfrm>
            <a:off x="838200" y="2136339"/>
            <a:ext cx="10512000" cy="461665"/>
          </a:xfrm>
          <a:prstGeom prst="rect">
            <a:avLst/>
          </a:prstGeom>
        </p:spPr>
        <p:txBody>
          <a:bodyPr>
            <a:spAutoFit/>
          </a:bodyPr>
          <a:lstStyle/>
          <a:p>
            <a:pPr algn="just">
              <a:defRPr/>
            </a:pPr>
            <a:r>
              <a:rPr lang="ru-RU" sz="2400"/>
              <a:t>      </a:t>
            </a:r>
            <a:endParaRPr sz="1200"/>
          </a:p>
        </p:txBody>
      </p:sp>
      <p:sp>
        <p:nvSpPr>
          <p:cNvPr id="4" name="Прямоугольник 3"/>
          <p:cNvSpPr/>
          <p:nvPr/>
        </p:nvSpPr>
        <p:spPr bwMode="auto">
          <a:xfrm>
            <a:off x="309933" y="1039725"/>
            <a:ext cx="11699187" cy="5236184"/>
          </a:xfrm>
          <a:prstGeom prst="rect">
            <a:avLst/>
          </a:prstGeom>
        </p:spPr>
        <p:txBody>
          <a:bodyPr wrap="square" anchor="ctr">
            <a:noAutofit/>
          </a:bodyPr>
          <a:lstStyle/>
          <a:p>
            <a:pPr algn="just">
              <a:lnSpc>
                <a:spcPct val="113000"/>
              </a:lnSpc>
            </a:pPr>
            <a:r>
              <a:rPr lang="uk-UA" sz="2400" b="1" dirty="0"/>
              <a:t>6. </a:t>
            </a:r>
            <a:r>
              <a:rPr lang="uk-UA" sz="2400" dirty="0"/>
              <a:t>Бронюванню підлягають військовозобов’язані, які працюють або проходять службу в судах, Конституційному Суді України, Вищій раді правосуддя, Вищій кваліфікаційній комісії суддів України, ДСА: </a:t>
            </a:r>
            <a:endParaRPr lang="x-none" sz="2400" dirty="0"/>
          </a:p>
          <a:p>
            <a:pPr marL="495325" indent="-304815" algn="just" fontAlgn="base">
              <a:lnSpc>
                <a:spcPct val="113000"/>
              </a:lnSpc>
              <a:buFont typeface="Arial" panose="020B0604020202020204" pitchFamily="34" charset="0"/>
              <a:buChar char="•"/>
            </a:pPr>
            <a:r>
              <a:rPr lang="uk-UA" sz="2400" b="1" dirty="0"/>
              <a:t>на посадах державної служби: </a:t>
            </a:r>
          </a:p>
          <a:p>
            <a:pPr marL="800140" lvl="1" indent="-304815" algn="just" fontAlgn="base">
              <a:lnSpc>
                <a:spcPct val="113000"/>
              </a:lnSpc>
              <a:buFont typeface="Courier New" panose="02070309020205020404" pitchFamily="49" charset="0"/>
              <a:buChar char="o"/>
            </a:pPr>
            <a:r>
              <a:rPr lang="uk-UA" sz="2400" dirty="0"/>
              <a:t>категорії “А” — </a:t>
            </a:r>
            <a:r>
              <a:rPr lang="uk-UA" sz="2400" b="1" dirty="0"/>
              <a:t>усі військовозобов’язані</a:t>
            </a:r>
            <a:r>
              <a:rPr lang="uk-UA" sz="2400" dirty="0"/>
              <a:t>; </a:t>
            </a:r>
            <a:endParaRPr lang="x-none" sz="2400" dirty="0"/>
          </a:p>
          <a:p>
            <a:pPr marL="800140" lvl="1" indent="-304815" algn="just">
              <a:lnSpc>
                <a:spcPct val="113000"/>
              </a:lnSpc>
              <a:buFont typeface="Courier New" panose="02070309020205020404" pitchFamily="49" charset="0"/>
              <a:buChar char="o"/>
            </a:pPr>
            <a:r>
              <a:rPr lang="uk-UA" sz="2400" dirty="0"/>
              <a:t>категорій “Б”, “В” — </a:t>
            </a:r>
            <a:r>
              <a:rPr lang="uk-UA" sz="2400" b="1" dirty="0"/>
              <a:t>50 відсотків кількості </a:t>
            </a:r>
            <a:r>
              <a:rPr lang="uk-UA" sz="2400" dirty="0"/>
              <a:t>військовозобов’язаних цих  категорій; </a:t>
            </a:r>
            <a:endParaRPr lang="x-none" sz="2400" dirty="0"/>
          </a:p>
          <a:p>
            <a:pPr marL="495325" indent="-304815" algn="just" fontAlgn="base">
              <a:lnSpc>
                <a:spcPct val="113000"/>
              </a:lnSpc>
              <a:buFont typeface="Arial" panose="020B0604020202020204" pitchFamily="34" charset="0"/>
              <a:buChar char="•"/>
            </a:pPr>
            <a:r>
              <a:rPr lang="uk-UA" sz="2400" b="1" dirty="0"/>
              <a:t>на посадах патронатної служби державних органів</a:t>
            </a:r>
            <a:r>
              <a:rPr lang="uk-UA" sz="2400" dirty="0"/>
              <a:t>, юрисдикція яких поширюється на всю територію України, — </a:t>
            </a:r>
            <a:r>
              <a:rPr lang="uk-UA" sz="2400" b="1" dirty="0"/>
              <a:t>усі військовозобов’язані; </a:t>
            </a:r>
          </a:p>
          <a:p>
            <a:pPr marL="495325" indent="-304815" algn="just" fontAlgn="base">
              <a:lnSpc>
                <a:spcPct val="113000"/>
              </a:lnSpc>
              <a:buFont typeface="Arial" panose="020B0604020202020204" pitchFamily="34" charset="0"/>
              <a:buChar char="•"/>
            </a:pPr>
            <a:r>
              <a:rPr lang="uk-UA" sz="2400" dirty="0"/>
              <a:t>на інших посадах (крім посад, передбачених підпунктами 1 і 2 цього пункту, а також посад, передбачених пунктом 18 частини першої статті 23 Закону України “Про мобілізаційну підготовку та мобілізацію”) — </a:t>
            </a:r>
            <a:r>
              <a:rPr lang="uk-UA" sz="2400" b="1" dirty="0"/>
              <a:t>50 відсотків загальної кількості військовозобов’язаних. </a:t>
            </a:r>
          </a:p>
        </p:txBody>
      </p:sp>
      <p:sp>
        <p:nvSpPr>
          <p:cNvPr id="5" name="Заголовок 7"/>
          <p:cNvSpPr txBox="1"/>
          <p:nvPr/>
        </p:nvSpPr>
        <p:spPr bwMode="auto">
          <a:xfrm>
            <a:off x="646105" y="28576"/>
            <a:ext cx="11040534" cy="615553"/>
          </a:xfrm>
          <a:prstGeom prst="rect">
            <a:avLst/>
          </a:prstGeom>
        </p:spPr>
        <p:txBody>
          <a:bodyPr vert="horz" wrap="square" lIns="60960" tIns="30480" rIns="60960" bIns="30480" rtlCol="0" anchor="t" anchorCtr="0">
            <a:spAutoFit/>
          </a:bodyPr>
          <a:lstStyle>
            <a:defPPr>
              <a:defRPr lang="en-US"/>
            </a:defPPr>
            <a:lvl1pPr lvl="0" algn="ctr" defTabSz="1371600">
              <a:lnSpc>
                <a:spcPct val="90000"/>
              </a:lnSpc>
              <a:spcBef>
                <a:spcPts val="0"/>
              </a:spcBef>
              <a:buNone/>
              <a:defRPr sz="5400" b="1" cap="all">
                <a:solidFill>
                  <a:srgbClr val="ED3434"/>
                </a:solidFill>
                <a:ea typeface="+mj-ea"/>
                <a:cs typeface="+mj-cs"/>
              </a:defRPr>
            </a:lvl1pPr>
          </a:lstStyle>
          <a:p>
            <a:pPr>
              <a:lnSpc>
                <a:spcPct val="100000"/>
              </a:lnSpc>
              <a:defRPr/>
            </a:pPr>
            <a:r>
              <a:rPr lang="ru-RU" sz="3600" dirty="0">
                <a:solidFill>
                  <a:schemeClr val="tx1"/>
                </a:solidFill>
              </a:rPr>
              <a:t>БРОНЮВАННЯ ІНШИХ ОРГАНІВ ВЛАДИ</a:t>
            </a:r>
          </a:p>
        </p:txBody>
      </p:sp>
      <p:sp>
        <p:nvSpPr>
          <p:cNvPr id="6" name="Google Shape;556;p32">
            <a:extLst>
              <a:ext uri="{FF2B5EF4-FFF2-40B4-BE49-F238E27FC236}">
                <a16:creationId xmlns:a16="http://schemas.microsoft.com/office/drawing/2014/main" xmlns="" id="{B701D5CC-AFA0-4E4F-A7FF-3B014F91528C}"/>
              </a:ext>
            </a:extLst>
          </p:cNvPr>
          <p:cNvSpPr txBox="1"/>
          <p:nvPr/>
        </p:nvSpPr>
        <p:spPr bwMode="auto">
          <a:xfrm>
            <a:off x="11606210" y="6489474"/>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114</a:t>
            </a:fld>
            <a:endParaRPr sz="2000" b="1" i="0" u="none" strike="noStrike" cap="none" dirty="0">
              <a:solidFill>
                <a:schemeClr val="dk1"/>
              </a:solidFill>
              <a:latin typeface="Calibri"/>
              <a:ea typeface="Calibri"/>
              <a:cs typeface="Calibri"/>
              <a:sym typeface="Calibri"/>
            </a:endParaRPr>
          </a:p>
        </p:txBody>
      </p:sp>
      <p:sp>
        <p:nvSpPr>
          <p:cNvPr id="7" name="Прямокутник 6">
            <a:extLst>
              <a:ext uri="{FF2B5EF4-FFF2-40B4-BE49-F238E27FC236}">
                <a16:creationId xmlns:a16="http://schemas.microsoft.com/office/drawing/2014/main" xmlns="" id="{7490DDD6-3AFF-4BDD-A01F-48B87FF77324}"/>
              </a:ext>
            </a:extLst>
          </p:cNvPr>
          <p:cNvSpPr/>
          <p:nvPr/>
        </p:nvSpPr>
        <p:spPr>
          <a:xfrm>
            <a:off x="6786879" y="582091"/>
            <a:ext cx="5095187" cy="461665"/>
          </a:xfrm>
          <a:prstGeom prst="rect">
            <a:avLst/>
          </a:prstGeom>
        </p:spPr>
        <p:txBody>
          <a:bodyPr wrap="square">
            <a:spAutoFit/>
          </a:bodyPr>
          <a:lstStyle/>
          <a:p>
            <a:pPr marL="190510" algn="r" fontAlgn="base"/>
            <a:r>
              <a:rPr lang="uk-UA" sz="2400" b="1" i="1" dirty="0"/>
              <a:t>Пункт 6 постанови КМУ №76</a:t>
            </a:r>
          </a:p>
        </p:txBody>
      </p:sp>
      <p:pic>
        <p:nvPicPr>
          <p:cNvPr id="8" name="Рисунок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2997" y="5520403"/>
            <a:ext cx="1319340" cy="1319340"/>
          </a:xfrm>
          <a:prstGeom prst="rect">
            <a:avLst/>
          </a:prstGeom>
        </p:spPr>
      </p:pic>
    </p:spTree>
    <p:extLst>
      <p:ext uri="{BB962C8B-B14F-4D97-AF65-F5344CB8AC3E}">
        <p14:creationId xmlns:p14="http://schemas.microsoft.com/office/powerpoint/2010/main" val="193758719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Прямоугольник 2"/>
          <p:cNvSpPr/>
          <p:nvPr/>
        </p:nvSpPr>
        <p:spPr bwMode="auto">
          <a:xfrm>
            <a:off x="838200" y="2136339"/>
            <a:ext cx="10512000" cy="461665"/>
          </a:xfrm>
          <a:prstGeom prst="rect">
            <a:avLst/>
          </a:prstGeom>
        </p:spPr>
        <p:txBody>
          <a:bodyPr>
            <a:spAutoFit/>
          </a:bodyPr>
          <a:lstStyle/>
          <a:p>
            <a:pPr algn="just">
              <a:defRPr/>
            </a:pPr>
            <a:r>
              <a:rPr lang="ru-RU" sz="2400"/>
              <a:t>      </a:t>
            </a:r>
            <a:endParaRPr sz="1200"/>
          </a:p>
        </p:txBody>
      </p:sp>
      <p:sp>
        <p:nvSpPr>
          <p:cNvPr id="4" name="Прямоугольник 3"/>
          <p:cNvSpPr/>
          <p:nvPr/>
        </p:nvSpPr>
        <p:spPr bwMode="auto">
          <a:xfrm>
            <a:off x="309933" y="3088638"/>
            <a:ext cx="11678867" cy="3209481"/>
          </a:xfrm>
          <a:prstGeom prst="rect">
            <a:avLst/>
          </a:prstGeom>
        </p:spPr>
        <p:txBody>
          <a:bodyPr wrap="square" anchor="ctr">
            <a:noAutofit/>
          </a:bodyPr>
          <a:lstStyle/>
          <a:p>
            <a:pPr algn="r" fontAlgn="base">
              <a:lnSpc>
                <a:spcPct val="114000"/>
              </a:lnSpc>
            </a:pPr>
            <a:r>
              <a:rPr lang="uk-UA" sz="2400" b="1" i="1" dirty="0"/>
              <a:t>Пункт 7 постанови КМУ №76</a:t>
            </a:r>
          </a:p>
          <a:p>
            <a:pPr algn="ctr" fontAlgn="base">
              <a:lnSpc>
                <a:spcPct val="114000"/>
              </a:lnSpc>
            </a:pPr>
            <a:r>
              <a:rPr lang="uk-UA" sz="2400" b="1" dirty="0"/>
              <a:t>ЩО ПОДАЄ</a:t>
            </a:r>
            <a:endParaRPr lang="x-none" sz="2400" dirty="0"/>
          </a:p>
          <a:p>
            <a:pPr algn="just">
              <a:lnSpc>
                <a:spcPct val="114000"/>
              </a:lnSpc>
            </a:pPr>
            <a:r>
              <a:rPr lang="uk-UA" sz="2400" dirty="0"/>
              <a:t>Списки подаються в електронній формі засобами Порталу Дія (у разі наявності технічної можливості) відповідно до Порядку бронювання засобами Єдиного державного </a:t>
            </a:r>
            <a:r>
              <a:rPr lang="uk-UA" sz="2400" dirty="0" err="1"/>
              <a:t>вебпорталу</a:t>
            </a:r>
            <a:r>
              <a:rPr lang="uk-UA" sz="2400" dirty="0"/>
              <a:t> або у паперовій та/або електронній формі за формою згідно з додатком 1 разом з відповідним обґрунтуванням та довідкою про кількість військовозобов’язаних за формою згідно з додатком 2</a:t>
            </a:r>
          </a:p>
        </p:txBody>
      </p:sp>
      <p:graphicFrame>
        <p:nvGraphicFramePr>
          <p:cNvPr id="6" name="Content Placeholder 3">
            <a:extLst>
              <a:ext uri="{FF2B5EF4-FFF2-40B4-BE49-F238E27FC236}">
                <a16:creationId xmlns:a16="http://schemas.microsoft.com/office/drawing/2014/main" xmlns="" id="{9365DD06-84EC-4845-B7D2-840E3EF20C08}"/>
              </a:ext>
            </a:extLst>
          </p:cNvPr>
          <p:cNvGraphicFramePr>
            <a:graphicFrameLocks/>
          </p:cNvGraphicFramePr>
          <p:nvPr>
            <p:extLst>
              <p:ext uri="{D42A27DB-BD31-4B8C-83A1-F6EECF244321}">
                <p14:modId xmlns:p14="http://schemas.microsoft.com/office/powerpoint/2010/main" val="3664791332"/>
              </p:ext>
            </p:extLst>
          </p:nvPr>
        </p:nvGraphicFramePr>
        <p:xfrm>
          <a:off x="643691" y="335195"/>
          <a:ext cx="11040266" cy="2471458"/>
        </p:xfrm>
        <a:graphic>
          <a:graphicData uri="http://schemas.openxmlformats.org/drawingml/2006/table">
            <a:tbl>
              <a:tblPr firstRow="1" firstCol="1" bandRow="1">
                <a:tableStyleId>{5940675A-B579-460E-94D1-54222C63F5DA}</a:tableStyleId>
              </a:tblPr>
              <a:tblGrid>
                <a:gridCol w="5287551">
                  <a:extLst>
                    <a:ext uri="{9D8B030D-6E8A-4147-A177-3AD203B41FA5}">
                      <a16:colId xmlns:a16="http://schemas.microsoft.com/office/drawing/2014/main" xmlns="" val="2969220014"/>
                    </a:ext>
                  </a:extLst>
                </a:gridCol>
                <a:gridCol w="5752715">
                  <a:extLst>
                    <a:ext uri="{9D8B030D-6E8A-4147-A177-3AD203B41FA5}">
                      <a16:colId xmlns:a16="http://schemas.microsoft.com/office/drawing/2014/main" xmlns="" val="1454074824"/>
                    </a:ext>
                  </a:extLst>
                </a:gridCol>
              </a:tblGrid>
              <a:tr h="486539">
                <a:tc>
                  <a:txBody>
                    <a:bodyPr/>
                    <a:lstStyle/>
                    <a:p>
                      <a:pPr marR="42545" algn="ctr">
                        <a:lnSpc>
                          <a:spcPct val="107000"/>
                        </a:lnSpc>
                        <a:spcAft>
                          <a:spcPts val="800"/>
                        </a:spcAft>
                      </a:pPr>
                      <a:r>
                        <a:rPr lang="uk-UA" sz="2400" b="1" dirty="0">
                          <a:solidFill>
                            <a:schemeClr val="tx1"/>
                          </a:solidFill>
                          <a:effectLst/>
                        </a:rPr>
                        <a:t>ХТО ПОДАЄ</a:t>
                      </a:r>
                      <a:endParaRPr lang="x-none" sz="2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433" marR="13235" marT="28166" marB="0" anchor="ctr">
                    <a:solidFill>
                      <a:schemeClr val="accent6">
                        <a:lumMod val="40000"/>
                        <a:lumOff val="60000"/>
                      </a:schemeClr>
                    </a:solidFill>
                  </a:tcPr>
                </a:tc>
                <a:tc>
                  <a:txBody>
                    <a:bodyPr/>
                    <a:lstStyle/>
                    <a:p>
                      <a:pPr marL="123190" algn="ctr">
                        <a:lnSpc>
                          <a:spcPct val="107000"/>
                        </a:lnSpc>
                        <a:spcAft>
                          <a:spcPts val="800"/>
                        </a:spcAft>
                      </a:pPr>
                      <a:r>
                        <a:rPr lang="uk-UA" sz="2400" b="1" dirty="0">
                          <a:solidFill>
                            <a:schemeClr val="tx1"/>
                          </a:solidFill>
                          <a:effectLst/>
                        </a:rPr>
                        <a:t>КУДИ ПОДАЄ</a:t>
                      </a:r>
                      <a:endParaRPr lang="x-none" sz="2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433" marR="13235" marT="28166" marB="0" anchor="ctr">
                    <a:solidFill>
                      <a:schemeClr val="accent6">
                        <a:lumMod val="40000"/>
                        <a:lumOff val="60000"/>
                      </a:schemeClr>
                    </a:solidFill>
                  </a:tcPr>
                </a:tc>
                <a:extLst>
                  <a:ext uri="{0D108BD9-81ED-4DB2-BD59-A6C34878D82A}">
                    <a16:rowId xmlns:a16="http://schemas.microsoft.com/office/drawing/2014/main" xmlns="" val="2922842399"/>
                  </a:ext>
                </a:extLst>
              </a:tr>
              <a:tr h="1967625">
                <a:tc>
                  <a:txBody>
                    <a:bodyPr/>
                    <a:lstStyle/>
                    <a:p>
                      <a:pPr algn="ctr"/>
                      <a:r>
                        <a:rPr lang="uk-UA" sz="2400" b="1" i="0" u="none" strike="noStrike" cap="none" dirty="0">
                          <a:solidFill>
                            <a:schemeClr val="tx1"/>
                          </a:solidFill>
                          <a:effectLst/>
                          <a:latin typeface="+mn-lt"/>
                          <a:ea typeface="+mn-ea"/>
                          <a:cs typeface="+mn-cs"/>
                          <a:sym typeface="Arial"/>
                        </a:rPr>
                        <a:t>ОРГАНИ МІСЦЕВОГО САМОВРЯДУВАННЯ</a:t>
                      </a:r>
                    </a:p>
                  </a:txBody>
                  <a:tcPr marL="24433" marR="13235" marT="28166" marB="0" anchor="ctr"/>
                </a:tc>
                <a:tc>
                  <a:txBody>
                    <a:bodyPr/>
                    <a:lstStyle/>
                    <a:p>
                      <a:pPr marL="635" marR="0" lvl="0" indent="0" algn="ctr" defTabSz="1371600" rtl="0" eaLnBrk="1" fontAlgn="auto" latinLnBrk="0" hangingPunct="1">
                        <a:lnSpc>
                          <a:spcPct val="107000"/>
                        </a:lnSpc>
                        <a:spcBef>
                          <a:spcPts val="0"/>
                        </a:spcBef>
                        <a:spcAft>
                          <a:spcPts val="800"/>
                        </a:spcAft>
                        <a:buClrTx/>
                        <a:buSzTx/>
                        <a:buFontTx/>
                        <a:buNone/>
                        <a:tabLst/>
                        <a:defRPr/>
                      </a:pPr>
                      <a:r>
                        <a:rPr lang="uk-UA" sz="2400" dirty="0">
                          <a:effectLst/>
                        </a:rPr>
                        <a:t> </a:t>
                      </a:r>
                      <a:r>
                        <a:rPr lang="uk-UA" sz="2400" b="0" i="0" u="none" strike="noStrike" cap="none" dirty="0">
                          <a:solidFill>
                            <a:schemeClr val="tx1"/>
                          </a:solidFill>
                          <a:effectLst/>
                          <a:latin typeface="+mn-lt"/>
                          <a:ea typeface="+mn-ea"/>
                          <a:cs typeface="+mn-cs"/>
                          <a:sym typeface="Arial"/>
                        </a:rPr>
                        <a:t>Відповідним місцевим органам виконавчої влади для подальшого погодження з Міноборони (СБУ, Службою зовнішньої розвідки, розвідувальним органом Міноборони</a:t>
                      </a:r>
                    </a:p>
                  </a:txBody>
                  <a:tcPr marL="24433" marR="13235" marT="28166" marB="0" anchor="ctr"/>
                </a:tc>
                <a:extLst>
                  <a:ext uri="{0D108BD9-81ED-4DB2-BD59-A6C34878D82A}">
                    <a16:rowId xmlns:a16="http://schemas.microsoft.com/office/drawing/2014/main" xmlns="" val="3384222818"/>
                  </a:ext>
                </a:extLst>
              </a:tr>
            </a:tbl>
          </a:graphicData>
        </a:graphic>
      </p:graphicFrame>
      <p:sp>
        <p:nvSpPr>
          <p:cNvPr id="7" name="Google Shape;556;p32">
            <a:extLst>
              <a:ext uri="{FF2B5EF4-FFF2-40B4-BE49-F238E27FC236}">
                <a16:creationId xmlns:a16="http://schemas.microsoft.com/office/drawing/2014/main" xmlns="" id="{74E0AFD3-95F3-475C-B676-3DFF42279C7F}"/>
              </a:ext>
            </a:extLst>
          </p:cNvPr>
          <p:cNvSpPr txBox="1"/>
          <p:nvPr/>
        </p:nvSpPr>
        <p:spPr bwMode="auto">
          <a:xfrm>
            <a:off x="11606210" y="6489474"/>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115</a:t>
            </a:fld>
            <a:endParaRPr sz="2000" b="1" i="0" u="none" strike="noStrike" cap="none" dirty="0">
              <a:solidFill>
                <a:schemeClr val="dk1"/>
              </a:solidFill>
              <a:latin typeface="Calibri"/>
              <a:ea typeface="Calibri"/>
              <a:cs typeface="Calibri"/>
              <a:sym typeface="Calibri"/>
            </a:endParaRPr>
          </a:p>
        </p:txBody>
      </p:sp>
      <p:pic>
        <p:nvPicPr>
          <p:cNvPr id="8" name="Рисунок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2997" y="5520403"/>
            <a:ext cx="1319340" cy="1319340"/>
          </a:xfrm>
          <a:prstGeom prst="rect">
            <a:avLst/>
          </a:prstGeom>
        </p:spPr>
      </p:pic>
    </p:spTree>
    <p:extLst>
      <p:ext uri="{BB962C8B-B14F-4D97-AF65-F5344CB8AC3E}">
        <p14:creationId xmlns:p14="http://schemas.microsoft.com/office/powerpoint/2010/main" val="171117420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Прямоугольник 2"/>
          <p:cNvSpPr/>
          <p:nvPr/>
        </p:nvSpPr>
        <p:spPr bwMode="auto">
          <a:xfrm>
            <a:off x="838200" y="2136339"/>
            <a:ext cx="10512000" cy="461665"/>
          </a:xfrm>
          <a:prstGeom prst="rect">
            <a:avLst/>
          </a:prstGeom>
        </p:spPr>
        <p:txBody>
          <a:bodyPr>
            <a:spAutoFit/>
          </a:bodyPr>
          <a:lstStyle/>
          <a:p>
            <a:pPr algn="just">
              <a:defRPr/>
            </a:pPr>
            <a:r>
              <a:rPr lang="ru-RU" sz="2400"/>
              <a:t>      </a:t>
            </a:r>
            <a:endParaRPr sz="1200"/>
          </a:p>
        </p:txBody>
      </p:sp>
      <p:sp>
        <p:nvSpPr>
          <p:cNvPr id="4" name="Прямоугольник 3"/>
          <p:cNvSpPr/>
          <p:nvPr/>
        </p:nvSpPr>
        <p:spPr bwMode="auto">
          <a:xfrm>
            <a:off x="646105" y="108280"/>
            <a:ext cx="11040267" cy="543675"/>
          </a:xfrm>
          <a:prstGeom prst="rect">
            <a:avLst/>
          </a:prstGeom>
        </p:spPr>
        <p:txBody>
          <a:bodyPr wrap="square">
            <a:spAutoFit/>
          </a:bodyPr>
          <a:lstStyle/>
          <a:p>
            <a:pPr algn="r"/>
            <a:r>
              <a:rPr lang="uk-UA" sz="2800" b="1" i="1" dirty="0"/>
              <a:t>Пункт 8 постанови КМУ №76</a:t>
            </a:r>
          </a:p>
        </p:txBody>
      </p:sp>
      <p:graphicFrame>
        <p:nvGraphicFramePr>
          <p:cNvPr id="6" name="Content Placeholder 3">
            <a:extLst>
              <a:ext uri="{FF2B5EF4-FFF2-40B4-BE49-F238E27FC236}">
                <a16:creationId xmlns:a16="http://schemas.microsoft.com/office/drawing/2014/main" xmlns="" id="{4056C2CB-0E3D-4646-90B5-53CE51DCA12B}"/>
              </a:ext>
            </a:extLst>
          </p:cNvPr>
          <p:cNvGraphicFramePr>
            <a:graphicFrameLocks/>
          </p:cNvGraphicFramePr>
          <p:nvPr>
            <p:extLst>
              <p:ext uri="{D42A27DB-BD31-4B8C-83A1-F6EECF244321}">
                <p14:modId xmlns:p14="http://schemas.microsoft.com/office/powerpoint/2010/main" val="2560235274"/>
              </p:ext>
            </p:extLst>
          </p:nvPr>
        </p:nvGraphicFramePr>
        <p:xfrm>
          <a:off x="309933" y="559658"/>
          <a:ext cx="11648387" cy="5738684"/>
        </p:xfrm>
        <a:graphic>
          <a:graphicData uri="http://schemas.openxmlformats.org/drawingml/2006/table">
            <a:tbl>
              <a:tblPr firstRow="1" firstCol="1" bandRow="1">
                <a:tableStyleId>{5940675A-B579-460E-94D1-54222C63F5DA}</a:tableStyleId>
              </a:tblPr>
              <a:tblGrid>
                <a:gridCol w="8497767">
                  <a:extLst>
                    <a:ext uri="{9D8B030D-6E8A-4147-A177-3AD203B41FA5}">
                      <a16:colId xmlns:a16="http://schemas.microsoft.com/office/drawing/2014/main" xmlns="" val="2969220014"/>
                    </a:ext>
                  </a:extLst>
                </a:gridCol>
                <a:gridCol w="3150620">
                  <a:extLst>
                    <a:ext uri="{9D8B030D-6E8A-4147-A177-3AD203B41FA5}">
                      <a16:colId xmlns:a16="http://schemas.microsoft.com/office/drawing/2014/main" xmlns="" val="2013501920"/>
                    </a:ext>
                  </a:extLst>
                </a:gridCol>
              </a:tblGrid>
              <a:tr h="411830">
                <a:tc>
                  <a:txBody>
                    <a:bodyPr/>
                    <a:lstStyle/>
                    <a:p>
                      <a:pPr marR="42545" algn="ctr">
                        <a:lnSpc>
                          <a:spcPct val="107000"/>
                        </a:lnSpc>
                        <a:spcAft>
                          <a:spcPts val="800"/>
                        </a:spcAft>
                      </a:pPr>
                      <a:r>
                        <a:rPr lang="uk-UA" sz="2100" b="1" dirty="0">
                          <a:solidFill>
                            <a:schemeClr val="tx1"/>
                          </a:solidFill>
                          <a:effectLst/>
                        </a:rPr>
                        <a:t>ХТО ПОДАЄ</a:t>
                      </a:r>
                      <a:endParaRPr lang="x-none" sz="2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433" marR="13235" marT="28166" marB="0" anchor="ctr">
                    <a:solidFill>
                      <a:schemeClr val="accent6">
                        <a:lumMod val="40000"/>
                        <a:lumOff val="60000"/>
                      </a:schemeClr>
                    </a:solidFill>
                  </a:tcPr>
                </a:tc>
                <a:tc>
                  <a:txBody>
                    <a:bodyPr/>
                    <a:lstStyle/>
                    <a:p>
                      <a:pPr marL="123190" algn="ctr">
                        <a:lnSpc>
                          <a:spcPct val="107000"/>
                        </a:lnSpc>
                        <a:spcAft>
                          <a:spcPts val="800"/>
                        </a:spcAft>
                      </a:pPr>
                      <a:r>
                        <a:rPr lang="uk-UA" sz="2100" b="1" dirty="0">
                          <a:solidFill>
                            <a:schemeClr val="tx1"/>
                          </a:solidFill>
                          <a:effectLst/>
                        </a:rPr>
                        <a:t>КУДИ ПОДАЄ</a:t>
                      </a:r>
                      <a:endParaRPr lang="x-none" sz="2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433" marR="13235" marT="28166" marB="0" anchor="ctr">
                    <a:solidFill>
                      <a:schemeClr val="accent6">
                        <a:lumMod val="40000"/>
                        <a:lumOff val="60000"/>
                      </a:schemeClr>
                    </a:solidFill>
                  </a:tcPr>
                </a:tc>
                <a:extLst>
                  <a:ext uri="{0D108BD9-81ED-4DB2-BD59-A6C34878D82A}">
                    <a16:rowId xmlns:a16="http://schemas.microsoft.com/office/drawing/2014/main" xmlns="" val="2922842399"/>
                  </a:ext>
                </a:extLst>
              </a:tr>
              <a:tr h="1146064">
                <a:tc gridSpan="2">
                  <a:txBody>
                    <a:bodyPr/>
                    <a:lstStyle/>
                    <a:p>
                      <a:pPr algn="ctr"/>
                      <a:r>
                        <a:rPr lang="uk-UA" sz="2100" b="1" i="0" u="none" strike="noStrike" cap="none" dirty="0">
                          <a:solidFill>
                            <a:schemeClr val="tx1"/>
                          </a:solidFill>
                          <a:effectLst/>
                          <a:latin typeface="+mn-lt"/>
                          <a:ea typeface="+mn-ea"/>
                          <a:cs typeface="+mn-cs"/>
                          <a:sym typeface="Arial"/>
                        </a:rPr>
                        <a:t>ПІДПРИЄМСТВА, УСТАНОВИ ТА ОРГАНІЗАЦІЇ, ЯКІ Є КРИТИЧНО ВАЖЛИВИМИ ДЛЯ ЗАБЕЗПЕЧЕННЯ ПОТРЕБ ЗБРОЙНИХ СИЛ, ІНШИХ ВІЙСЬКОВИХ ФОРМУВАНЬ В ОСОБЛИВИЙ ПЕРІОД:</a:t>
                      </a:r>
                    </a:p>
                  </a:txBody>
                  <a:tcPr marL="24433" marR="13235" marT="28166" marB="0" anchor="ctr"/>
                </a:tc>
                <a:tc hMerge="1">
                  <a:txBody>
                    <a:bodyPr/>
                    <a:lstStyle/>
                    <a:p>
                      <a:pPr algn="ctr"/>
                      <a:endParaRPr lang="uk-UA" sz="3500" b="1" i="0" u="none" strike="noStrike" cap="none" dirty="0">
                        <a:solidFill>
                          <a:schemeClr val="tx1"/>
                        </a:solidFill>
                        <a:effectLst/>
                        <a:latin typeface="+mn-lt"/>
                        <a:ea typeface="+mn-ea"/>
                        <a:cs typeface="+mn-cs"/>
                        <a:sym typeface="Arial"/>
                      </a:endParaRPr>
                    </a:p>
                  </a:txBody>
                  <a:tcPr marL="73299" marR="39703" marT="84497" marB="0" anchor="ctr"/>
                </a:tc>
                <a:extLst>
                  <a:ext uri="{0D108BD9-81ED-4DB2-BD59-A6C34878D82A}">
                    <a16:rowId xmlns:a16="http://schemas.microsoft.com/office/drawing/2014/main" xmlns="" val="3384222818"/>
                  </a:ext>
                </a:extLst>
              </a:tr>
              <a:tr h="1146064">
                <a:tc>
                  <a:txBody>
                    <a:bodyPr/>
                    <a:lstStyle/>
                    <a:p>
                      <a:pPr algn="ctr"/>
                      <a:r>
                        <a:rPr lang="uk-UA" sz="2100" b="1" i="0" u="none" strike="noStrike" cap="none" dirty="0">
                          <a:solidFill>
                            <a:schemeClr val="tx1"/>
                          </a:solidFill>
                          <a:effectLst/>
                          <a:latin typeface="+mn-lt"/>
                          <a:ea typeface="+mn-ea"/>
                          <a:cs typeface="+mn-cs"/>
                          <a:sym typeface="Arial"/>
                        </a:rPr>
                        <a:t>підприємства</a:t>
                      </a:r>
                      <a:r>
                        <a:rPr lang="uk-UA" sz="2100" b="0" i="0" u="none" strike="noStrike" cap="none" dirty="0">
                          <a:solidFill>
                            <a:schemeClr val="tx1"/>
                          </a:solidFill>
                          <a:effectLst/>
                          <a:latin typeface="+mn-lt"/>
                          <a:ea typeface="+mn-ea"/>
                          <a:cs typeface="+mn-cs"/>
                          <a:sym typeface="Arial"/>
                        </a:rPr>
                        <a:t>, </a:t>
                      </a:r>
                      <a:r>
                        <a:rPr lang="uk-UA" sz="2100" b="1" i="0" u="none" strike="noStrike" cap="none" dirty="0">
                          <a:solidFill>
                            <a:schemeClr val="tx1"/>
                          </a:solidFill>
                          <a:effectLst/>
                          <a:latin typeface="+mn-lt"/>
                          <a:ea typeface="+mn-ea"/>
                          <a:cs typeface="+mn-cs"/>
                          <a:sym typeface="Arial"/>
                        </a:rPr>
                        <a:t>установи та організації, визначені Міноборони  критично важливими для забезпечення потреб Збройних Сил, інших військових формувань в особливий період;</a:t>
                      </a:r>
                    </a:p>
                  </a:txBody>
                  <a:tcPr marL="24433" marR="13235" marT="28166" marB="0" anchor="ctr"/>
                </a:tc>
                <a:tc>
                  <a:txBody>
                    <a:bodyPr/>
                    <a:lstStyle/>
                    <a:p>
                      <a:pPr marL="635" marR="0" algn="ctr" rtl="0">
                        <a:lnSpc>
                          <a:spcPct val="107000"/>
                        </a:lnSpc>
                        <a:spcBef>
                          <a:spcPts val="0"/>
                        </a:spcBef>
                        <a:spcAft>
                          <a:spcPts val="800"/>
                        </a:spcAft>
                        <a:buClr>
                          <a:srgbClr val="000000"/>
                        </a:buClr>
                        <a:buFont typeface="Arial"/>
                      </a:pPr>
                      <a:r>
                        <a:rPr lang="uk-UA" sz="2100" b="0" i="0" u="none" strike="noStrike" cap="none" dirty="0">
                          <a:solidFill>
                            <a:schemeClr val="tx1"/>
                          </a:solidFill>
                          <a:effectLst/>
                          <a:latin typeface="+mn-lt"/>
                          <a:ea typeface="+mn-ea"/>
                          <a:cs typeface="+mn-cs"/>
                          <a:sym typeface="Arial"/>
                        </a:rPr>
                        <a:t>до Міноборони</a:t>
                      </a:r>
                      <a:endParaRPr lang="x-none" sz="2100" b="0" i="0" u="none" strike="noStrike" cap="none" dirty="0">
                        <a:solidFill>
                          <a:schemeClr val="tx1"/>
                        </a:solidFill>
                        <a:effectLst/>
                        <a:latin typeface="+mn-lt"/>
                        <a:ea typeface="+mn-ea"/>
                        <a:cs typeface="+mn-cs"/>
                        <a:sym typeface="Arial"/>
                      </a:endParaRPr>
                    </a:p>
                  </a:txBody>
                  <a:tcPr marL="24433" marR="13235" marT="28166" marB="0" anchor="ctr"/>
                </a:tc>
                <a:extLst>
                  <a:ext uri="{0D108BD9-81ED-4DB2-BD59-A6C34878D82A}">
                    <a16:rowId xmlns:a16="http://schemas.microsoft.com/office/drawing/2014/main" xmlns="" val="2870789886"/>
                  </a:ext>
                </a:extLst>
              </a:tr>
              <a:tr h="1888662">
                <a:tc>
                  <a:txBody>
                    <a:bodyPr/>
                    <a:lstStyle/>
                    <a:p>
                      <a:pPr algn="ctr"/>
                      <a:r>
                        <a:rPr lang="uk-UA" sz="2100" b="1" i="0" u="none" strike="noStrike" cap="none" dirty="0">
                          <a:solidFill>
                            <a:schemeClr val="tx1"/>
                          </a:solidFill>
                          <a:effectLst/>
                          <a:latin typeface="+mn-lt"/>
                          <a:ea typeface="+mn-ea"/>
                          <a:cs typeface="+mn-cs"/>
                          <a:sym typeface="Arial"/>
                        </a:rPr>
                        <a:t>підприємства, установи та організації, визначені центральними органами виконавчої влади, що здійснюють керівництво іншими військовими формуваннями, СБУ критично важливими для забезпечення потреб Збройних Сил, інших військових формувань в особливий період</a:t>
                      </a:r>
                    </a:p>
                  </a:txBody>
                  <a:tcPr marL="24433" marR="13235" marT="28166" marB="0" anchor="ctr"/>
                </a:tc>
                <a:tc>
                  <a:txBody>
                    <a:bodyPr/>
                    <a:lstStyle/>
                    <a:p>
                      <a:pPr algn="ctr"/>
                      <a:r>
                        <a:rPr lang="uk-UA" sz="2100" b="0" i="0" u="none" strike="noStrike" cap="none" dirty="0">
                          <a:solidFill>
                            <a:schemeClr val="tx1"/>
                          </a:solidFill>
                          <a:effectLst/>
                          <a:latin typeface="+mn-lt"/>
                          <a:ea typeface="+mn-ea"/>
                          <a:cs typeface="+mn-cs"/>
                          <a:sym typeface="Arial"/>
                        </a:rPr>
                        <a:t>до центральних органів виконавчої влади, що здійснюють керівництво</a:t>
                      </a:r>
                    </a:p>
                    <a:p>
                      <a:pPr algn="ctr"/>
                      <a:r>
                        <a:rPr lang="uk-UA" sz="2100" b="0" i="0" u="none" strike="noStrike" cap="none" dirty="0">
                          <a:solidFill>
                            <a:schemeClr val="tx1"/>
                          </a:solidFill>
                          <a:effectLst/>
                          <a:latin typeface="+mn-lt"/>
                          <a:ea typeface="+mn-ea"/>
                          <a:cs typeface="+mn-cs"/>
                          <a:sym typeface="Arial"/>
                        </a:rPr>
                        <a:t>іншими військовими формуваннями, СБУ</a:t>
                      </a:r>
                    </a:p>
                  </a:txBody>
                  <a:tcPr marL="24433" marR="13235" marT="28166" marB="0" anchor="ctr"/>
                </a:tc>
                <a:extLst>
                  <a:ext uri="{0D108BD9-81ED-4DB2-BD59-A6C34878D82A}">
                    <a16:rowId xmlns:a16="http://schemas.microsoft.com/office/drawing/2014/main" xmlns="" val="2741001442"/>
                  </a:ext>
                </a:extLst>
              </a:tr>
              <a:tr h="1146064">
                <a:tc>
                  <a:txBody>
                    <a:bodyPr/>
                    <a:lstStyle/>
                    <a:p>
                      <a:pPr algn="ctr"/>
                      <a:r>
                        <a:rPr lang="uk-UA" sz="2100" b="1" i="0" u="none" strike="noStrike" cap="none" dirty="0">
                          <a:solidFill>
                            <a:schemeClr val="tx1"/>
                          </a:solidFill>
                          <a:effectLst/>
                          <a:latin typeface="+mn-lt"/>
                          <a:ea typeface="+mn-ea"/>
                          <a:cs typeface="+mn-cs"/>
                          <a:sym typeface="Arial"/>
                        </a:rPr>
                        <a:t>підприємства, установи та організації, визначені </a:t>
                      </a:r>
                      <a:r>
                        <a:rPr lang="uk-UA" sz="2100" b="1" i="0" u="none" strike="noStrike" cap="none" dirty="0" err="1">
                          <a:solidFill>
                            <a:schemeClr val="tx1"/>
                          </a:solidFill>
                          <a:effectLst/>
                          <a:latin typeface="+mn-lt"/>
                          <a:ea typeface="+mn-ea"/>
                          <a:cs typeface="+mn-cs"/>
                          <a:sym typeface="Arial"/>
                        </a:rPr>
                        <a:t>Мінстратегпром</a:t>
                      </a:r>
                      <a:r>
                        <a:rPr lang="uk-UA" sz="2100" b="1" i="0" u="none" strike="noStrike" cap="none" dirty="0">
                          <a:solidFill>
                            <a:schemeClr val="tx1"/>
                          </a:solidFill>
                          <a:effectLst/>
                          <a:latin typeface="+mn-lt"/>
                          <a:ea typeface="+mn-ea"/>
                          <a:cs typeface="+mn-cs"/>
                          <a:sym typeface="Arial"/>
                        </a:rPr>
                        <a:t> критично важливими для забезпечення потреб Збройних Сил, інших військових формувань в особливий період</a:t>
                      </a:r>
                    </a:p>
                  </a:txBody>
                  <a:tcPr marL="24433" marR="13235" marT="28166" marB="0" anchor="ctr"/>
                </a:tc>
                <a:tc>
                  <a:txBody>
                    <a:bodyPr/>
                    <a:lstStyle/>
                    <a:p>
                      <a:pPr marL="635" marR="0" lvl="0" indent="0" algn="ctr" defTabSz="914400" rtl="0" eaLnBrk="1" fontAlgn="auto" latinLnBrk="0" hangingPunct="1">
                        <a:lnSpc>
                          <a:spcPct val="107000"/>
                        </a:lnSpc>
                        <a:spcBef>
                          <a:spcPts val="0"/>
                        </a:spcBef>
                        <a:spcAft>
                          <a:spcPts val="800"/>
                        </a:spcAft>
                        <a:buClr>
                          <a:srgbClr val="000000"/>
                        </a:buClr>
                        <a:buSzTx/>
                        <a:buFont typeface="Arial"/>
                        <a:buNone/>
                        <a:tabLst/>
                        <a:defRPr/>
                      </a:pPr>
                      <a:r>
                        <a:rPr lang="uk-UA" sz="2100" b="0" i="0" u="none" strike="noStrike" cap="none" dirty="0">
                          <a:solidFill>
                            <a:schemeClr val="tx1"/>
                          </a:solidFill>
                          <a:effectLst/>
                          <a:latin typeface="+mn-lt"/>
                          <a:ea typeface="+mn-ea"/>
                          <a:cs typeface="+mn-cs"/>
                          <a:sym typeface="Arial"/>
                        </a:rPr>
                        <a:t> до </a:t>
                      </a:r>
                      <a:r>
                        <a:rPr lang="uk-UA" sz="2100" b="0" i="0" u="none" strike="noStrike" cap="none" dirty="0" err="1">
                          <a:solidFill>
                            <a:schemeClr val="tx1"/>
                          </a:solidFill>
                          <a:effectLst/>
                          <a:latin typeface="+mn-lt"/>
                          <a:ea typeface="+mn-ea"/>
                          <a:cs typeface="+mn-cs"/>
                          <a:sym typeface="Arial"/>
                        </a:rPr>
                        <a:t>Мінстратегпрому</a:t>
                      </a:r>
                      <a:endParaRPr lang="uk-UA" sz="2100" b="0" i="0" u="none" strike="noStrike" cap="none" dirty="0">
                        <a:solidFill>
                          <a:schemeClr val="tx1"/>
                        </a:solidFill>
                        <a:effectLst/>
                        <a:latin typeface="+mn-lt"/>
                        <a:ea typeface="+mn-ea"/>
                        <a:cs typeface="+mn-cs"/>
                        <a:sym typeface="Arial"/>
                      </a:endParaRPr>
                    </a:p>
                  </a:txBody>
                  <a:tcPr marL="24433" marR="13235" marT="28166" marB="0" anchor="ctr"/>
                </a:tc>
                <a:extLst>
                  <a:ext uri="{0D108BD9-81ED-4DB2-BD59-A6C34878D82A}">
                    <a16:rowId xmlns:a16="http://schemas.microsoft.com/office/drawing/2014/main" xmlns="" val="3447956152"/>
                  </a:ext>
                </a:extLst>
              </a:tr>
            </a:tbl>
          </a:graphicData>
        </a:graphic>
      </p:graphicFrame>
      <p:sp>
        <p:nvSpPr>
          <p:cNvPr id="7" name="Google Shape;556;p32">
            <a:extLst>
              <a:ext uri="{FF2B5EF4-FFF2-40B4-BE49-F238E27FC236}">
                <a16:creationId xmlns:a16="http://schemas.microsoft.com/office/drawing/2014/main" xmlns="" id="{D596F42B-1F31-4CA3-B64D-118556C5DF64}"/>
              </a:ext>
            </a:extLst>
          </p:cNvPr>
          <p:cNvSpPr txBox="1"/>
          <p:nvPr/>
        </p:nvSpPr>
        <p:spPr bwMode="auto">
          <a:xfrm>
            <a:off x="11606210" y="6489474"/>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116</a:t>
            </a:fld>
            <a:endParaRPr sz="2000" b="1"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6474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Прямоугольник 2"/>
          <p:cNvSpPr/>
          <p:nvPr/>
        </p:nvSpPr>
        <p:spPr bwMode="auto">
          <a:xfrm>
            <a:off x="838200" y="2136339"/>
            <a:ext cx="10512000" cy="461665"/>
          </a:xfrm>
          <a:prstGeom prst="rect">
            <a:avLst/>
          </a:prstGeom>
        </p:spPr>
        <p:txBody>
          <a:bodyPr>
            <a:spAutoFit/>
          </a:bodyPr>
          <a:lstStyle/>
          <a:p>
            <a:pPr algn="just">
              <a:defRPr/>
            </a:pPr>
            <a:r>
              <a:rPr lang="ru-RU" sz="2400"/>
              <a:t>      </a:t>
            </a:r>
            <a:endParaRPr sz="1200"/>
          </a:p>
        </p:txBody>
      </p:sp>
      <p:sp>
        <p:nvSpPr>
          <p:cNvPr id="4" name="Прямоугольник 3"/>
          <p:cNvSpPr/>
          <p:nvPr/>
        </p:nvSpPr>
        <p:spPr bwMode="auto">
          <a:xfrm>
            <a:off x="254721" y="121920"/>
            <a:ext cx="11855999" cy="6249416"/>
          </a:xfrm>
          <a:prstGeom prst="rect">
            <a:avLst/>
          </a:prstGeom>
        </p:spPr>
        <p:txBody>
          <a:bodyPr wrap="square" anchor="ctr">
            <a:noAutofit/>
          </a:bodyPr>
          <a:lstStyle/>
          <a:p>
            <a:pPr algn="ctr">
              <a:lnSpc>
                <a:spcPct val="113000"/>
              </a:lnSpc>
            </a:pPr>
            <a:r>
              <a:rPr lang="uk-UA" sz="2300" b="1" dirty="0"/>
              <a:t>ЩО ПОДАЄ</a:t>
            </a:r>
          </a:p>
          <a:p>
            <a:pPr algn="just">
              <a:lnSpc>
                <a:spcPct val="113000"/>
              </a:lnSpc>
            </a:pPr>
            <a:r>
              <a:rPr lang="uk-UA" sz="2300" dirty="0"/>
              <a:t>Список подається в електронній формі засобами Порталу Дія (у разі наявності технічної можливості) відповідно до Порядку бронювання засобами Єдиного державного </a:t>
            </a:r>
            <a:r>
              <a:rPr lang="uk-UA" sz="2300" dirty="0" err="1"/>
              <a:t>вебпорталу</a:t>
            </a:r>
            <a:r>
              <a:rPr lang="uk-UA" sz="2300" dirty="0"/>
              <a:t> або у паперовій та/або електронній формі за формою згідно з додатком 1 разом з відповідним обґрунтуванням та довідкою про кількість військовозобов’язаних за формою згідно з додатком 2. </a:t>
            </a:r>
            <a:endParaRPr lang="x-none" sz="2300" dirty="0"/>
          </a:p>
          <a:p>
            <a:pPr algn="ctr">
              <a:lnSpc>
                <a:spcPct val="113000"/>
              </a:lnSpc>
            </a:pPr>
            <a:r>
              <a:rPr lang="uk-UA" sz="2300" b="1" dirty="0"/>
              <a:t>ОБГРУНТУВАННЯ</a:t>
            </a:r>
            <a:endParaRPr lang="x-none" sz="2300" dirty="0"/>
          </a:p>
          <a:p>
            <a:pPr algn="just">
              <a:lnSpc>
                <a:spcPct val="113000"/>
              </a:lnSpc>
            </a:pPr>
            <a:r>
              <a:rPr lang="uk-UA" sz="2300" b="1" dirty="0"/>
              <a:t>В обґрунтуванні зазначається інформація про: </a:t>
            </a:r>
            <a:endParaRPr lang="x-none" sz="2300" b="1" dirty="0"/>
          </a:p>
          <a:p>
            <a:pPr marL="381019" indent="-381019" algn="just">
              <a:lnSpc>
                <a:spcPct val="113000"/>
              </a:lnSpc>
              <a:buFont typeface="Arial" panose="020B0604020202020204" pitchFamily="34" charset="0"/>
              <a:buChar char="•"/>
            </a:pPr>
            <a:r>
              <a:rPr lang="uk-UA" sz="2300" dirty="0"/>
              <a:t>дату прийняття і номер рішення центрального органу виконавчої влади, що здійснює керівництво Збройними Силами, іншими військовими формуваннями, утвореними відповідно до законів України, СБУ, </a:t>
            </a:r>
            <a:r>
              <a:rPr lang="uk-UA" sz="2300" dirty="0" err="1"/>
              <a:t>Мінстратегпрому</a:t>
            </a:r>
            <a:r>
              <a:rPr lang="uk-UA" sz="2300" dirty="0"/>
              <a:t> про визначення підприємства, установи та організації критично важливими для забезпечення потреб Збройних Сил, інших військових формувань в особливий період; </a:t>
            </a:r>
          </a:p>
          <a:p>
            <a:pPr marL="381019" indent="-381019" algn="just">
              <a:lnSpc>
                <a:spcPct val="113000"/>
              </a:lnSpc>
              <a:buFont typeface="Arial" panose="020B0604020202020204" pitchFamily="34" charset="0"/>
              <a:buChar char="•"/>
            </a:pPr>
            <a:r>
              <a:rPr lang="uk-UA" sz="2300" dirty="0"/>
              <a:t>відповідність облікових даних військовозобов’язаних, зазначених у списку, їх військово-обліковим документам. </a:t>
            </a:r>
          </a:p>
          <a:p>
            <a:pPr algn="r">
              <a:lnSpc>
                <a:spcPct val="113000"/>
              </a:lnSpc>
            </a:pPr>
            <a:r>
              <a:rPr lang="uk-UA" sz="2300" b="1" i="1" dirty="0"/>
              <a:t>Пункт 8 постанови КМУ №76</a:t>
            </a:r>
          </a:p>
        </p:txBody>
      </p:sp>
      <p:sp>
        <p:nvSpPr>
          <p:cNvPr id="5" name="Google Shape;556;p32">
            <a:extLst>
              <a:ext uri="{FF2B5EF4-FFF2-40B4-BE49-F238E27FC236}">
                <a16:creationId xmlns:a16="http://schemas.microsoft.com/office/drawing/2014/main" xmlns="" id="{2DEC0F42-BDCE-49B5-BEF3-62BA65BC30EC}"/>
              </a:ext>
            </a:extLst>
          </p:cNvPr>
          <p:cNvSpPr txBox="1"/>
          <p:nvPr/>
        </p:nvSpPr>
        <p:spPr bwMode="auto">
          <a:xfrm>
            <a:off x="11606210" y="6489474"/>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117</a:t>
            </a:fld>
            <a:endParaRPr sz="2000" b="1"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6602137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Прямоугольник 2"/>
          <p:cNvSpPr/>
          <p:nvPr/>
        </p:nvSpPr>
        <p:spPr bwMode="auto">
          <a:xfrm>
            <a:off x="838200" y="2136339"/>
            <a:ext cx="10512000" cy="461665"/>
          </a:xfrm>
          <a:prstGeom prst="rect">
            <a:avLst/>
          </a:prstGeom>
        </p:spPr>
        <p:txBody>
          <a:bodyPr>
            <a:spAutoFit/>
          </a:bodyPr>
          <a:lstStyle/>
          <a:p>
            <a:pPr algn="just">
              <a:defRPr/>
            </a:pPr>
            <a:r>
              <a:rPr lang="ru-RU" sz="2400"/>
              <a:t>      </a:t>
            </a:r>
            <a:endParaRPr sz="1200"/>
          </a:p>
        </p:txBody>
      </p:sp>
      <p:sp>
        <p:nvSpPr>
          <p:cNvPr id="4" name="Прямоугольник 3"/>
          <p:cNvSpPr/>
          <p:nvPr/>
        </p:nvSpPr>
        <p:spPr bwMode="auto">
          <a:xfrm>
            <a:off x="309933" y="0"/>
            <a:ext cx="11689027" cy="6350000"/>
          </a:xfrm>
          <a:prstGeom prst="rect">
            <a:avLst/>
          </a:prstGeom>
        </p:spPr>
        <p:txBody>
          <a:bodyPr wrap="square" anchor="ctr">
            <a:noAutofit/>
          </a:bodyPr>
          <a:lstStyle/>
          <a:p>
            <a:pPr algn="r">
              <a:lnSpc>
                <a:spcPct val="113000"/>
              </a:lnSpc>
            </a:pPr>
            <a:r>
              <a:rPr lang="uk-UA" sz="2667" b="1" i="1" dirty="0"/>
              <a:t>Пункт 8 постанови КМУ №76</a:t>
            </a:r>
          </a:p>
          <a:p>
            <a:pPr algn="ctr">
              <a:lnSpc>
                <a:spcPct val="113000"/>
              </a:lnSpc>
            </a:pPr>
            <a:r>
              <a:rPr lang="uk-UA" sz="2667" b="1" dirty="0"/>
              <a:t>ОБМЕЖЕННЯ ПО БРОНЮВАННЮ</a:t>
            </a:r>
          </a:p>
          <a:p>
            <a:pPr algn="just">
              <a:lnSpc>
                <a:spcPct val="113000"/>
              </a:lnSpc>
            </a:pPr>
            <a:r>
              <a:rPr lang="uk-UA" sz="2667" b="1" dirty="0">
                <a:solidFill>
                  <a:srgbClr val="000000"/>
                </a:solidFill>
              </a:rPr>
              <a:t>Військовозобов’язані кінцеві </a:t>
            </a:r>
            <a:r>
              <a:rPr lang="uk-UA" sz="2667" b="1" dirty="0" err="1">
                <a:solidFill>
                  <a:srgbClr val="000000"/>
                </a:solidFill>
              </a:rPr>
              <a:t>бенефіціарні</a:t>
            </a:r>
            <a:r>
              <a:rPr lang="uk-UA" sz="2667" b="1" dirty="0">
                <a:solidFill>
                  <a:srgbClr val="000000"/>
                </a:solidFill>
              </a:rPr>
              <a:t> власники таких підприємств, які не є їх працівниками, підлягають бронюванню незалежно від військового звання, віку та військово-облікової спеціальності</a:t>
            </a:r>
            <a:r>
              <a:rPr lang="uk-UA" sz="2667" dirty="0">
                <a:solidFill>
                  <a:srgbClr val="000000"/>
                </a:solidFill>
              </a:rPr>
              <a:t>.</a:t>
            </a:r>
          </a:p>
          <a:p>
            <a:pPr algn="ctr">
              <a:lnSpc>
                <a:spcPct val="113000"/>
              </a:lnSpc>
            </a:pPr>
            <a:r>
              <a:rPr lang="uk-UA" sz="2667" b="1" dirty="0"/>
              <a:t>ПЕРЕВІРКА</a:t>
            </a:r>
            <a:endParaRPr lang="x-none" sz="2667" dirty="0"/>
          </a:p>
          <a:p>
            <a:pPr algn="just">
              <a:lnSpc>
                <a:spcPct val="113000"/>
              </a:lnSpc>
            </a:pPr>
            <a:r>
              <a:rPr lang="uk-UA" sz="2667" dirty="0">
                <a:solidFill>
                  <a:srgbClr val="000000"/>
                </a:solidFill>
              </a:rPr>
              <a:t>Центральні органи виконавчої влади, що здійснюють керівництво Збройними Силами, іншими військовими формуваннями, утвореними відповідно до законів України, СБУ, </a:t>
            </a:r>
            <a:r>
              <a:rPr lang="uk-UA" sz="2667" dirty="0" err="1">
                <a:solidFill>
                  <a:srgbClr val="000000"/>
                </a:solidFill>
              </a:rPr>
              <a:t>Мінстратегпром</a:t>
            </a:r>
            <a:r>
              <a:rPr lang="uk-UA" sz="2667" dirty="0">
                <a:solidFill>
                  <a:srgbClr val="000000"/>
                </a:solidFill>
              </a:rPr>
              <a:t> проводять перевірку повноти заповнення списку, наявності наданого до нього обґрунтування, а також дотримання вимог щодо кількості військовозобов’язаних, які підлягають бронюванню, та у строк не більш як п’ять робочих днів з дня отримання списку подають його до Міноборони (СБУ, Служби зовнішньої розвідки, розвідувального органу Міноборони) для погодження.</a:t>
            </a:r>
          </a:p>
        </p:txBody>
      </p:sp>
      <p:sp>
        <p:nvSpPr>
          <p:cNvPr id="5" name="Google Shape;556;p32">
            <a:extLst>
              <a:ext uri="{FF2B5EF4-FFF2-40B4-BE49-F238E27FC236}">
                <a16:creationId xmlns:a16="http://schemas.microsoft.com/office/drawing/2014/main" xmlns="" id="{44EA2C8D-720A-4DD5-815B-A107E15A15E0}"/>
              </a:ext>
            </a:extLst>
          </p:cNvPr>
          <p:cNvSpPr txBox="1"/>
          <p:nvPr/>
        </p:nvSpPr>
        <p:spPr bwMode="auto">
          <a:xfrm>
            <a:off x="11606210" y="6489474"/>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118</a:t>
            </a:fld>
            <a:endParaRPr sz="2000" b="1"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5942649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Прямоугольник 2"/>
          <p:cNvSpPr/>
          <p:nvPr/>
        </p:nvSpPr>
        <p:spPr bwMode="auto">
          <a:xfrm>
            <a:off x="838200" y="2136339"/>
            <a:ext cx="10512000" cy="461665"/>
          </a:xfrm>
          <a:prstGeom prst="rect">
            <a:avLst/>
          </a:prstGeom>
        </p:spPr>
        <p:txBody>
          <a:bodyPr>
            <a:spAutoFit/>
          </a:bodyPr>
          <a:lstStyle/>
          <a:p>
            <a:pPr algn="just">
              <a:defRPr/>
            </a:pPr>
            <a:r>
              <a:rPr lang="ru-RU" sz="2400"/>
              <a:t>      </a:t>
            </a:r>
            <a:endParaRPr sz="1200"/>
          </a:p>
        </p:txBody>
      </p:sp>
      <p:sp>
        <p:nvSpPr>
          <p:cNvPr id="4" name="Прямоугольник 3"/>
          <p:cNvSpPr/>
          <p:nvPr/>
        </p:nvSpPr>
        <p:spPr bwMode="auto">
          <a:xfrm>
            <a:off x="748453" y="128600"/>
            <a:ext cx="11040267" cy="543675"/>
          </a:xfrm>
          <a:prstGeom prst="rect">
            <a:avLst/>
          </a:prstGeom>
        </p:spPr>
        <p:txBody>
          <a:bodyPr wrap="square">
            <a:spAutoFit/>
          </a:bodyPr>
          <a:lstStyle/>
          <a:p>
            <a:pPr algn="r"/>
            <a:r>
              <a:rPr lang="uk-UA" sz="2800" b="1" i="1" dirty="0"/>
              <a:t>Пункт 9 постанови КМУ №76</a:t>
            </a:r>
          </a:p>
        </p:txBody>
      </p:sp>
      <p:graphicFrame>
        <p:nvGraphicFramePr>
          <p:cNvPr id="7" name="Content Placeholder 3">
            <a:extLst>
              <a:ext uri="{FF2B5EF4-FFF2-40B4-BE49-F238E27FC236}">
                <a16:creationId xmlns:a16="http://schemas.microsoft.com/office/drawing/2014/main" xmlns="" id="{096057B0-19F1-46DC-8D55-969E4370A48C}"/>
              </a:ext>
            </a:extLst>
          </p:cNvPr>
          <p:cNvGraphicFramePr>
            <a:graphicFrameLocks/>
          </p:cNvGraphicFramePr>
          <p:nvPr>
            <p:extLst>
              <p:ext uri="{D42A27DB-BD31-4B8C-83A1-F6EECF244321}">
                <p14:modId xmlns:p14="http://schemas.microsoft.com/office/powerpoint/2010/main" val="3314247695"/>
              </p:ext>
            </p:extLst>
          </p:nvPr>
        </p:nvGraphicFramePr>
        <p:xfrm>
          <a:off x="403546" y="672274"/>
          <a:ext cx="11605573" cy="5576125"/>
        </p:xfrm>
        <a:graphic>
          <a:graphicData uri="http://schemas.openxmlformats.org/drawingml/2006/table">
            <a:tbl>
              <a:tblPr firstRow="1" firstCol="1" bandRow="1">
                <a:tableStyleId>{5940675A-B579-460E-94D1-54222C63F5DA}</a:tableStyleId>
              </a:tblPr>
              <a:tblGrid>
                <a:gridCol w="6088703">
                  <a:extLst>
                    <a:ext uri="{9D8B030D-6E8A-4147-A177-3AD203B41FA5}">
                      <a16:colId xmlns:a16="http://schemas.microsoft.com/office/drawing/2014/main" xmlns="" val="2969220014"/>
                    </a:ext>
                  </a:extLst>
                </a:gridCol>
                <a:gridCol w="5516870">
                  <a:extLst>
                    <a:ext uri="{9D8B030D-6E8A-4147-A177-3AD203B41FA5}">
                      <a16:colId xmlns:a16="http://schemas.microsoft.com/office/drawing/2014/main" xmlns="" val="1454074824"/>
                    </a:ext>
                  </a:extLst>
                </a:gridCol>
              </a:tblGrid>
              <a:tr h="388491">
                <a:tc>
                  <a:txBody>
                    <a:bodyPr/>
                    <a:lstStyle/>
                    <a:p>
                      <a:pPr marR="42545" algn="ctr">
                        <a:lnSpc>
                          <a:spcPct val="107000"/>
                        </a:lnSpc>
                        <a:spcAft>
                          <a:spcPts val="800"/>
                        </a:spcAft>
                      </a:pPr>
                      <a:r>
                        <a:rPr lang="uk-UA" sz="2000" b="1" dirty="0">
                          <a:solidFill>
                            <a:schemeClr val="tx1"/>
                          </a:solidFill>
                          <a:effectLst/>
                        </a:rPr>
                        <a:t>ХТО ПОДАЄ</a:t>
                      </a:r>
                      <a:endParaRPr lang="x-none" sz="2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433" marR="13235" marT="28166" marB="0" anchor="ctr">
                    <a:solidFill>
                      <a:schemeClr val="accent6">
                        <a:lumMod val="40000"/>
                        <a:lumOff val="60000"/>
                      </a:schemeClr>
                    </a:solidFill>
                  </a:tcPr>
                </a:tc>
                <a:tc>
                  <a:txBody>
                    <a:bodyPr/>
                    <a:lstStyle/>
                    <a:p>
                      <a:pPr marL="123190" algn="ctr">
                        <a:lnSpc>
                          <a:spcPct val="107000"/>
                        </a:lnSpc>
                        <a:spcAft>
                          <a:spcPts val="800"/>
                        </a:spcAft>
                      </a:pPr>
                      <a:r>
                        <a:rPr lang="uk-UA" sz="2000" b="1" dirty="0">
                          <a:solidFill>
                            <a:schemeClr val="tx1"/>
                          </a:solidFill>
                          <a:effectLst/>
                        </a:rPr>
                        <a:t>КУДИ ПОДАЄ</a:t>
                      </a:r>
                      <a:endParaRPr lang="x-none" sz="2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433" marR="13235" marT="28166" marB="0" anchor="ctr">
                    <a:solidFill>
                      <a:schemeClr val="accent6">
                        <a:lumMod val="40000"/>
                        <a:lumOff val="60000"/>
                      </a:schemeClr>
                    </a:solidFill>
                  </a:tcPr>
                </a:tc>
                <a:extLst>
                  <a:ext uri="{0D108BD9-81ED-4DB2-BD59-A6C34878D82A}">
                    <a16:rowId xmlns:a16="http://schemas.microsoft.com/office/drawing/2014/main" xmlns="" val="2922842399"/>
                  </a:ext>
                </a:extLst>
              </a:tr>
              <a:tr h="2914342">
                <a:tc>
                  <a:txBody>
                    <a:bodyPr/>
                    <a:lstStyle/>
                    <a:p>
                      <a:pPr algn="ctr"/>
                      <a:r>
                        <a:rPr lang="uk-UA" sz="2000" b="1" i="0" u="none" strike="noStrike" cap="none" dirty="0">
                          <a:solidFill>
                            <a:schemeClr val="tx1"/>
                          </a:solidFill>
                          <a:effectLst/>
                          <a:latin typeface="+mn-lt"/>
                          <a:ea typeface="+mn-ea"/>
                          <a:cs typeface="+mn-cs"/>
                          <a:sym typeface="Arial"/>
                        </a:rPr>
                        <a:t>ПІДПРИЄМСТВА, УСТАНОВИ ТА ОРГАНІЗАЦІЇ, ЯКІ Є КРИТИЧНО ВАЖЛИВИМИ ДЛЯ ФУНКЦІОНУВАННЯ ЕКОНОМІКИ ТА ЗАБЕЗПЕЧЕННЯ ЖИТТЄДІЯЛЬНОСТІ НАСЕЛЕННЯ В ОСОБЛИВИЙ ПЕРІОД, БАНКИ ТА ІНШІ УСТАНОВИ, ДЕРЖАВНЕ РЕГУЛЮВАННЯ ДІЯЛЬНОСТІ ЯКИХ ЗДІЙСНЮЄТЬСЯ НАЦІОНАЛЬНИМ БАНКОМ</a:t>
                      </a:r>
                    </a:p>
                  </a:txBody>
                  <a:tcPr marL="24433" marR="13235" marT="28166" marB="0" anchor="ctr"/>
                </a:tc>
                <a:tc>
                  <a:txBody>
                    <a:bodyPr/>
                    <a:lstStyle/>
                    <a:p>
                      <a:pPr algn="ctr"/>
                      <a:r>
                        <a:rPr lang="uk-UA" sz="2000" b="0" i="0" u="none" strike="noStrike" cap="none" dirty="0">
                          <a:solidFill>
                            <a:schemeClr val="tx1"/>
                          </a:solidFill>
                          <a:effectLst/>
                          <a:latin typeface="+mn-lt"/>
                          <a:ea typeface="+mn-ea"/>
                          <a:cs typeface="+mn-cs"/>
                          <a:sym typeface="Arial"/>
                        </a:rPr>
                        <a:t>центральному органу виконавчої влади або Національному банку, або відповідній обласній, Київській та Севастопольській міській держадміністрації (військовій адміністрації у разі її утворення), який прийняв рішення про визначення таких підприємств, установ та організацій критично важливими для функціонування економіки та забезпечення життєдіяльності населення в особливий період.</a:t>
                      </a:r>
                    </a:p>
                  </a:txBody>
                  <a:tcPr marL="24433" marR="13235" marT="28166" marB="0" anchor="ctr"/>
                </a:tc>
                <a:extLst>
                  <a:ext uri="{0D108BD9-81ED-4DB2-BD59-A6C34878D82A}">
                    <a16:rowId xmlns:a16="http://schemas.microsoft.com/office/drawing/2014/main" xmlns="" val="3384222818"/>
                  </a:ext>
                </a:extLst>
              </a:tr>
              <a:tr h="2273292">
                <a:tc>
                  <a:txBody>
                    <a:bodyPr/>
                    <a:lstStyle/>
                    <a:p>
                      <a:pPr algn="ctr"/>
                      <a:r>
                        <a:rPr lang="uk-UA" sz="2000" b="1" i="0" u="none" strike="noStrike" cap="none" dirty="0">
                          <a:solidFill>
                            <a:schemeClr val="tx1"/>
                          </a:solidFill>
                          <a:effectLst/>
                          <a:latin typeface="+mn-lt"/>
                          <a:ea typeface="+mn-ea"/>
                          <a:cs typeface="+mn-cs"/>
                          <a:sym typeface="Arial"/>
                        </a:rPr>
                        <a:t>ТОВАРИСТВО ЧЕРВОНОГО ХРЕСТА УКРАЇНИ, ІНШІ УКРАЇНСЬКІ НЕУРЯДОВІ ОРГАНІЗАЦІЇ, ЯКІ РЕАЛІЗУЮТЬ ГУМАНІТАРНІ ПРОЕКТИ ЗА КОШТИ МІЖНАРОДНИХ ПАРТНЕРІВ, ЯКІ Є КРИТИЧНО ВАЖЛИВИМИ ДЛЯ ФУНКЦІОНУВАННЯ ЕКОНОМІКИ ТА ЗАБЕЗПЕЧЕННЯ ЖИТТЄДІЯЛЬНОСТІ НАСЕЛЕННЯ В ОСОБЛИВИЙ ПЕРІОД</a:t>
                      </a:r>
                    </a:p>
                  </a:txBody>
                  <a:tcPr marL="24433" marR="13235" marT="28166" marB="0" anchor="ctr"/>
                </a:tc>
                <a:tc>
                  <a:txBody>
                    <a:bodyPr/>
                    <a:lstStyle/>
                    <a:p>
                      <a:pPr marL="635" marR="0" lvl="0" indent="0" algn="ctr" defTabSz="914400" rtl="0" eaLnBrk="1" fontAlgn="auto" latinLnBrk="0" hangingPunct="1">
                        <a:lnSpc>
                          <a:spcPct val="107000"/>
                        </a:lnSpc>
                        <a:spcBef>
                          <a:spcPts val="0"/>
                        </a:spcBef>
                        <a:spcAft>
                          <a:spcPts val="800"/>
                        </a:spcAft>
                        <a:buClr>
                          <a:srgbClr val="000000"/>
                        </a:buClr>
                        <a:buSzTx/>
                        <a:buFont typeface="Arial"/>
                        <a:buNone/>
                        <a:tabLst/>
                        <a:defRPr/>
                      </a:pPr>
                      <a:r>
                        <a:rPr lang="uk-UA" sz="2000" b="0" i="0" u="none" strike="noStrike" cap="none" dirty="0">
                          <a:solidFill>
                            <a:schemeClr val="tx1"/>
                          </a:solidFill>
                          <a:effectLst/>
                          <a:latin typeface="+mn-lt"/>
                          <a:ea typeface="+mn-ea"/>
                          <a:cs typeface="+mn-cs"/>
                          <a:sym typeface="Arial"/>
                        </a:rPr>
                        <a:t>до </a:t>
                      </a:r>
                      <a:r>
                        <a:rPr lang="uk-UA" sz="2000" b="0" i="0" u="none" strike="noStrike" cap="none" dirty="0" err="1">
                          <a:solidFill>
                            <a:schemeClr val="tx1"/>
                          </a:solidFill>
                          <a:effectLst/>
                          <a:latin typeface="+mn-lt"/>
                          <a:ea typeface="+mn-ea"/>
                          <a:cs typeface="+mn-cs"/>
                          <a:sym typeface="Arial"/>
                        </a:rPr>
                        <a:t>Мінреінтеграції</a:t>
                      </a:r>
                      <a:endParaRPr lang="uk-UA" sz="2000" b="0" i="0" u="none" strike="noStrike" cap="none" dirty="0">
                        <a:solidFill>
                          <a:schemeClr val="tx1"/>
                        </a:solidFill>
                        <a:effectLst/>
                        <a:latin typeface="+mn-lt"/>
                        <a:ea typeface="+mn-ea"/>
                        <a:cs typeface="+mn-cs"/>
                        <a:sym typeface="Arial"/>
                      </a:endParaRPr>
                    </a:p>
                  </a:txBody>
                  <a:tcPr marL="24433" marR="13235" marT="28166" marB="0" anchor="ctr"/>
                </a:tc>
                <a:extLst>
                  <a:ext uri="{0D108BD9-81ED-4DB2-BD59-A6C34878D82A}">
                    <a16:rowId xmlns:a16="http://schemas.microsoft.com/office/drawing/2014/main" xmlns="" val="3531072056"/>
                  </a:ext>
                </a:extLst>
              </a:tr>
            </a:tbl>
          </a:graphicData>
        </a:graphic>
      </p:graphicFrame>
      <p:sp>
        <p:nvSpPr>
          <p:cNvPr id="6" name="Google Shape;556;p32">
            <a:extLst>
              <a:ext uri="{FF2B5EF4-FFF2-40B4-BE49-F238E27FC236}">
                <a16:creationId xmlns:a16="http://schemas.microsoft.com/office/drawing/2014/main" xmlns="" id="{6CEC9547-42B3-4187-8EDF-DB1BC90A1D74}"/>
              </a:ext>
            </a:extLst>
          </p:cNvPr>
          <p:cNvSpPr txBox="1"/>
          <p:nvPr/>
        </p:nvSpPr>
        <p:spPr bwMode="auto">
          <a:xfrm>
            <a:off x="11606210" y="6489474"/>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119</a:t>
            </a:fld>
            <a:endParaRPr sz="2000" b="1"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30605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xmlns="" id="{D1F93042-BF25-421B-83E1-25868FCB793C}"/>
              </a:ext>
            </a:extLst>
          </p:cNvPr>
          <p:cNvSpPr txBox="1">
            <a:spLocks/>
          </p:cNvSpPr>
          <p:nvPr/>
        </p:nvSpPr>
        <p:spPr>
          <a:xfrm>
            <a:off x="182880" y="660400"/>
            <a:ext cx="11765280" cy="5516563"/>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457200" algn="just" fontAlgn="base">
              <a:lnSpc>
                <a:spcPct val="110000"/>
              </a:lnSpc>
              <a:spcBef>
                <a:spcPts val="0"/>
              </a:spcBef>
              <a:buFont typeface="Arial" panose="020B0604020202020204" pitchFamily="34" charset="0"/>
              <a:buNone/>
            </a:pPr>
            <a:r>
              <a:rPr lang="uk-UA" sz="2400" b="1" dirty="0"/>
              <a:t>Наказ № 6: </a:t>
            </a:r>
            <a:r>
              <a:rPr lang="uk-UA" sz="2400" dirty="0"/>
              <a:t> приведення у відповідність норм </a:t>
            </a:r>
            <a:r>
              <a:rPr lang="uk-UA" sz="2400" i="1" dirty="0"/>
              <a:t>Закону України від 10.08.2023 № 3325-ІХ, </a:t>
            </a:r>
            <a:r>
              <a:rPr lang="uk-UA" sz="2400" dirty="0"/>
              <a:t>уточнено об’єкти оподаткування податком на прибуток суб’єктів, що здійснюють діяльність </a:t>
            </a:r>
            <a:r>
              <a:rPr lang="uk-UA" sz="2400" b="1" dirty="0"/>
              <a:t>у сфері організації та проведення азартних ігор </a:t>
            </a:r>
            <a:r>
              <a:rPr lang="uk-UA" sz="2400" dirty="0"/>
              <a:t>(див. </a:t>
            </a:r>
            <a:r>
              <a:rPr lang="uk-UA" sz="2400" i="1" dirty="0"/>
              <a:t>лист ДПСУ від 20.02.2024 № 4564/7/99-00-21-02-01-07</a:t>
            </a:r>
            <a:r>
              <a:rPr lang="uk-UA" sz="2400" dirty="0"/>
              <a:t> і роз’яснення Центрального МУ ДПС по роботі з ВПП від 13.03.2024):</a:t>
            </a:r>
          </a:p>
          <a:p>
            <a:pPr marL="0" indent="457200" algn="just" fontAlgn="base">
              <a:lnSpc>
                <a:spcPct val="110000"/>
              </a:lnSpc>
              <a:spcBef>
                <a:spcPts val="0"/>
              </a:spcBef>
              <a:buFont typeface="Arial" panose="020B0604020202020204" pitchFamily="34" charset="0"/>
              <a:buNone/>
            </a:pPr>
            <a:r>
              <a:rPr lang="uk-UA" sz="2400" dirty="0"/>
              <a:t>1)</a:t>
            </a:r>
            <a:r>
              <a:rPr lang="uk-UA" sz="2400" b="1" dirty="0"/>
              <a:t> у полі 10</a:t>
            </a:r>
            <a:r>
              <a:rPr lang="uk-UA" sz="2400" dirty="0"/>
              <a:t> вступної частини </a:t>
            </a:r>
            <a:r>
              <a:rPr lang="uk-UA" sz="2400" b="1" dirty="0"/>
              <a:t>уточнено редакцію</a:t>
            </a:r>
            <a:r>
              <a:rPr lang="uk-UA" sz="2400" dirty="0"/>
              <a:t> особливих відміток для:</a:t>
            </a:r>
          </a:p>
          <a:p>
            <a:pPr marL="0" indent="457200" algn="just" fontAlgn="base">
              <a:lnSpc>
                <a:spcPct val="110000"/>
              </a:lnSpc>
              <a:spcBef>
                <a:spcPts val="0"/>
              </a:spcBef>
              <a:buFont typeface="Arial" panose="020B0604020202020204" pitchFamily="34" charset="0"/>
              <a:buNone/>
            </a:pPr>
            <a:r>
              <a:rPr lang="uk-UA" sz="2400" dirty="0"/>
              <a:t>— суб’єктів, що здійснюють організацію та проведення азартних ігор у залах гральних автоматів, та</a:t>
            </a:r>
          </a:p>
          <a:p>
            <a:pPr marL="0" indent="457200" algn="just" fontAlgn="base">
              <a:lnSpc>
                <a:spcPct val="110000"/>
              </a:lnSpc>
              <a:spcBef>
                <a:spcPts val="0"/>
              </a:spcBef>
              <a:buFont typeface="Arial" panose="020B0604020202020204" pitchFamily="34" charset="0"/>
              <a:buNone/>
            </a:pPr>
            <a:r>
              <a:rPr lang="uk-UA" sz="2400" dirty="0"/>
              <a:t>— суб’єктів, що здійснюють діяльність у сфері організації та проведення азартних ігор, крім організації та проведення азартних ігор у залах гральних автоматів;</a:t>
            </a:r>
          </a:p>
          <a:p>
            <a:pPr marL="0" indent="457200" algn="just" fontAlgn="base">
              <a:lnSpc>
                <a:spcPct val="110000"/>
              </a:lnSpc>
              <a:spcBef>
                <a:spcPts val="0"/>
              </a:spcBef>
              <a:buFont typeface="Arial" panose="020B0604020202020204" pitchFamily="34" charset="0"/>
              <a:buNone/>
            </a:pPr>
            <a:r>
              <a:rPr lang="uk-UA" sz="2400" dirty="0"/>
              <a:t>2) </a:t>
            </a:r>
            <a:r>
              <a:rPr lang="uk-UA" sz="2400" b="1" dirty="0"/>
              <a:t>показники рядків 11 — 13 і 15</a:t>
            </a:r>
            <a:r>
              <a:rPr lang="uk-UA" sz="2400" dirty="0"/>
              <a:t> щодо сум доходів, отриманих від діяльності з організації і проведення азартних ігор, та податку на дохід </a:t>
            </a:r>
            <a:r>
              <a:rPr lang="uk-UA" sz="2400" b="1" dirty="0"/>
              <a:t>викладено в новій редакції</a:t>
            </a:r>
            <a:r>
              <a:rPr lang="uk-UA" sz="2400" dirty="0"/>
              <a:t>.</a:t>
            </a:r>
          </a:p>
          <a:p>
            <a:pPr marL="0" indent="457200" algn="just" fontAlgn="base">
              <a:lnSpc>
                <a:spcPct val="110000"/>
              </a:lnSpc>
              <a:spcBef>
                <a:spcPts val="0"/>
              </a:spcBef>
              <a:buFont typeface="Arial" panose="020B0604020202020204" pitchFamily="34" charset="0"/>
              <a:buNone/>
            </a:pPr>
            <a:r>
              <a:rPr lang="uk-UA" sz="2400" dirty="0"/>
              <a:t>Приведено у відповідність до форми прибуткової декларації аналогічні показники </a:t>
            </a:r>
            <a:r>
              <a:rPr lang="uk-UA" sz="2400" b="1" dirty="0"/>
              <a:t>рядків 11 — 13, 15 додатка ВП</a:t>
            </a:r>
            <a:r>
              <a:rPr lang="uk-UA" sz="2400" dirty="0"/>
              <a:t> до декларації.</a:t>
            </a:r>
          </a:p>
        </p:txBody>
      </p:sp>
      <p:sp>
        <p:nvSpPr>
          <p:cNvPr id="3" name="Google Shape;556;p32">
            <a:extLst>
              <a:ext uri="{FF2B5EF4-FFF2-40B4-BE49-F238E27FC236}">
                <a16:creationId xmlns:a16="http://schemas.microsoft.com/office/drawing/2014/main" xmlns="" id="{D9CF4B20-D8C2-4968-986E-DE4EF7B3428F}"/>
              </a:ext>
            </a:extLst>
          </p:cNvPr>
          <p:cNvSpPr txBox="1"/>
          <p:nvPr/>
        </p:nvSpPr>
        <p:spPr>
          <a:xfrm>
            <a:off x="11524930" y="6474618"/>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12</a:t>
            </a:fld>
            <a:endParaRPr sz="2000" b="1"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194384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Прямоугольник 2"/>
          <p:cNvSpPr/>
          <p:nvPr/>
        </p:nvSpPr>
        <p:spPr bwMode="auto">
          <a:xfrm>
            <a:off x="838200" y="2136339"/>
            <a:ext cx="10512000" cy="461665"/>
          </a:xfrm>
          <a:prstGeom prst="rect">
            <a:avLst/>
          </a:prstGeom>
        </p:spPr>
        <p:txBody>
          <a:bodyPr>
            <a:spAutoFit/>
          </a:bodyPr>
          <a:lstStyle/>
          <a:p>
            <a:pPr algn="just">
              <a:defRPr/>
            </a:pPr>
            <a:r>
              <a:rPr lang="ru-RU" sz="2400"/>
              <a:t>      </a:t>
            </a:r>
            <a:endParaRPr sz="1200"/>
          </a:p>
        </p:txBody>
      </p:sp>
      <p:sp>
        <p:nvSpPr>
          <p:cNvPr id="4" name="Прямоугольник 3"/>
          <p:cNvSpPr/>
          <p:nvPr/>
        </p:nvSpPr>
        <p:spPr bwMode="auto">
          <a:xfrm>
            <a:off x="646105" y="77645"/>
            <a:ext cx="11040267" cy="523220"/>
          </a:xfrm>
          <a:prstGeom prst="rect">
            <a:avLst/>
          </a:prstGeom>
        </p:spPr>
        <p:txBody>
          <a:bodyPr wrap="square" anchor="ctr">
            <a:spAutoFit/>
          </a:bodyPr>
          <a:lstStyle/>
          <a:p>
            <a:pPr algn="r"/>
            <a:r>
              <a:rPr lang="uk-UA" sz="2800" b="1" i="1" dirty="0"/>
              <a:t>Пункт 9 постанови КМУ №76</a:t>
            </a:r>
          </a:p>
        </p:txBody>
      </p:sp>
      <p:graphicFrame>
        <p:nvGraphicFramePr>
          <p:cNvPr id="6" name="Content Placeholder 3">
            <a:extLst>
              <a:ext uri="{FF2B5EF4-FFF2-40B4-BE49-F238E27FC236}">
                <a16:creationId xmlns:a16="http://schemas.microsoft.com/office/drawing/2014/main" xmlns="" id="{32DAF78E-513B-47AA-A958-C07E735CA30E}"/>
              </a:ext>
            </a:extLst>
          </p:cNvPr>
          <p:cNvGraphicFramePr>
            <a:graphicFrameLocks/>
          </p:cNvGraphicFramePr>
          <p:nvPr>
            <p:extLst>
              <p:ext uri="{D42A27DB-BD31-4B8C-83A1-F6EECF244321}">
                <p14:modId xmlns:p14="http://schemas.microsoft.com/office/powerpoint/2010/main" val="61176951"/>
              </p:ext>
            </p:extLst>
          </p:nvPr>
        </p:nvGraphicFramePr>
        <p:xfrm>
          <a:off x="325120" y="616254"/>
          <a:ext cx="11582400" cy="5595185"/>
        </p:xfrm>
        <a:graphic>
          <a:graphicData uri="http://schemas.openxmlformats.org/drawingml/2006/table">
            <a:tbl>
              <a:tblPr firstRow="1" firstCol="1" bandRow="1">
                <a:tableStyleId>{5940675A-B579-460E-94D1-54222C63F5DA}</a:tableStyleId>
              </a:tblPr>
              <a:tblGrid>
                <a:gridCol w="6828204">
                  <a:extLst>
                    <a:ext uri="{9D8B030D-6E8A-4147-A177-3AD203B41FA5}">
                      <a16:colId xmlns:a16="http://schemas.microsoft.com/office/drawing/2014/main" xmlns="" val="2969220014"/>
                    </a:ext>
                  </a:extLst>
                </a:gridCol>
                <a:gridCol w="4754196">
                  <a:extLst>
                    <a:ext uri="{9D8B030D-6E8A-4147-A177-3AD203B41FA5}">
                      <a16:colId xmlns:a16="http://schemas.microsoft.com/office/drawing/2014/main" xmlns="" val="1454074824"/>
                    </a:ext>
                  </a:extLst>
                </a:gridCol>
              </a:tblGrid>
              <a:tr h="498738">
                <a:tc>
                  <a:txBody>
                    <a:bodyPr/>
                    <a:lstStyle/>
                    <a:p>
                      <a:pPr marR="42545" algn="ctr">
                        <a:lnSpc>
                          <a:spcPct val="107000"/>
                        </a:lnSpc>
                        <a:spcAft>
                          <a:spcPts val="800"/>
                        </a:spcAft>
                      </a:pPr>
                      <a:r>
                        <a:rPr lang="uk-UA" sz="2100" b="1" dirty="0">
                          <a:solidFill>
                            <a:schemeClr val="tx1"/>
                          </a:solidFill>
                          <a:effectLst/>
                        </a:rPr>
                        <a:t>ХТО ПОДАЄ</a:t>
                      </a:r>
                      <a:endParaRPr lang="x-none" sz="2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433" marR="13235" marT="28166" marB="0" anchor="ctr">
                    <a:solidFill>
                      <a:schemeClr val="accent6">
                        <a:lumMod val="40000"/>
                        <a:lumOff val="60000"/>
                      </a:schemeClr>
                    </a:solidFill>
                  </a:tcPr>
                </a:tc>
                <a:tc>
                  <a:txBody>
                    <a:bodyPr/>
                    <a:lstStyle/>
                    <a:p>
                      <a:pPr marL="123190" algn="ctr">
                        <a:lnSpc>
                          <a:spcPct val="107000"/>
                        </a:lnSpc>
                        <a:spcAft>
                          <a:spcPts val="800"/>
                        </a:spcAft>
                      </a:pPr>
                      <a:r>
                        <a:rPr lang="uk-UA" sz="2100" b="1" dirty="0">
                          <a:solidFill>
                            <a:schemeClr val="tx1"/>
                          </a:solidFill>
                          <a:effectLst/>
                        </a:rPr>
                        <a:t>КУДИ ПОДАЄ</a:t>
                      </a:r>
                      <a:endParaRPr lang="x-none" sz="2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433" marR="13235" marT="28166" marB="0" anchor="ctr">
                    <a:solidFill>
                      <a:schemeClr val="accent6">
                        <a:lumMod val="40000"/>
                        <a:lumOff val="60000"/>
                      </a:schemeClr>
                    </a:solidFill>
                  </a:tcPr>
                </a:tc>
                <a:extLst>
                  <a:ext uri="{0D108BD9-81ED-4DB2-BD59-A6C34878D82A}">
                    <a16:rowId xmlns:a16="http://schemas.microsoft.com/office/drawing/2014/main" xmlns="" val="2922842399"/>
                  </a:ext>
                </a:extLst>
              </a:tr>
              <a:tr h="5096447">
                <a:tc>
                  <a:txBody>
                    <a:bodyPr/>
                    <a:lstStyle/>
                    <a:p>
                      <a:pPr algn="ctr"/>
                      <a:r>
                        <a:rPr lang="uk-UA" sz="2100" b="1" i="0" u="none" strike="noStrike" cap="none" dirty="0">
                          <a:solidFill>
                            <a:schemeClr val="tx1"/>
                          </a:solidFill>
                          <a:effectLst/>
                          <a:latin typeface="+mn-lt"/>
                          <a:ea typeface="+mn-ea"/>
                          <a:cs typeface="+mn-cs"/>
                          <a:sym typeface="Arial"/>
                        </a:rPr>
                        <a:t>Центральні органи виконавчої влади, інші державні органи, відповідальні за виконання зобов’язань, що випливають із членства України в міжнародних організаціях,</a:t>
                      </a:r>
                      <a:r>
                        <a:rPr lang="uk-UA" sz="2100" b="0" i="0" u="none" strike="noStrike" cap="none" dirty="0">
                          <a:solidFill>
                            <a:schemeClr val="tx1"/>
                          </a:solidFill>
                          <a:effectLst/>
                          <a:latin typeface="+mn-lt"/>
                          <a:ea typeface="+mn-ea"/>
                          <a:cs typeface="+mn-cs"/>
                          <a:sym typeface="Arial"/>
                        </a:rPr>
                        <a:t> </a:t>
                      </a:r>
                      <a:r>
                        <a:rPr lang="uk-UA" sz="2100" b="1" i="0" u="none" strike="noStrike" cap="none" dirty="0">
                          <a:solidFill>
                            <a:schemeClr val="tx1"/>
                          </a:solidFill>
                          <a:effectLst/>
                          <a:latin typeface="+mn-lt"/>
                          <a:ea typeface="+mn-ea"/>
                          <a:cs typeface="+mn-cs"/>
                          <a:sym typeface="Arial"/>
                        </a:rPr>
                        <a:t>подають списки працівників спеціалізованих установ ООН, міжнародних судових органів, міжнародних та неурядових організацій та установ, членом, учасником або спостерігачем у яких є Україна, відповідно до укладених міжнародних договорів України, спеціалізовані установи ООН, закордонні дипломатичні установи в Україні, закордонні дипломатичні установи України, представництва міжнародних організацій, які є критично важливими для Функціонування економіки та забезпечення життєдіяльності населення в особливий період</a:t>
                      </a:r>
                    </a:p>
                  </a:txBody>
                  <a:tcPr marL="24433" marR="13235" marT="28166" marB="0" anchor="ctr"/>
                </a:tc>
                <a:tc>
                  <a:txBody>
                    <a:bodyPr/>
                    <a:lstStyle/>
                    <a:p>
                      <a:pPr marL="635" marR="0" lvl="0" indent="0" algn="ctr" defTabSz="914400" rtl="0" eaLnBrk="1" fontAlgn="auto" latinLnBrk="0" hangingPunct="1">
                        <a:lnSpc>
                          <a:spcPct val="107000"/>
                        </a:lnSpc>
                        <a:spcBef>
                          <a:spcPts val="0"/>
                        </a:spcBef>
                        <a:spcAft>
                          <a:spcPts val="800"/>
                        </a:spcAft>
                        <a:buClr>
                          <a:srgbClr val="000000"/>
                        </a:buClr>
                        <a:buSzTx/>
                        <a:buFont typeface="Arial"/>
                        <a:buNone/>
                        <a:tabLst/>
                        <a:defRPr/>
                      </a:pPr>
                      <a:r>
                        <a:rPr lang="uk-UA" sz="2100" b="0" i="0" u="none" strike="noStrike" cap="none" dirty="0">
                          <a:solidFill>
                            <a:schemeClr val="tx1"/>
                          </a:solidFill>
                          <a:effectLst/>
                          <a:latin typeface="+mn-lt"/>
                          <a:ea typeface="+mn-ea"/>
                          <a:cs typeface="+mn-cs"/>
                          <a:sym typeface="Arial"/>
                        </a:rPr>
                        <a:t>до МЗС</a:t>
                      </a:r>
                    </a:p>
                  </a:txBody>
                  <a:tcPr marL="24433" marR="13235" marT="28166" marB="0" anchor="ctr"/>
                </a:tc>
                <a:extLst>
                  <a:ext uri="{0D108BD9-81ED-4DB2-BD59-A6C34878D82A}">
                    <a16:rowId xmlns:a16="http://schemas.microsoft.com/office/drawing/2014/main" xmlns="" val="3001583072"/>
                  </a:ext>
                </a:extLst>
              </a:tr>
            </a:tbl>
          </a:graphicData>
        </a:graphic>
      </p:graphicFrame>
      <p:sp>
        <p:nvSpPr>
          <p:cNvPr id="7" name="Google Shape;556;p32">
            <a:extLst>
              <a:ext uri="{FF2B5EF4-FFF2-40B4-BE49-F238E27FC236}">
                <a16:creationId xmlns:a16="http://schemas.microsoft.com/office/drawing/2014/main" xmlns="" id="{319FCC73-65C8-4012-BD35-DC4BB14BAB08}"/>
              </a:ext>
            </a:extLst>
          </p:cNvPr>
          <p:cNvSpPr txBox="1"/>
          <p:nvPr/>
        </p:nvSpPr>
        <p:spPr bwMode="auto">
          <a:xfrm>
            <a:off x="11606210" y="6489474"/>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120</a:t>
            </a:fld>
            <a:endParaRPr sz="2000" b="1"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2503047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Прямоугольник 2"/>
          <p:cNvSpPr/>
          <p:nvPr/>
        </p:nvSpPr>
        <p:spPr bwMode="auto">
          <a:xfrm>
            <a:off x="838200" y="2136339"/>
            <a:ext cx="10512000" cy="461665"/>
          </a:xfrm>
          <a:prstGeom prst="rect">
            <a:avLst/>
          </a:prstGeom>
        </p:spPr>
        <p:txBody>
          <a:bodyPr>
            <a:spAutoFit/>
          </a:bodyPr>
          <a:lstStyle/>
          <a:p>
            <a:pPr algn="just">
              <a:defRPr/>
            </a:pPr>
            <a:r>
              <a:rPr lang="ru-RU" sz="2400"/>
              <a:t>      </a:t>
            </a:r>
            <a:endParaRPr sz="1200"/>
          </a:p>
        </p:txBody>
      </p:sp>
      <p:sp>
        <p:nvSpPr>
          <p:cNvPr id="4" name="Прямоугольник 3"/>
          <p:cNvSpPr/>
          <p:nvPr/>
        </p:nvSpPr>
        <p:spPr bwMode="auto">
          <a:xfrm>
            <a:off x="646105" y="20120"/>
            <a:ext cx="11040267" cy="523220"/>
          </a:xfrm>
          <a:prstGeom prst="rect">
            <a:avLst/>
          </a:prstGeom>
        </p:spPr>
        <p:txBody>
          <a:bodyPr wrap="square" anchor="ctr">
            <a:spAutoFit/>
          </a:bodyPr>
          <a:lstStyle/>
          <a:p>
            <a:pPr algn="r"/>
            <a:r>
              <a:rPr lang="uk-UA" sz="2800" b="1" i="1" dirty="0"/>
              <a:t>Пункт 9 постанови КМУ №76</a:t>
            </a:r>
          </a:p>
        </p:txBody>
      </p:sp>
      <p:graphicFrame>
        <p:nvGraphicFramePr>
          <p:cNvPr id="7" name="Content Placeholder 3">
            <a:extLst>
              <a:ext uri="{FF2B5EF4-FFF2-40B4-BE49-F238E27FC236}">
                <a16:creationId xmlns:a16="http://schemas.microsoft.com/office/drawing/2014/main" xmlns="" id="{F3B9DBA3-27F9-4472-A73F-35B2119CDB44}"/>
              </a:ext>
            </a:extLst>
          </p:cNvPr>
          <p:cNvGraphicFramePr>
            <a:graphicFrameLocks/>
          </p:cNvGraphicFramePr>
          <p:nvPr>
            <p:extLst>
              <p:ext uri="{D42A27DB-BD31-4B8C-83A1-F6EECF244321}">
                <p14:modId xmlns:p14="http://schemas.microsoft.com/office/powerpoint/2010/main" val="1338483444"/>
              </p:ext>
            </p:extLst>
          </p:nvPr>
        </p:nvGraphicFramePr>
        <p:xfrm>
          <a:off x="576000" y="554616"/>
          <a:ext cx="11331520" cy="5755006"/>
        </p:xfrm>
        <a:graphic>
          <a:graphicData uri="http://schemas.openxmlformats.org/drawingml/2006/table">
            <a:tbl>
              <a:tblPr firstRow="1" firstCol="1" bandRow="1">
                <a:tableStyleId>{5940675A-B579-460E-94D1-54222C63F5DA}</a:tableStyleId>
              </a:tblPr>
              <a:tblGrid>
                <a:gridCol w="7334109">
                  <a:extLst>
                    <a:ext uri="{9D8B030D-6E8A-4147-A177-3AD203B41FA5}">
                      <a16:colId xmlns:a16="http://schemas.microsoft.com/office/drawing/2014/main" xmlns="" val="2969220014"/>
                    </a:ext>
                  </a:extLst>
                </a:gridCol>
                <a:gridCol w="3997411">
                  <a:extLst>
                    <a:ext uri="{9D8B030D-6E8A-4147-A177-3AD203B41FA5}">
                      <a16:colId xmlns:a16="http://schemas.microsoft.com/office/drawing/2014/main" xmlns="" val="1454074824"/>
                    </a:ext>
                  </a:extLst>
                </a:gridCol>
              </a:tblGrid>
              <a:tr h="380702">
                <a:tc>
                  <a:txBody>
                    <a:bodyPr/>
                    <a:lstStyle/>
                    <a:p>
                      <a:pPr marR="42545" algn="ctr">
                        <a:lnSpc>
                          <a:spcPct val="107000"/>
                        </a:lnSpc>
                        <a:spcAft>
                          <a:spcPts val="800"/>
                        </a:spcAft>
                      </a:pPr>
                      <a:r>
                        <a:rPr lang="uk-UA" sz="2200" b="1" dirty="0">
                          <a:solidFill>
                            <a:schemeClr val="tx1"/>
                          </a:solidFill>
                          <a:effectLst/>
                        </a:rPr>
                        <a:t>ХТО ПОДАЄ</a:t>
                      </a:r>
                      <a:endParaRPr lang="x-none" sz="2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433" marR="13235" marT="28166" marB="0" anchor="ctr">
                    <a:solidFill>
                      <a:schemeClr val="accent6">
                        <a:lumMod val="40000"/>
                        <a:lumOff val="60000"/>
                      </a:schemeClr>
                    </a:solidFill>
                  </a:tcPr>
                </a:tc>
                <a:tc>
                  <a:txBody>
                    <a:bodyPr/>
                    <a:lstStyle/>
                    <a:p>
                      <a:pPr marL="123190" algn="ctr">
                        <a:lnSpc>
                          <a:spcPct val="107000"/>
                        </a:lnSpc>
                        <a:spcAft>
                          <a:spcPts val="800"/>
                        </a:spcAft>
                      </a:pPr>
                      <a:r>
                        <a:rPr lang="uk-UA" sz="2200" b="1" dirty="0">
                          <a:solidFill>
                            <a:schemeClr val="tx1"/>
                          </a:solidFill>
                          <a:effectLst/>
                        </a:rPr>
                        <a:t>КУДИ ПОДАЄ</a:t>
                      </a:r>
                      <a:endParaRPr lang="x-none" sz="2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433" marR="13235" marT="28166" marB="0" anchor="ctr">
                    <a:solidFill>
                      <a:schemeClr val="accent6">
                        <a:lumMod val="40000"/>
                        <a:lumOff val="60000"/>
                      </a:schemeClr>
                    </a:solidFill>
                  </a:tcPr>
                </a:tc>
                <a:extLst>
                  <a:ext uri="{0D108BD9-81ED-4DB2-BD59-A6C34878D82A}">
                    <a16:rowId xmlns:a16="http://schemas.microsoft.com/office/drawing/2014/main" xmlns="" val="2922842399"/>
                  </a:ext>
                </a:extLst>
              </a:tr>
              <a:tr h="1905986">
                <a:tc>
                  <a:txBody>
                    <a:bodyPr/>
                    <a:lstStyle/>
                    <a:p>
                      <a:pPr algn="ctr"/>
                      <a:r>
                        <a:rPr lang="uk-UA" sz="2200" b="1" i="0" u="none" strike="noStrike" cap="none" dirty="0">
                          <a:solidFill>
                            <a:schemeClr val="tx1"/>
                          </a:solidFill>
                          <a:effectLst/>
                          <a:latin typeface="+mn-lt"/>
                          <a:ea typeface="+mn-ea"/>
                          <a:cs typeface="+mn-cs"/>
                          <a:sym typeface="Arial"/>
                        </a:rPr>
                        <a:t>ПРЕДСТАВНИЦТВА ДОНОРСЬКИХ УСТАНОВ, ВИКОНАВЦІ ПРОЕКТІВ МІЖНАРОДНОЇ ТЕХНІЧНОЇ ДОПОМОГИ, ЯКІ Є КРИТИЧНО ВАЖЛИВИМИ ДЛЯ ФУНКЦІОНУВАННЯ ЕКОНОМІКИ ТА ЗАБЕЗПЕЧЕННЯ ЖИТТЄДІЯЛЬНОСТІ НАСЕЛЕННЯ В ОСОБЛИВИЙ ПЕРІОД</a:t>
                      </a:r>
                    </a:p>
                  </a:txBody>
                  <a:tcPr marL="24433" marR="13235" marT="28166" marB="0" anchor="ctr"/>
                </a:tc>
                <a:tc>
                  <a:txBody>
                    <a:bodyPr/>
                    <a:lstStyle/>
                    <a:p>
                      <a:pPr marL="635" marR="0" lvl="0" indent="0" algn="ctr" defTabSz="914400" rtl="0" eaLnBrk="1" fontAlgn="auto" latinLnBrk="0" hangingPunct="1">
                        <a:lnSpc>
                          <a:spcPct val="107000"/>
                        </a:lnSpc>
                        <a:spcBef>
                          <a:spcPts val="0"/>
                        </a:spcBef>
                        <a:spcAft>
                          <a:spcPts val="800"/>
                        </a:spcAft>
                        <a:buClr>
                          <a:srgbClr val="000000"/>
                        </a:buClr>
                        <a:buSzTx/>
                        <a:buFont typeface="Arial"/>
                        <a:buNone/>
                        <a:tabLst/>
                        <a:defRPr/>
                      </a:pPr>
                      <a:r>
                        <a:rPr lang="uk-UA" sz="2200" b="0" i="0" u="none" strike="noStrike" cap="none" dirty="0">
                          <a:solidFill>
                            <a:schemeClr val="tx1"/>
                          </a:solidFill>
                          <a:effectLst/>
                          <a:latin typeface="+mn-lt"/>
                          <a:ea typeface="+mn-ea"/>
                          <a:cs typeface="+mn-cs"/>
                          <a:sym typeface="Arial"/>
                        </a:rPr>
                        <a:t>Секретаріатові Кабінету Міністрів України</a:t>
                      </a:r>
                    </a:p>
                  </a:txBody>
                  <a:tcPr marL="24433" marR="13235" marT="28166" marB="0" anchor="ctr"/>
                </a:tc>
                <a:extLst>
                  <a:ext uri="{0D108BD9-81ED-4DB2-BD59-A6C34878D82A}">
                    <a16:rowId xmlns:a16="http://schemas.microsoft.com/office/drawing/2014/main" xmlns="" val="3001583072"/>
                  </a:ext>
                </a:extLst>
              </a:tr>
              <a:tr h="3462079">
                <a:tc>
                  <a:txBody>
                    <a:bodyPr/>
                    <a:lstStyle/>
                    <a:p>
                      <a:pPr algn="ctr"/>
                      <a:r>
                        <a:rPr lang="uk-UA" sz="2200" b="1" i="0" u="none" strike="noStrike" cap="none" dirty="0">
                          <a:solidFill>
                            <a:schemeClr val="tx1"/>
                          </a:solidFill>
                          <a:effectLst/>
                          <a:latin typeface="+mn-lt"/>
                          <a:ea typeface="+mn-ea"/>
                          <a:cs typeface="+mn-cs"/>
                          <a:sym typeface="Arial"/>
                        </a:rPr>
                        <a:t>ПІДПРИЄМСТВА, УСТАНОВИ ТА ОРГАНІЗАЦІЇ, ЩО ПЕРЕБУВАЮТЬ У СФЕРІ УПРАВЛІННЯ ОРГАНІВ, ЯКІ ЗДІЙСНЮЮТЬ УПРАВЛІННЯ ДЕРЖАВНИМ МАЙНОМ, ЩО ЗАБЕЗПЕЧУЄ ДІЯЛЬНІСТЬ ВІДПОВІДНО ПРЕЗИДЕНТА УКРАЇНИ, ВЕРХОВНОЇ РАДИ УКРАЇНИ ТА КАБІНЕТУ МІНІСТРІВ УКРАЇНИ, А ТАКОЖ ДОСЛІДНИЦЬКА СЛУЖБА ВЕРХОВНОЇ РАДИ УКРАЇНИ, ЯКІ Є КРИТИЧНО ВАЖЛИВИМИ ДЛЯ ФУНКЦІОНУВАННЯ ЕКОНОМІКИ ТА ЗАБЕЗПЕЧЕННЯ ЖИТТЄДІЯЛЬНОСТІ НАСЕЛЕННЯ В ОСОБЛИВИЙ ПЕРІОД</a:t>
                      </a:r>
                    </a:p>
                  </a:txBody>
                  <a:tcPr marL="24433" marR="13235" marT="28166" marB="0" anchor="ctr"/>
                </a:tc>
                <a:tc>
                  <a:txBody>
                    <a:bodyPr/>
                    <a:lstStyle/>
                    <a:p>
                      <a:pPr marL="635" marR="0" lvl="0" indent="0" algn="ctr" defTabSz="914400" rtl="0" eaLnBrk="1" fontAlgn="auto" latinLnBrk="0" hangingPunct="1">
                        <a:lnSpc>
                          <a:spcPct val="107000"/>
                        </a:lnSpc>
                        <a:spcBef>
                          <a:spcPts val="0"/>
                        </a:spcBef>
                        <a:spcAft>
                          <a:spcPts val="800"/>
                        </a:spcAft>
                        <a:buClr>
                          <a:srgbClr val="000000"/>
                        </a:buClr>
                        <a:buSzTx/>
                        <a:buFont typeface="Arial"/>
                        <a:buNone/>
                        <a:tabLst/>
                        <a:defRPr/>
                      </a:pPr>
                      <a:r>
                        <a:rPr lang="uk-UA" sz="2200" b="0" i="0" u="none" strike="noStrike" cap="none" dirty="0">
                          <a:solidFill>
                            <a:schemeClr val="tx1"/>
                          </a:solidFill>
                          <a:effectLst/>
                          <a:latin typeface="+mn-lt"/>
                          <a:ea typeface="+mn-ea"/>
                          <a:cs typeface="+mn-cs"/>
                          <a:sym typeface="Arial"/>
                        </a:rPr>
                        <a:t>Відповідним органам </a:t>
                      </a:r>
                    </a:p>
                    <a:p>
                      <a:pPr marL="635" marR="0" lvl="0" indent="0" algn="ctr" defTabSz="914400" rtl="0" eaLnBrk="1" fontAlgn="auto" latinLnBrk="0" hangingPunct="1">
                        <a:lnSpc>
                          <a:spcPct val="107000"/>
                        </a:lnSpc>
                        <a:spcBef>
                          <a:spcPts val="0"/>
                        </a:spcBef>
                        <a:spcAft>
                          <a:spcPts val="800"/>
                        </a:spcAft>
                        <a:buClr>
                          <a:srgbClr val="000000"/>
                        </a:buClr>
                        <a:buSzTx/>
                        <a:buFont typeface="Arial"/>
                        <a:buNone/>
                        <a:tabLst/>
                        <a:defRPr/>
                      </a:pPr>
                      <a:r>
                        <a:rPr lang="uk-UA" sz="2200" b="0" i="0" u="none" strike="noStrike" cap="none" dirty="0">
                          <a:solidFill>
                            <a:schemeClr val="tx1"/>
                          </a:solidFill>
                          <a:effectLst/>
                          <a:latin typeface="+mn-lt"/>
                          <a:ea typeface="+mn-ea"/>
                          <a:cs typeface="+mn-cs"/>
                          <a:sym typeface="Arial"/>
                        </a:rPr>
                        <a:t>управління</a:t>
                      </a:r>
                    </a:p>
                  </a:txBody>
                  <a:tcPr marL="24433" marR="13235" marT="28166" marB="0" anchor="ctr"/>
                </a:tc>
                <a:extLst>
                  <a:ext uri="{0D108BD9-81ED-4DB2-BD59-A6C34878D82A}">
                    <a16:rowId xmlns:a16="http://schemas.microsoft.com/office/drawing/2014/main" xmlns="" val="2813780257"/>
                  </a:ext>
                </a:extLst>
              </a:tr>
            </a:tbl>
          </a:graphicData>
        </a:graphic>
      </p:graphicFrame>
      <p:sp>
        <p:nvSpPr>
          <p:cNvPr id="6" name="Google Shape;556;p32">
            <a:extLst>
              <a:ext uri="{FF2B5EF4-FFF2-40B4-BE49-F238E27FC236}">
                <a16:creationId xmlns:a16="http://schemas.microsoft.com/office/drawing/2014/main" xmlns="" id="{6902956E-C248-453A-AEBE-1C65D6103A69}"/>
              </a:ext>
            </a:extLst>
          </p:cNvPr>
          <p:cNvSpPr txBox="1"/>
          <p:nvPr/>
        </p:nvSpPr>
        <p:spPr bwMode="auto">
          <a:xfrm>
            <a:off x="11606210" y="6489474"/>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121</a:t>
            </a:fld>
            <a:endParaRPr sz="2000" b="1"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6954449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Прямоугольник 2"/>
          <p:cNvSpPr/>
          <p:nvPr/>
        </p:nvSpPr>
        <p:spPr bwMode="auto">
          <a:xfrm>
            <a:off x="838200" y="2136339"/>
            <a:ext cx="10512000" cy="461665"/>
          </a:xfrm>
          <a:prstGeom prst="rect">
            <a:avLst/>
          </a:prstGeom>
        </p:spPr>
        <p:txBody>
          <a:bodyPr>
            <a:spAutoFit/>
          </a:bodyPr>
          <a:lstStyle/>
          <a:p>
            <a:pPr algn="just">
              <a:defRPr/>
            </a:pPr>
            <a:r>
              <a:rPr lang="ru-RU" sz="2400"/>
              <a:t>      </a:t>
            </a:r>
            <a:endParaRPr sz="1200"/>
          </a:p>
        </p:txBody>
      </p:sp>
      <p:sp>
        <p:nvSpPr>
          <p:cNvPr id="4" name="Прямоугольник 3"/>
          <p:cNvSpPr/>
          <p:nvPr/>
        </p:nvSpPr>
        <p:spPr bwMode="auto">
          <a:xfrm>
            <a:off x="182346" y="609574"/>
            <a:ext cx="11836933" cy="5809347"/>
          </a:xfrm>
          <a:prstGeom prst="rect">
            <a:avLst/>
          </a:prstGeom>
        </p:spPr>
        <p:txBody>
          <a:bodyPr wrap="square">
            <a:noAutofit/>
          </a:bodyPr>
          <a:lstStyle/>
          <a:p>
            <a:pPr algn="just">
              <a:lnSpc>
                <a:spcPct val="113000"/>
              </a:lnSpc>
            </a:pPr>
            <a:r>
              <a:rPr lang="uk-UA" sz="2200" b="1" dirty="0"/>
              <a:t>	Крок 1 СПИСКИ ПЕРЕВІРЯЄ МІНОБОРОНИ – 10 Р.Д.</a:t>
            </a:r>
          </a:p>
          <a:p>
            <a:pPr algn="just" fontAlgn="base">
              <a:lnSpc>
                <a:spcPct val="113000"/>
              </a:lnSpc>
            </a:pPr>
            <a:r>
              <a:rPr lang="uk-UA" sz="2200" dirty="0"/>
              <a:t>З метою погодження списки, подані в паперовій та/або в електронній формі, </a:t>
            </a:r>
            <a:r>
              <a:rPr lang="uk-UA" sz="2200" b="1" dirty="0"/>
              <a:t>крім поданих засобами Порталу Дія </a:t>
            </a:r>
            <a:r>
              <a:rPr lang="uk-UA" sz="2200" dirty="0"/>
              <a:t>відповідно до пунктів 4—9 цього Порядку, розглядаються щодо повноти заповнення та наявності обґрунтувань Міноборони (СБУ, Службою зовнішньої розвідки, розвідувальним органом Міноборони) у строк не більш як 10 робочих днів з дня їх отримання. </a:t>
            </a:r>
          </a:p>
          <a:p>
            <a:pPr algn="just" fontAlgn="base">
              <a:lnSpc>
                <a:spcPct val="113000"/>
              </a:lnSpc>
            </a:pPr>
            <a:r>
              <a:rPr lang="uk-UA" sz="2200" b="1" dirty="0"/>
              <a:t>	Крок 2 ПЕРЕДАЧА ДОКУМЕНТІВ ДО МІНЕКОНОМІКИ</a:t>
            </a:r>
          </a:p>
          <a:p>
            <a:pPr algn="just" fontAlgn="base">
              <a:lnSpc>
                <a:spcPct val="113000"/>
              </a:lnSpc>
            </a:pPr>
            <a:r>
              <a:rPr lang="uk-UA" sz="2200" dirty="0"/>
              <a:t>Міноборони (СБУ, Служба зовнішньої розвідки, розвідувальний орган Міноборони) подає погоджені відповідно до абзацу першого цього пункту списки до Мінекономіки. </a:t>
            </a:r>
          </a:p>
          <a:p>
            <a:pPr algn="just" fontAlgn="base">
              <a:lnSpc>
                <a:spcPct val="113000"/>
              </a:lnSpc>
            </a:pPr>
            <a:r>
              <a:rPr lang="uk-UA" sz="2200" b="1" dirty="0"/>
              <a:t>	Крок 3 МІНЕКОНОМІКИ ПРИЙМАЄ РІШЕННЯ – 5.Р.Д.</a:t>
            </a:r>
          </a:p>
          <a:p>
            <a:pPr algn="just" fontAlgn="base">
              <a:lnSpc>
                <a:spcPct val="113000"/>
              </a:lnSpc>
            </a:pPr>
            <a:r>
              <a:rPr lang="uk-UA" sz="2200" dirty="0"/>
              <a:t>За результатами перевірки списків, поданих відповідно до пункту 10 цього Порядку, щодо повноти їх заповнення, наявності обґрунтувань та погодження Міноборони (СБУ, Службою зовнішньої розвідки, розвідувальним органом Міноборони) Мінекономіки приймає у строк не більш як п’ять робочих днів з дня отримання зазначених списків рішення про бронювання військовозобов’язаних. </a:t>
            </a:r>
          </a:p>
          <a:p>
            <a:pPr algn="r" fontAlgn="base">
              <a:lnSpc>
                <a:spcPct val="113000"/>
              </a:lnSpc>
            </a:pPr>
            <a:r>
              <a:rPr lang="uk-UA" sz="2200" b="1" i="1" dirty="0"/>
              <a:t>Пункт 10-11 постанови КМУ №76</a:t>
            </a:r>
          </a:p>
        </p:txBody>
      </p:sp>
      <p:sp>
        <p:nvSpPr>
          <p:cNvPr id="5" name="Заголовок 7"/>
          <p:cNvSpPr txBox="1"/>
          <p:nvPr/>
        </p:nvSpPr>
        <p:spPr bwMode="auto">
          <a:xfrm>
            <a:off x="573933" y="55576"/>
            <a:ext cx="11040534" cy="553998"/>
          </a:xfrm>
          <a:prstGeom prst="rect">
            <a:avLst/>
          </a:prstGeom>
        </p:spPr>
        <p:txBody>
          <a:bodyPr vert="horz" wrap="square" lIns="60960" tIns="30480" rIns="60960" bIns="30480" rtlCol="0" anchor="t" anchorCtr="0">
            <a:spAutoFit/>
          </a:bodyPr>
          <a:lstStyle>
            <a:defPPr>
              <a:defRPr lang="en-US"/>
            </a:defPPr>
            <a:lvl1pPr lvl="0" algn="ctr" defTabSz="1371600">
              <a:lnSpc>
                <a:spcPct val="90000"/>
              </a:lnSpc>
              <a:spcBef>
                <a:spcPts val="0"/>
              </a:spcBef>
              <a:buNone/>
              <a:defRPr sz="5400" b="1" cap="all">
                <a:solidFill>
                  <a:srgbClr val="ED3434"/>
                </a:solidFill>
                <a:ea typeface="+mj-ea"/>
                <a:cs typeface="+mj-cs"/>
              </a:defRPr>
            </a:lvl1pPr>
          </a:lstStyle>
          <a:p>
            <a:pPr>
              <a:lnSpc>
                <a:spcPct val="100000"/>
              </a:lnSpc>
              <a:defRPr/>
            </a:pPr>
            <a:r>
              <a:rPr lang="ru-RU" sz="3200" dirty="0">
                <a:solidFill>
                  <a:schemeClr val="tx1"/>
                </a:solidFill>
              </a:rPr>
              <a:t>ЕТАП 2. КРОКИ ДЕРЖОРГАНІВ ТА РОБОТОДАВЦЯ</a:t>
            </a:r>
          </a:p>
        </p:txBody>
      </p:sp>
      <p:sp>
        <p:nvSpPr>
          <p:cNvPr id="6" name="Google Shape;556;p32">
            <a:extLst>
              <a:ext uri="{FF2B5EF4-FFF2-40B4-BE49-F238E27FC236}">
                <a16:creationId xmlns:a16="http://schemas.microsoft.com/office/drawing/2014/main" xmlns="" id="{595A8DFD-5D96-412C-AE49-B6E612A4929A}"/>
              </a:ext>
            </a:extLst>
          </p:cNvPr>
          <p:cNvSpPr txBox="1"/>
          <p:nvPr/>
        </p:nvSpPr>
        <p:spPr bwMode="auto">
          <a:xfrm>
            <a:off x="11606210" y="6489474"/>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122</a:t>
            </a:fld>
            <a:endParaRPr sz="2000" b="1"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5379109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Прямоугольник 2"/>
          <p:cNvSpPr/>
          <p:nvPr/>
        </p:nvSpPr>
        <p:spPr bwMode="auto">
          <a:xfrm>
            <a:off x="838200" y="2136339"/>
            <a:ext cx="10512000" cy="461665"/>
          </a:xfrm>
          <a:prstGeom prst="rect">
            <a:avLst/>
          </a:prstGeom>
        </p:spPr>
        <p:txBody>
          <a:bodyPr>
            <a:spAutoFit/>
          </a:bodyPr>
          <a:lstStyle/>
          <a:p>
            <a:pPr algn="just">
              <a:defRPr/>
            </a:pPr>
            <a:r>
              <a:rPr lang="ru-RU" sz="2400"/>
              <a:t>      </a:t>
            </a:r>
            <a:endParaRPr sz="1200"/>
          </a:p>
        </p:txBody>
      </p:sp>
      <p:sp>
        <p:nvSpPr>
          <p:cNvPr id="4" name="Прямоугольник 3"/>
          <p:cNvSpPr/>
          <p:nvPr/>
        </p:nvSpPr>
        <p:spPr bwMode="auto">
          <a:xfrm>
            <a:off x="264160" y="904240"/>
            <a:ext cx="11785599" cy="5435600"/>
          </a:xfrm>
          <a:prstGeom prst="rect">
            <a:avLst/>
          </a:prstGeom>
        </p:spPr>
        <p:txBody>
          <a:bodyPr wrap="square" anchor="ctr">
            <a:noAutofit/>
          </a:bodyPr>
          <a:lstStyle/>
          <a:p>
            <a:pPr indent="457200" algn="just">
              <a:lnSpc>
                <a:spcPct val="113000"/>
              </a:lnSpc>
            </a:pPr>
            <a:r>
              <a:rPr lang="uk-UA" sz="2800" dirty="0"/>
              <a:t>Зазначення в рішенні Мінекономіки про бронювання військовозобов’язаного неправильної інформації про його прізвище, ім’я та по батькові (за наявності), рік народження, військово-облікову спеціальність (профіль), найменування (повне та скорочене) та місцезнаходження органу державної влади, іншого державного органу, органу місцевого самоврядування, підприємства, установи, організації, код згідно з ЄДРПОУ (за наявності) може бути підставою для відмови у зарахуванні такого військовозобов’язаного на спеціальний військовий облік. </a:t>
            </a:r>
          </a:p>
          <a:p>
            <a:pPr indent="457200" algn="r">
              <a:lnSpc>
                <a:spcPct val="113000"/>
              </a:lnSpc>
            </a:pPr>
            <a:r>
              <a:rPr lang="uk-UA" sz="2800" b="1" i="1" dirty="0"/>
              <a:t>Пункт 11 постанови КМУ №76</a:t>
            </a:r>
          </a:p>
        </p:txBody>
      </p:sp>
      <p:sp>
        <p:nvSpPr>
          <p:cNvPr id="5" name="Заголовок 7"/>
          <p:cNvSpPr txBox="1"/>
          <p:nvPr/>
        </p:nvSpPr>
        <p:spPr bwMode="auto">
          <a:xfrm>
            <a:off x="575733" y="179693"/>
            <a:ext cx="11040534" cy="615553"/>
          </a:xfrm>
          <a:prstGeom prst="rect">
            <a:avLst/>
          </a:prstGeom>
        </p:spPr>
        <p:txBody>
          <a:bodyPr vert="horz" wrap="square" lIns="60960" tIns="30480" rIns="60960" bIns="30480" rtlCol="0" anchor="t" anchorCtr="0">
            <a:spAutoFit/>
          </a:bodyPr>
          <a:lstStyle>
            <a:defPPr>
              <a:defRPr lang="en-US"/>
            </a:defPPr>
            <a:lvl1pPr lvl="0" algn="ctr" defTabSz="1371600">
              <a:lnSpc>
                <a:spcPct val="90000"/>
              </a:lnSpc>
              <a:spcBef>
                <a:spcPts val="0"/>
              </a:spcBef>
              <a:buNone/>
              <a:defRPr sz="5400" b="1" cap="all">
                <a:solidFill>
                  <a:srgbClr val="ED3434"/>
                </a:solidFill>
                <a:ea typeface="+mj-ea"/>
                <a:cs typeface="+mj-cs"/>
              </a:defRPr>
            </a:lvl1pPr>
          </a:lstStyle>
          <a:p>
            <a:pPr>
              <a:lnSpc>
                <a:spcPct val="100000"/>
              </a:lnSpc>
              <a:defRPr/>
            </a:pPr>
            <a:r>
              <a:rPr lang="ru-RU" sz="3600" dirty="0">
                <a:solidFill>
                  <a:schemeClr val="tx1"/>
                </a:solidFill>
              </a:rPr>
              <a:t>ПІДСТАВА ДЛЯ ВІДМОВИ</a:t>
            </a:r>
          </a:p>
        </p:txBody>
      </p:sp>
      <p:sp>
        <p:nvSpPr>
          <p:cNvPr id="6" name="Google Shape;556;p32">
            <a:extLst>
              <a:ext uri="{FF2B5EF4-FFF2-40B4-BE49-F238E27FC236}">
                <a16:creationId xmlns:a16="http://schemas.microsoft.com/office/drawing/2014/main" xmlns="" id="{CE6DB3D8-F552-49E1-A19C-E314426EF679}"/>
              </a:ext>
            </a:extLst>
          </p:cNvPr>
          <p:cNvSpPr txBox="1"/>
          <p:nvPr/>
        </p:nvSpPr>
        <p:spPr bwMode="auto">
          <a:xfrm>
            <a:off x="11606210" y="6489474"/>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123</a:t>
            </a:fld>
            <a:endParaRPr sz="2000" b="1"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8434155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Прямоугольник 2"/>
          <p:cNvSpPr/>
          <p:nvPr/>
        </p:nvSpPr>
        <p:spPr bwMode="auto">
          <a:xfrm>
            <a:off x="838200" y="2136339"/>
            <a:ext cx="10512000" cy="461665"/>
          </a:xfrm>
          <a:prstGeom prst="rect">
            <a:avLst/>
          </a:prstGeom>
        </p:spPr>
        <p:txBody>
          <a:bodyPr>
            <a:spAutoFit/>
          </a:bodyPr>
          <a:lstStyle/>
          <a:p>
            <a:pPr algn="just">
              <a:defRPr/>
            </a:pPr>
            <a:r>
              <a:rPr lang="ru-RU" sz="2400"/>
              <a:t>      </a:t>
            </a:r>
            <a:endParaRPr sz="1200"/>
          </a:p>
        </p:txBody>
      </p:sp>
      <p:sp>
        <p:nvSpPr>
          <p:cNvPr id="4" name="Прямоугольник 3"/>
          <p:cNvSpPr/>
          <p:nvPr/>
        </p:nvSpPr>
        <p:spPr bwMode="auto">
          <a:xfrm>
            <a:off x="149013" y="868920"/>
            <a:ext cx="11778827" cy="5460760"/>
          </a:xfrm>
          <a:prstGeom prst="rect">
            <a:avLst/>
          </a:prstGeom>
        </p:spPr>
        <p:txBody>
          <a:bodyPr wrap="square" anchor="ctr">
            <a:noAutofit/>
          </a:bodyPr>
          <a:lstStyle/>
          <a:p>
            <a:pPr algn="r">
              <a:lnSpc>
                <a:spcPct val="113000"/>
              </a:lnSpc>
            </a:pPr>
            <a:r>
              <a:rPr lang="uk-UA" sz="2400" b="1" i="1" dirty="0"/>
              <a:t>Пункт 12 постанови КМУ №76</a:t>
            </a:r>
          </a:p>
          <a:p>
            <a:pPr algn="just">
              <a:lnSpc>
                <a:spcPct val="113000"/>
              </a:lnSpc>
            </a:pPr>
            <a:r>
              <a:rPr lang="uk-UA" sz="2400" b="1" dirty="0"/>
              <a:t>Крок 4. МІНЕКОНОМІКИ НАДСИЛАЄ РІШЕННЯ ТИМ ХТО НАДІСЛАВ СПИСКИ + МІНОБОРОНИ</a:t>
            </a:r>
          </a:p>
          <a:p>
            <a:pPr algn="just" fontAlgn="base">
              <a:lnSpc>
                <a:spcPct val="113000"/>
              </a:lnSpc>
            </a:pPr>
            <a:r>
              <a:rPr lang="uk-UA" sz="2400" dirty="0"/>
              <a:t>12. З метою оформлення військовозобов’язаним відстрочки Мінекономіки надсилає рішення про бронювання військовозобов’язаних органам державної влади, іншим державним органам, якими подано списки, а також Міноборони (СБУ, Службі зовнішньої розвідки, розвідувальному органу Міноборони). </a:t>
            </a:r>
            <a:endParaRPr lang="x-none" sz="2400" dirty="0"/>
          </a:p>
          <a:p>
            <a:pPr algn="just">
              <a:lnSpc>
                <a:spcPct val="113000"/>
              </a:lnSpc>
            </a:pPr>
            <a:r>
              <a:rPr lang="uk-UA" sz="2400" b="1" dirty="0"/>
              <a:t>Крок 5. МІНОБОРОНИ ПОВІДОМЛЯЄ ТЦК ТА СП – 3 К. Д.</a:t>
            </a:r>
          </a:p>
          <a:p>
            <a:pPr algn="just">
              <a:lnSpc>
                <a:spcPct val="113000"/>
              </a:lnSpc>
            </a:pPr>
            <a:r>
              <a:rPr lang="uk-UA" sz="2400" dirty="0"/>
              <a:t>Міноборони (СБУ, Служба зовнішньої розвідки, розвідувальний орган Міноборони) у триденний строк доводить зазначене рішення до відома відповідних територіальних центрів комплектування та соціальної підтримки (відповідного підрозділу Центрального управління та/або регіональних органів СБУ, відповідного підрозділу Служби зовнішньої розвідки, відповідного підрозділу розвідувального органу Міноборони). </a:t>
            </a:r>
            <a:endParaRPr lang="x-none" sz="2400" dirty="0"/>
          </a:p>
        </p:txBody>
      </p:sp>
      <p:sp>
        <p:nvSpPr>
          <p:cNvPr id="5" name="Заголовок 7"/>
          <p:cNvSpPr txBox="1"/>
          <p:nvPr/>
        </p:nvSpPr>
        <p:spPr bwMode="auto">
          <a:xfrm>
            <a:off x="575733" y="169969"/>
            <a:ext cx="11040534" cy="615553"/>
          </a:xfrm>
          <a:prstGeom prst="rect">
            <a:avLst/>
          </a:prstGeom>
        </p:spPr>
        <p:txBody>
          <a:bodyPr vert="horz" wrap="square" lIns="60960" tIns="30480" rIns="60960" bIns="30480" rtlCol="0" anchor="t" anchorCtr="0">
            <a:spAutoFit/>
          </a:bodyPr>
          <a:lstStyle>
            <a:defPPr>
              <a:defRPr lang="en-US"/>
            </a:defPPr>
            <a:lvl1pPr lvl="0" algn="ctr" defTabSz="1371600">
              <a:lnSpc>
                <a:spcPct val="90000"/>
              </a:lnSpc>
              <a:spcBef>
                <a:spcPts val="0"/>
              </a:spcBef>
              <a:buNone/>
              <a:defRPr sz="5400" b="1" cap="all">
                <a:solidFill>
                  <a:srgbClr val="ED3434"/>
                </a:solidFill>
                <a:ea typeface="+mj-ea"/>
                <a:cs typeface="+mj-cs"/>
              </a:defRPr>
            </a:lvl1pPr>
          </a:lstStyle>
          <a:p>
            <a:pPr>
              <a:lnSpc>
                <a:spcPct val="100000"/>
              </a:lnSpc>
              <a:defRPr/>
            </a:pPr>
            <a:r>
              <a:rPr lang="ru-RU" sz="3600" dirty="0">
                <a:solidFill>
                  <a:schemeClr val="tx1"/>
                </a:solidFill>
              </a:rPr>
              <a:t>ЕТАП 2. КРОКИ ДЕРЖОРГАНІВ ТА РОБОТОДАВЦЯ</a:t>
            </a:r>
          </a:p>
        </p:txBody>
      </p:sp>
      <p:sp>
        <p:nvSpPr>
          <p:cNvPr id="6" name="Google Shape;556;p32">
            <a:extLst>
              <a:ext uri="{FF2B5EF4-FFF2-40B4-BE49-F238E27FC236}">
                <a16:creationId xmlns:a16="http://schemas.microsoft.com/office/drawing/2014/main" xmlns="" id="{840E9E56-F1D5-4F2D-B904-1CFD044447DF}"/>
              </a:ext>
            </a:extLst>
          </p:cNvPr>
          <p:cNvSpPr txBox="1"/>
          <p:nvPr/>
        </p:nvSpPr>
        <p:spPr bwMode="auto">
          <a:xfrm>
            <a:off x="11606210" y="6489474"/>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124</a:t>
            </a:fld>
            <a:endParaRPr sz="2000" b="1"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3314291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Прямоугольник 2"/>
          <p:cNvSpPr/>
          <p:nvPr/>
        </p:nvSpPr>
        <p:spPr bwMode="auto">
          <a:xfrm>
            <a:off x="838200" y="2136339"/>
            <a:ext cx="10512000" cy="461665"/>
          </a:xfrm>
          <a:prstGeom prst="rect">
            <a:avLst/>
          </a:prstGeom>
        </p:spPr>
        <p:txBody>
          <a:bodyPr>
            <a:spAutoFit/>
          </a:bodyPr>
          <a:lstStyle/>
          <a:p>
            <a:pPr algn="just">
              <a:defRPr/>
            </a:pPr>
            <a:r>
              <a:rPr lang="ru-RU" sz="2400"/>
              <a:t>      </a:t>
            </a:r>
            <a:endParaRPr sz="1200"/>
          </a:p>
        </p:txBody>
      </p:sp>
      <p:sp>
        <p:nvSpPr>
          <p:cNvPr id="4" name="Прямоугольник 3"/>
          <p:cNvSpPr/>
          <p:nvPr/>
        </p:nvSpPr>
        <p:spPr bwMode="auto">
          <a:xfrm>
            <a:off x="184466" y="562404"/>
            <a:ext cx="11819467" cy="5912260"/>
          </a:xfrm>
          <a:prstGeom prst="rect">
            <a:avLst/>
          </a:prstGeom>
        </p:spPr>
        <p:txBody>
          <a:bodyPr wrap="square" anchor="ctr">
            <a:spAutoFit/>
          </a:bodyPr>
          <a:lstStyle/>
          <a:p>
            <a:pPr algn="r">
              <a:lnSpc>
                <a:spcPct val="113000"/>
              </a:lnSpc>
            </a:pPr>
            <a:r>
              <a:rPr lang="uk-UA" sz="2400" b="1" i="1" dirty="0"/>
              <a:t>Пункт 12 постанови КМУ №76</a:t>
            </a:r>
          </a:p>
          <a:p>
            <a:pPr algn="just">
              <a:lnSpc>
                <a:spcPct val="113000"/>
              </a:lnSpc>
            </a:pPr>
            <a:r>
              <a:rPr lang="uk-UA" sz="2400" b="1" dirty="0"/>
              <a:t>Крок 6. РОБОТОДАВЕЦЬ ВИДАЄ ВИТЯГ ІЗ РІШЕННЯ ПРО БРОНЬ, ФОРМУЄ ВИТЯГ З РІШЕННЯ МІНЕКОНОМІКИ, ЗАВІРЯЄ ЙОГО ТА ВИДАЄ ПРАЦІВНИКУ</a:t>
            </a:r>
          </a:p>
          <a:p>
            <a:pPr algn="just">
              <a:lnSpc>
                <a:spcPct val="113000"/>
              </a:lnSpc>
            </a:pPr>
            <a:r>
              <a:rPr lang="uk-UA" sz="2400" dirty="0"/>
              <a:t>Орган державної влади, інший державний орган, орган місцевого самоврядування, підприємство, установа та організація видають військовозобов’язаному витяг із зазначеного рішення за формою згідно з додатком 3. </a:t>
            </a:r>
          </a:p>
          <a:p>
            <a:pPr algn="ctr">
              <a:lnSpc>
                <a:spcPct val="113000"/>
              </a:lnSpc>
            </a:pPr>
            <a:r>
              <a:rPr lang="uk-UA" sz="2400" b="1" dirty="0"/>
              <a:t>ДОКУМЕНТ, ЩО ПІДТВЕРДЖУЄ ВІДСТРОЧКУ</a:t>
            </a:r>
          </a:p>
          <a:p>
            <a:pPr algn="just">
              <a:lnSpc>
                <a:spcPct val="113000"/>
              </a:lnSpc>
            </a:pPr>
            <a:r>
              <a:rPr lang="uk-UA" sz="2400" dirty="0"/>
              <a:t>Витяг, засвідчений підписом керівника та скріплений печаткою (у разі її наявності) відповідного органу державної влади, іншого державного органу, органу місцевого самоврядування, підприємства, установи чи організації, є документом, що підтверджує надання військовозобов’язаному відстрочки. </a:t>
            </a:r>
            <a:endParaRPr lang="x-none" sz="2400" dirty="0"/>
          </a:p>
          <a:p>
            <a:pPr algn="ctr">
              <a:lnSpc>
                <a:spcPct val="113000"/>
              </a:lnSpc>
            </a:pPr>
            <a:r>
              <a:rPr lang="uk-UA" sz="2400" b="1" dirty="0"/>
              <a:t>ВИДАЧА ВИТЯГУ ПІД РОЗПИС</a:t>
            </a:r>
          </a:p>
          <a:p>
            <a:pPr algn="just">
              <a:lnSpc>
                <a:spcPct val="113000"/>
              </a:lnSpc>
            </a:pPr>
            <a:r>
              <a:rPr lang="uk-UA" sz="2400" dirty="0"/>
              <a:t>Витяг видається військовозобов’язаному під розпис у відомості видачі бланків спеціального військового обліку, складеній за формою згідно  з додатком 4. </a:t>
            </a:r>
            <a:endParaRPr lang="x-none" sz="2400" dirty="0"/>
          </a:p>
        </p:txBody>
      </p:sp>
      <p:sp>
        <p:nvSpPr>
          <p:cNvPr id="5" name="Заголовок 7"/>
          <p:cNvSpPr txBox="1"/>
          <p:nvPr/>
        </p:nvSpPr>
        <p:spPr bwMode="auto">
          <a:xfrm>
            <a:off x="575733" y="28576"/>
            <a:ext cx="11040534" cy="615553"/>
          </a:xfrm>
          <a:prstGeom prst="rect">
            <a:avLst/>
          </a:prstGeom>
        </p:spPr>
        <p:txBody>
          <a:bodyPr vert="horz" wrap="square" lIns="60960" tIns="30480" rIns="60960" bIns="30480" rtlCol="0" anchor="t" anchorCtr="0">
            <a:spAutoFit/>
          </a:bodyPr>
          <a:lstStyle>
            <a:defPPr>
              <a:defRPr lang="en-US"/>
            </a:defPPr>
            <a:lvl1pPr lvl="0" algn="ctr" defTabSz="1371600">
              <a:lnSpc>
                <a:spcPct val="90000"/>
              </a:lnSpc>
              <a:spcBef>
                <a:spcPts val="0"/>
              </a:spcBef>
              <a:buNone/>
              <a:defRPr sz="5400" b="1" cap="all">
                <a:solidFill>
                  <a:srgbClr val="ED3434"/>
                </a:solidFill>
                <a:ea typeface="+mj-ea"/>
                <a:cs typeface="+mj-cs"/>
              </a:defRPr>
            </a:lvl1pPr>
          </a:lstStyle>
          <a:p>
            <a:pPr>
              <a:lnSpc>
                <a:spcPct val="100000"/>
              </a:lnSpc>
              <a:defRPr/>
            </a:pPr>
            <a:r>
              <a:rPr lang="ru-RU" sz="3600" dirty="0">
                <a:solidFill>
                  <a:schemeClr val="tx1"/>
                </a:solidFill>
              </a:rPr>
              <a:t>ЕТАП 2. КРОКИ ДЕРЖОРГАНІВ ТА РОБОТОДАВЦЯ</a:t>
            </a:r>
          </a:p>
        </p:txBody>
      </p:sp>
      <p:sp>
        <p:nvSpPr>
          <p:cNvPr id="6" name="Google Shape;556;p32">
            <a:extLst>
              <a:ext uri="{FF2B5EF4-FFF2-40B4-BE49-F238E27FC236}">
                <a16:creationId xmlns:a16="http://schemas.microsoft.com/office/drawing/2014/main" xmlns="" id="{EC40609F-5D10-456C-B16F-59C58B4E54FD}"/>
              </a:ext>
            </a:extLst>
          </p:cNvPr>
          <p:cNvSpPr txBox="1"/>
          <p:nvPr/>
        </p:nvSpPr>
        <p:spPr bwMode="auto">
          <a:xfrm>
            <a:off x="11606210" y="6489474"/>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125</a:t>
            </a:fld>
            <a:endParaRPr sz="2000" b="1"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6714859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Прямоугольник 2"/>
          <p:cNvSpPr/>
          <p:nvPr/>
        </p:nvSpPr>
        <p:spPr bwMode="auto">
          <a:xfrm>
            <a:off x="838200" y="2136339"/>
            <a:ext cx="10512000" cy="461665"/>
          </a:xfrm>
          <a:prstGeom prst="rect">
            <a:avLst/>
          </a:prstGeom>
        </p:spPr>
        <p:txBody>
          <a:bodyPr>
            <a:spAutoFit/>
          </a:bodyPr>
          <a:lstStyle/>
          <a:p>
            <a:pPr algn="just">
              <a:defRPr/>
            </a:pPr>
            <a:r>
              <a:rPr lang="ru-RU" sz="2400"/>
              <a:t>      </a:t>
            </a:r>
            <a:endParaRPr sz="1200"/>
          </a:p>
        </p:txBody>
      </p:sp>
      <p:sp>
        <p:nvSpPr>
          <p:cNvPr id="4" name="Прямоугольник 3"/>
          <p:cNvSpPr/>
          <p:nvPr/>
        </p:nvSpPr>
        <p:spPr bwMode="auto">
          <a:xfrm>
            <a:off x="309933" y="644130"/>
            <a:ext cx="11658547" cy="5644910"/>
          </a:xfrm>
          <a:prstGeom prst="rect">
            <a:avLst/>
          </a:prstGeom>
        </p:spPr>
        <p:txBody>
          <a:bodyPr wrap="square" anchor="ctr">
            <a:noAutofit/>
          </a:bodyPr>
          <a:lstStyle/>
          <a:p>
            <a:pPr algn="r">
              <a:lnSpc>
                <a:spcPct val="113000"/>
              </a:lnSpc>
            </a:pPr>
            <a:r>
              <a:rPr lang="uk-UA" sz="2700" b="1" i="1" dirty="0"/>
              <a:t>Пункт 12 постанови КМУ №76</a:t>
            </a:r>
          </a:p>
          <a:p>
            <a:pPr algn="just">
              <a:lnSpc>
                <a:spcPct val="113000"/>
              </a:lnSpc>
            </a:pPr>
            <a:r>
              <a:rPr lang="uk-UA" sz="2700" b="1" dirty="0"/>
              <a:t>КРОК 7. РОБОТОДАВЕЦЬ 5 К.Д. З ДНЯ ВИДАЧІ ВИТЯГУ ПОВІДОМЛЯЄ ТЦК</a:t>
            </a:r>
          </a:p>
          <a:p>
            <a:pPr algn="just">
              <a:lnSpc>
                <a:spcPct val="113000"/>
              </a:lnSpc>
            </a:pPr>
            <a:r>
              <a:rPr lang="uk-UA" sz="2700" dirty="0"/>
              <a:t>Органи державної влади, інші державні органи, органи місцевого самоврядування, підприємства, установи та організації у п’ятиденний строк з дня видачі витягу військовозобов’язаному надсилають територіальному центру комплектування та соціальної підтримки, в якому військовозобов’язаний перебуває на військовому обліку (відповідному підрозділу Центрального управління та/або регіональному органу СБУ, відповідному підрозділу Служби зовнішньої розвідки, відповідному підрозділу розвідувального органу Міноборони), повідомлення про бронювання військовозобов’язаного за формою згідно з додатком 5 для зарахування його на спеціальний військовий облік.</a:t>
            </a:r>
          </a:p>
        </p:txBody>
      </p:sp>
      <p:sp>
        <p:nvSpPr>
          <p:cNvPr id="5" name="Заголовок 7"/>
          <p:cNvSpPr txBox="1"/>
          <p:nvPr/>
        </p:nvSpPr>
        <p:spPr bwMode="auto">
          <a:xfrm>
            <a:off x="573933" y="28576"/>
            <a:ext cx="11040534" cy="615553"/>
          </a:xfrm>
          <a:prstGeom prst="rect">
            <a:avLst/>
          </a:prstGeom>
        </p:spPr>
        <p:txBody>
          <a:bodyPr vert="horz" wrap="square" lIns="60960" tIns="30480" rIns="60960" bIns="30480" rtlCol="0" anchor="t" anchorCtr="0">
            <a:spAutoFit/>
          </a:bodyPr>
          <a:lstStyle>
            <a:defPPr>
              <a:defRPr lang="en-US"/>
            </a:defPPr>
            <a:lvl1pPr lvl="0" algn="ctr" defTabSz="1371600">
              <a:lnSpc>
                <a:spcPct val="90000"/>
              </a:lnSpc>
              <a:spcBef>
                <a:spcPts val="0"/>
              </a:spcBef>
              <a:buNone/>
              <a:defRPr sz="5400" b="1" cap="all">
                <a:solidFill>
                  <a:srgbClr val="ED3434"/>
                </a:solidFill>
                <a:ea typeface="+mj-ea"/>
                <a:cs typeface="+mj-cs"/>
              </a:defRPr>
            </a:lvl1pPr>
          </a:lstStyle>
          <a:p>
            <a:pPr>
              <a:lnSpc>
                <a:spcPct val="100000"/>
              </a:lnSpc>
              <a:defRPr/>
            </a:pPr>
            <a:r>
              <a:rPr lang="ru-RU" sz="3600" dirty="0">
                <a:solidFill>
                  <a:schemeClr val="tx1"/>
                </a:solidFill>
              </a:rPr>
              <a:t>ЕТАП 2. КРОКИ ДЕРЖОРГАНІВ ТА РОБОТОДАВЦЯ</a:t>
            </a:r>
          </a:p>
        </p:txBody>
      </p:sp>
      <p:sp>
        <p:nvSpPr>
          <p:cNvPr id="6" name="Google Shape;556;p32">
            <a:extLst>
              <a:ext uri="{FF2B5EF4-FFF2-40B4-BE49-F238E27FC236}">
                <a16:creationId xmlns:a16="http://schemas.microsoft.com/office/drawing/2014/main" xmlns="" id="{744252A4-C7B4-404B-B6AC-5EE39D6A8496}"/>
              </a:ext>
            </a:extLst>
          </p:cNvPr>
          <p:cNvSpPr txBox="1"/>
          <p:nvPr/>
        </p:nvSpPr>
        <p:spPr bwMode="auto">
          <a:xfrm>
            <a:off x="11606210" y="6489474"/>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126</a:t>
            </a:fld>
            <a:endParaRPr sz="2000" b="1"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7664803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Прямоугольник 2"/>
          <p:cNvSpPr/>
          <p:nvPr/>
        </p:nvSpPr>
        <p:spPr bwMode="auto">
          <a:xfrm>
            <a:off x="838200" y="2136339"/>
            <a:ext cx="10512000" cy="461665"/>
          </a:xfrm>
          <a:prstGeom prst="rect">
            <a:avLst/>
          </a:prstGeom>
        </p:spPr>
        <p:txBody>
          <a:bodyPr>
            <a:spAutoFit/>
          </a:bodyPr>
          <a:lstStyle/>
          <a:p>
            <a:pPr algn="just">
              <a:defRPr/>
            </a:pPr>
            <a:r>
              <a:rPr lang="ru-RU" sz="2400"/>
              <a:t>      </a:t>
            </a:r>
            <a:endParaRPr sz="1200"/>
          </a:p>
        </p:txBody>
      </p:sp>
      <p:sp>
        <p:nvSpPr>
          <p:cNvPr id="4" name="Прямоугольник 3"/>
          <p:cNvSpPr/>
          <p:nvPr/>
        </p:nvSpPr>
        <p:spPr bwMode="auto">
          <a:xfrm>
            <a:off x="264160" y="660970"/>
            <a:ext cx="11755120" cy="5587430"/>
          </a:xfrm>
          <a:prstGeom prst="rect">
            <a:avLst/>
          </a:prstGeom>
        </p:spPr>
        <p:txBody>
          <a:bodyPr wrap="square" anchor="ctr">
            <a:noAutofit/>
          </a:bodyPr>
          <a:lstStyle/>
          <a:p>
            <a:pPr algn="r">
              <a:lnSpc>
                <a:spcPct val="113000"/>
              </a:lnSpc>
            </a:pPr>
            <a:r>
              <a:rPr lang="uk-UA" sz="2700" b="1" i="1" dirty="0"/>
              <a:t>Пункт 12 постанови КМУ №76</a:t>
            </a:r>
          </a:p>
          <a:p>
            <a:pPr algn="just">
              <a:lnSpc>
                <a:spcPct val="113000"/>
              </a:lnSpc>
            </a:pPr>
            <a:r>
              <a:rPr lang="uk-UA" sz="2700" b="1" dirty="0"/>
              <a:t>КРОК 8. ТЦК НЕ &gt;</a:t>
            </a:r>
            <a:r>
              <a:rPr lang="en-US" sz="2700" b="1" dirty="0"/>
              <a:t> 5</a:t>
            </a:r>
            <a:r>
              <a:rPr lang="uk-UA" sz="2700" b="1" dirty="0"/>
              <a:t> р. д. СТАВИТЬ НА СПЕЦВІЙСЬКОВИЙ ОБЛІК ТА ВНОСИТЬ У РЕЄСТР</a:t>
            </a:r>
          </a:p>
          <a:p>
            <a:pPr algn="just">
              <a:lnSpc>
                <a:spcPct val="113000"/>
              </a:lnSpc>
            </a:pPr>
            <a:r>
              <a:rPr lang="uk-UA" sz="2700" dirty="0"/>
              <a:t>Територіальний центр комплектування та соціальної підтримки, в якому військовозобов’язаний перебуває на військовому обліку (відповідний підрозділ Центрального управління та/або регіональний орган СБУ, відповідний підрозділ Служби зовнішньої розвідки, відповідний підрозділ розвідувального органу Міноборони), на підставі рішення про бронювання військовозобов’язаних зараховує у строк не більш як п’ять робочих днів з дня його отримання такого військовозобов’язаного на спеціальний військовий облік із внесенням відомостей про надану відстрочку в Єдиний державний реєстр призовників, військовозобов’язаних та резервістів. </a:t>
            </a:r>
            <a:endParaRPr lang="x-none" sz="2700" dirty="0"/>
          </a:p>
        </p:txBody>
      </p:sp>
      <p:sp>
        <p:nvSpPr>
          <p:cNvPr id="5" name="Заголовок 7"/>
          <p:cNvSpPr txBox="1"/>
          <p:nvPr/>
        </p:nvSpPr>
        <p:spPr bwMode="auto">
          <a:xfrm>
            <a:off x="573933" y="45417"/>
            <a:ext cx="11040534" cy="615553"/>
          </a:xfrm>
          <a:prstGeom prst="rect">
            <a:avLst/>
          </a:prstGeom>
        </p:spPr>
        <p:txBody>
          <a:bodyPr vert="horz" wrap="square" lIns="60960" tIns="30480" rIns="60960" bIns="30480" rtlCol="0" anchor="t" anchorCtr="0">
            <a:spAutoFit/>
          </a:bodyPr>
          <a:lstStyle>
            <a:defPPr>
              <a:defRPr lang="en-US"/>
            </a:defPPr>
            <a:lvl1pPr lvl="0" algn="ctr" defTabSz="1371600">
              <a:lnSpc>
                <a:spcPct val="90000"/>
              </a:lnSpc>
              <a:spcBef>
                <a:spcPts val="0"/>
              </a:spcBef>
              <a:buNone/>
              <a:defRPr sz="5400" b="1" cap="all">
                <a:solidFill>
                  <a:srgbClr val="ED3434"/>
                </a:solidFill>
                <a:ea typeface="+mj-ea"/>
                <a:cs typeface="+mj-cs"/>
              </a:defRPr>
            </a:lvl1pPr>
          </a:lstStyle>
          <a:p>
            <a:pPr>
              <a:lnSpc>
                <a:spcPct val="100000"/>
              </a:lnSpc>
              <a:defRPr/>
            </a:pPr>
            <a:r>
              <a:rPr lang="ru-RU" sz="3600" dirty="0">
                <a:solidFill>
                  <a:schemeClr val="tx1"/>
                </a:solidFill>
              </a:rPr>
              <a:t>ЕТАП 2. КРОКИ ДЕРЖОРГАНІВ ТА РОБОТОДАВЦЯ</a:t>
            </a:r>
          </a:p>
        </p:txBody>
      </p:sp>
      <p:sp>
        <p:nvSpPr>
          <p:cNvPr id="6" name="Google Shape;556;p32">
            <a:extLst>
              <a:ext uri="{FF2B5EF4-FFF2-40B4-BE49-F238E27FC236}">
                <a16:creationId xmlns:a16="http://schemas.microsoft.com/office/drawing/2014/main" xmlns="" id="{91C3C5F5-8E23-4ED9-8921-4772A94DE617}"/>
              </a:ext>
            </a:extLst>
          </p:cNvPr>
          <p:cNvSpPr txBox="1"/>
          <p:nvPr/>
        </p:nvSpPr>
        <p:spPr bwMode="auto">
          <a:xfrm>
            <a:off x="11606210" y="6489474"/>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127</a:t>
            </a:fld>
            <a:endParaRPr sz="2000" b="1"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4468976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Прямоугольник 2"/>
          <p:cNvSpPr/>
          <p:nvPr/>
        </p:nvSpPr>
        <p:spPr bwMode="auto">
          <a:xfrm>
            <a:off x="838200" y="2136339"/>
            <a:ext cx="10512000" cy="461665"/>
          </a:xfrm>
          <a:prstGeom prst="rect">
            <a:avLst/>
          </a:prstGeom>
        </p:spPr>
        <p:txBody>
          <a:bodyPr>
            <a:spAutoFit/>
          </a:bodyPr>
          <a:lstStyle/>
          <a:p>
            <a:pPr algn="just">
              <a:defRPr/>
            </a:pPr>
            <a:r>
              <a:rPr lang="ru-RU" sz="2400"/>
              <a:t>      </a:t>
            </a:r>
            <a:endParaRPr sz="1200"/>
          </a:p>
        </p:txBody>
      </p:sp>
      <p:sp>
        <p:nvSpPr>
          <p:cNvPr id="5" name="Заголовок 7"/>
          <p:cNvSpPr txBox="1"/>
          <p:nvPr/>
        </p:nvSpPr>
        <p:spPr bwMode="auto">
          <a:xfrm>
            <a:off x="657013" y="169967"/>
            <a:ext cx="11040534" cy="615553"/>
          </a:xfrm>
          <a:prstGeom prst="rect">
            <a:avLst/>
          </a:prstGeom>
        </p:spPr>
        <p:txBody>
          <a:bodyPr vert="horz" wrap="square" lIns="60960" tIns="30480" rIns="60960" bIns="30480" rtlCol="0" anchor="t" anchorCtr="0">
            <a:spAutoFit/>
          </a:bodyPr>
          <a:lstStyle>
            <a:defPPr>
              <a:defRPr lang="en-US"/>
            </a:defPPr>
            <a:lvl1pPr lvl="0" algn="ctr" defTabSz="1371600">
              <a:lnSpc>
                <a:spcPct val="90000"/>
              </a:lnSpc>
              <a:spcBef>
                <a:spcPts val="0"/>
              </a:spcBef>
              <a:buNone/>
              <a:defRPr sz="5400" b="1" cap="all">
                <a:solidFill>
                  <a:srgbClr val="ED3434"/>
                </a:solidFill>
                <a:ea typeface="+mj-ea"/>
                <a:cs typeface="+mj-cs"/>
              </a:defRPr>
            </a:lvl1pPr>
          </a:lstStyle>
          <a:p>
            <a:pPr>
              <a:lnSpc>
                <a:spcPct val="100000"/>
              </a:lnSpc>
              <a:defRPr/>
            </a:pPr>
            <a:r>
              <a:rPr lang="ru-RU" sz="3600" dirty="0">
                <a:solidFill>
                  <a:schemeClr val="tx1"/>
                </a:solidFill>
              </a:rPr>
              <a:t>СТИСЛО СХЕМА БРОНЮВАННЯ</a:t>
            </a:r>
          </a:p>
        </p:txBody>
      </p:sp>
      <p:graphicFrame>
        <p:nvGraphicFramePr>
          <p:cNvPr id="6" name="Diagram 6">
            <a:extLst>
              <a:ext uri="{FF2B5EF4-FFF2-40B4-BE49-F238E27FC236}">
                <a16:creationId xmlns:a16="http://schemas.microsoft.com/office/drawing/2014/main" xmlns="" id="{E7CA55DA-DA72-4994-A82F-E0D84A982F96}"/>
              </a:ext>
            </a:extLst>
          </p:cNvPr>
          <p:cNvGraphicFramePr/>
          <p:nvPr>
            <p:extLst>
              <p:ext uri="{D42A27DB-BD31-4B8C-83A1-F6EECF244321}">
                <p14:modId xmlns:p14="http://schemas.microsoft.com/office/powerpoint/2010/main" val="362540275"/>
              </p:ext>
            </p:extLst>
          </p:nvPr>
        </p:nvGraphicFramePr>
        <p:xfrm>
          <a:off x="565943" y="1072304"/>
          <a:ext cx="11040267" cy="45598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Google Shape;556;p32">
            <a:extLst>
              <a:ext uri="{FF2B5EF4-FFF2-40B4-BE49-F238E27FC236}">
                <a16:creationId xmlns:a16="http://schemas.microsoft.com/office/drawing/2014/main" xmlns="" id="{830FE468-29FF-4D95-BBFD-6B9911E670C6}"/>
              </a:ext>
            </a:extLst>
          </p:cNvPr>
          <p:cNvSpPr txBox="1"/>
          <p:nvPr/>
        </p:nvSpPr>
        <p:spPr bwMode="auto">
          <a:xfrm>
            <a:off x="11606210" y="6489474"/>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128</a:t>
            </a:fld>
            <a:endParaRPr sz="2000" b="1" i="0" u="none" strike="noStrike" cap="none" dirty="0">
              <a:solidFill>
                <a:schemeClr val="dk1"/>
              </a:solidFill>
              <a:latin typeface="Calibri"/>
              <a:ea typeface="Calibri"/>
              <a:cs typeface="Calibri"/>
              <a:sym typeface="Calibri"/>
            </a:endParaRPr>
          </a:p>
        </p:txBody>
      </p:sp>
      <p:pic>
        <p:nvPicPr>
          <p:cNvPr id="8" name="Рисунок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92997" y="5520403"/>
            <a:ext cx="1319340" cy="1319340"/>
          </a:xfrm>
          <a:prstGeom prst="rect">
            <a:avLst/>
          </a:prstGeom>
        </p:spPr>
      </p:pic>
    </p:spTree>
    <p:extLst>
      <p:ext uri="{BB962C8B-B14F-4D97-AF65-F5344CB8AC3E}">
        <p14:creationId xmlns:p14="http://schemas.microsoft.com/office/powerpoint/2010/main" val="111046738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Прямоугольник 2"/>
          <p:cNvSpPr/>
          <p:nvPr/>
        </p:nvSpPr>
        <p:spPr bwMode="auto">
          <a:xfrm>
            <a:off x="838200" y="2136339"/>
            <a:ext cx="10512000" cy="461665"/>
          </a:xfrm>
          <a:prstGeom prst="rect">
            <a:avLst/>
          </a:prstGeom>
        </p:spPr>
        <p:txBody>
          <a:bodyPr>
            <a:spAutoFit/>
          </a:bodyPr>
          <a:lstStyle/>
          <a:p>
            <a:pPr algn="just">
              <a:defRPr/>
            </a:pPr>
            <a:r>
              <a:rPr lang="ru-RU" sz="2400"/>
              <a:t>      </a:t>
            </a:r>
            <a:endParaRPr sz="1200"/>
          </a:p>
        </p:txBody>
      </p:sp>
      <p:sp>
        <p:nvSpPr>
          <p:cNvPr id="5" name="Заголовок 7"/>
          <p:cNvSpPr txBox="1"/>
          <p:nvPr/>
        </p:nvSpPr>
        <p:spPr bwMode="auto">
          <a:xfrm>
            <a:off x="646105" y="248202"/>
            <a:ext cx="11040534" cy="615553"/>
          </a:xfrm>
          <a:prstGeom prst="rect">
            <a:avLst/>
          </a:prstGeom>
        </p:spPr>
        <p:txBody>
          <a:bodyPr vert="horz" wrap="square" lIns="60960" tIns="30480" rIns="60960" bIns="30480" rtlCol="0" anchor="t" anchorCtr="0">
            <a:spAutoFit/>
          </a:bodyPr>
          <a:lstStyle>
            <a:defPPr>
              <a:defRPr lang="en-US"/>
            </a:defPPr>
            <a:lvl1pPr lvl="0" algn="ctr" defTabSz="1371600">
              <a:lnSpc>
                <a:spcPct val="90000"/>
              </a:lnSpc>
              <a:spcBef>
                <a:spcPts val="0"/>
              </a:spcBef>
              <a:buNone/>
              <a:defRPr sz="5400" b="1" cap="all">
                <a:solidFill>
                  <a:srgbClr val="ED3434"/>
                </a:solidFill>
                <a:ea typeface="+mj-ea"/>
                <a:cs typeface="+mj-cs"/>
              </a:defRPr>
            </a:lvl1pPr>
          </a:lstStyle>
          <a:p>
            <a:pPr>
              <a:lnSpc>
                <a:spcPct val="100000"/>
              </a:lnSpc>
              <a:defRPr/>
            </a:pPr>
            <a:r>
              <a:rPr lang="ru-RU" sz="3600" dirty="0">
                <a:solidFill>
                  <a:schemeClr val="tx1"/>
                </a:solidFill>
              </a:rPr>
              <a:t>СТИСЛО СХЕМА БРОНЮВАННЯ</a:t>
            </a:r>
          </a:p>
        </p:txBody>
      </p:sp>
      <p:graphicFrame>
        <p:nvGraphicFramePr>
          <p:cNvPr id="7" name="Diagram 6">
            <a:extLst>
              <a:ext uri="{FF2B5EF4-FFF2-40B4-BE49-F238E27FC236}">
                <a16:creationId xmlns:a16="http://schemas.microsoft.com/office/drawing/2014/main" xmlns="" id="{D49C6E27-13FE-40D0-B1EA-4BC34B364C3E}"/>
              </a:ext>
            </a:extLst>
          </p:cNvPr>
          <p:cNvGraphicFramePr/>
          <p:nvPr>
            <p:extLst>
              <p:ext uri="{D42A27DB-BD31-4B8C-83A1-F6EECF244321}">
                <p14:modId xmlns:p14="http://schemas.microsoft.com/office/powerpoint/2010/main" val="3085225349"/>
              </p:ext>
            </p:extLst>
          </p:nvPr>
        </p:nvGraphicFramePr>
        <p:xfrm>
          <a:off x="575733" y="1087120"/>
          <a:ext cx="11040267" cy="48869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Google Shape;556;p32">
            <a:extLst>
              <a:ext uri="{FF2B5EF4-FFF2-40B4-BE49-F238E27FC236}">
                <a16:creationId xmlns:a16="http://schemas.microsoft.com/office/drawing/2014/main" xmlns="" id="{D7D70D3D-34C0-4D3A-BAA4-2D6D3CD71318}"/>
              </a:ext>
            </a:extLst>
          </p:cNvPr>
          <p:cNvSpPr txBox="1"/>
          <p:nvPr/>
        </p:nvSpPr>
        <p:spPr bwMode="auto">
          <a:xfrm>
            <a:off x="11606210" y="6489474"/>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129</a:t>
            </a:fld>
            <a:endParaRPr sz="2000" b="1" i="0" u="none" strike="noStrike" cap="none" dirty="0">
              <a:solidFill>
                <a:schemeClr val="dk1"/>
              </a:solidFill>
              <a:latin typeface="Calibri"/>
              <a:ea typeface="Calibri"/>
              <a:cs typeface="Calibri"/>
              <a:sym typeface="Calibri"/>
            </a:endParaRPr>
          </a:p>
        </p:txBody>
      </p:sp>
      <p:pic>
        <p:nvPicPr>
          <p:cNvPr id="8" name="Рисунок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92997" y="5520403"/>
            <a:ext cx="1319340" cy="1319340"/>
          </a:xfrm>
          <a:prstGeom prst="rect">
            <a:avLst/>
          </a:prstGeom>
        </p:spPr>
      </p:pic>
    </p:spTree>
    <p:extLst>
      <p:ext uri="{BB962C8B-B14F-4D97-AF65-F5344CB8AC3E}">
        <p14:creationId xmlns:p14="http://schemas.microsoft.com/office/powerpoint/2010/main" val="24487602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1B9372-221F-F641-A398-0A3DEEAE3627}"/>
              </a:ext>
            </a:extLst>
          </p:cNvPr>
          <p:cNvSpPr>
            <a:spLocks noGrp="1"/>
          </p:cNvSpPr>
          <p:nvPr>
            <p:ph type="title"/>
          </p:nvPr>
        </p:nvSpPr>
        <p:spPr>
          <a:xfrm>
            <a:off x="0" y="1"/>
            <a:ext cx="12192000" cy="1005839"/>
          </a:xfrm>
        </p:spPr>
        <p:txBody>
          <a:bodyPr>
            <a:normAutofit/>
          </a:bodyPr>
          <a:lstStyle/>
          <a:p>
            <a:pPr algn="ctr"/>
            <a:r>
              <a:rPr lang="uk-UA" sz="3200" b="1" dirty="0">
                <a:latin typeface="+mn-lt"/>
              </a:rPr>
              <a:t>СТРОКИ ПОДАННЯ ПРИБУТКОВОЇ ДЕКЛАРАЦІЇ </a:t>
            </a:r>
            <a:br>
              <a:rPr lang="uk-UA" sz="3200" b="1" dirty="0">
                <a:latin typeface="+mn-lt"/>
              </a:rPr>
            </a:br>
            <a:r>
              <a:rPr lang="uk-UA" sz="3200" b="1" dirty="0">
                <a:latin typeface="+mn-lt"/>
              </a:rPr>
              <a:t>І СПЛАТИ ПОДАТКУ ЗА І ПІВРІЧЧЯ 2024 РОКУ</a:t>
            </a:r>
            <a:endParaRPr lang="x-none" sz="3200" dirty="0">
              <a:latin typeface="+mn-lt"/>
            </a:endParaRPr>
          </a:p>
        </p:txBody>
      </p:sp>
      <p:graphicFrame>
        <p:nvGraphicFramePr>
          <p:cNvPr id="4" name="Content Placeholder 3">
            <a:extLst>
              <a:ext uri="{FF2B5EF4-FFF2-40B4-BE49-F238E27FC236}">
                <a16:creationId xmlns:a16="http://schemas.microsoft.com/office/drawing/2014/main" xmlns="" id="{5CB9F3CC-A8EE-C143-9F9D-2CCB9BAF1678}"/>
              </a:ext>
            </a:extLst>
          </p:cNvPr>
          <p:cNvGraphicFramePr>
            <a:graphicFrameLocks noGrp="1"/>
          </p:cNvGraphicFramePr>
          <p:nvPr>
            <p:ph idx="1"/>
          </p:nvPr>
        </p:nvGraphicFramePr>
        <p:xfrm>
          <a:off x="304800" y="914400"/>
          <a:ext cx="11582400" cy="5361460"/>
        </p:xfrm>
        <a:graphic>
          <a:graphicData uri="http://schemas.openxmlformats.org/drawingml/2006/table">
            <a:tbl>
              <a:tblPr/>
              <a:tblGrid>
                <a:gridCol w="4864608">
                  <a:extLst>
                    <a:ext uri="{9D8B030D-6E8A-4147-A177-3AD203B41FA5}">
                      <a16:colId xmlns:a16="http://schemas.microsoft.com/office/drawing/2014/main" xmlns="" val="1161622301"/>
                    </a:ext>
                  </a:extLst>
                </a:gridCol>
                <a:gridCol w="3474720">
                  <a:extLst>
                    <a:ext uri="{9D8B030D-6E8A-4147-A177-3AD203B41FA5}">
                      <a16:colId xmlns:a16="http://schemas.microsoft.com/office/drawing/2014/main" xmlns="" val="267455275"/>
                    </a:ext>
                  </a:extLst>
                </a:gridCol>
                <a:gridCol w="3243072">
                  <a:extLst>
                    <a:ext uri="{9D8B030D-6E8A-4147-A177-3AD203B41FA5}">
                      <a16:colId xmlns:a16="http://schemas.microsoft.com/office/drawing/2014/main" xmlns="" val="2818864579"/>
                    </a:ext>
                  </a:extLst>
                </a:gridCol>
              </a:tblGrid>
              <a:tr h="230641">
                <a:tc rowSpan="2">
                  <a:txBody>
                    <a:bodyPr/>
                    <a:lstStyle/>
                    <a:p>
                      <a:pPr algn="ctr" fontAlgn="base"/>
                      <a:r>
                        <a:rPr lang="uk-UA" sz="2400" b="1" dirty="0">
                          <a:solidFill>
                            <a:schemeClr val="tx1"/>
                          </a:solidFill>
                          <a:effectLst/>
                        </a:rPr>
                        <a:t>Платники</a:t>
                      </a:r>
                    </a:p>
                  </a:txBody>
                  <a:tcPr marL="94924" marR="94924" marT="66447" marB="664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gridSpan="2">
                  <a:txBody>
                    <a:bodyPr/>
                    <a:lstStyle/>
                    <a:p>
                      <a:pPr algn="ctr" fontAlgn="base"/>
                      <a:r>
                        <a:rPr lang="uk-UA" sz="2400" b="1" dirty="0">
                          <a:solidFill>
                            <a:schemeClr val="tx1"/>
                          </a:solidFill>
                          <a:effectLst/>
                        </a:rPr>
                        <a:t>Строк</a:t>
                      </a:r>
                    </a:p>
                  </a:txBody>
                  <a:tcPr marL="94924" marR="94924" marT="66447" marB="664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hMerge="1">
                  <a:txBody>
                    <a:bodyPr/>
                    <a:lstStyle/>
                    <a:p>
                      <a:endParaRPr lang="x-none"/>
                    </a:p>
                  </a:txBody>
                  <a:tcPr/>
                </a:tc>
                <a:extLst>
                  <a:ext uri="{0D108BD9-81ED-4DB2-BD59-A6C34878D82A}">
                    <a16:rowId xmlns:a16="http://schemas.microsoft.com/office/drawing/2014/main" xmlns="" val="1000862596"/>
                  </a:ext>
                </a:extLst>
              </a:tr>
              <a:tr h="199347">
                <a:tc vMerge="1">
                  <a:txBody>
                    <a:bodyPr/>
                    <a:lstStyle/>
                    <a:p>
                      <a:endParaRPr lang="x-none"/>
                    </a:p>
                  </a:txBody>
                  <a:tcPr/>
                </a:tc>
                <a:tc>
                  <a:txBody>
                    <a:bodyPr/>
                    <a:lstStyle/>
                    <a:p>
                      <a:pPr algn="ctr" fontAlgn="base"/>
                      <a:r>
                        <a:rPr lang="uk-UA" sz="2400" b="1" dirty="0">
                          <a:solidFill>
                            <a:schemeClr val="tx1"/>
                          </a:solidFill>
                          <a:effectLst/>
                        </a:rPr>
                        <a:t>подання декларації</a:t>
                      </a:r>
                    </a:p>
                  </a:txBody>
                  <a:tcPr marL="94924" marR="94924" marT="66447" marB="664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fontAlgn="base"/>
                      <a:r>
                        <a:rPr lang="uk-UA" sz="2400" b="1" dirty="0">
                          <a:solidFill>
                            <a:schemeClr val="tx1"/>
                          </a:solidFill>
                          <a:effectLst/>
                        </a:rPr>
                        <a:t>сплати податку</a:t>
                      </a:r>
                    </a:p>
                  </a:txBody>
                  <a:tcPr marL="94924" marR="94924" marT="66447" marB="664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xmlns="" val="2473645073"/>
                  </a:ext>
                </a:extLst>
              </a:tr>
              <a:tr h="778473">
                <a:tc rowSpan="2">
                  <a:txBody>
                    <a:bodyPr/>
                    <a:lstStyle/>
                    <a:p>
                      <a:pPr algn="l" fontAlgn="base"/>
                      <a:r>
                        <a:rPr lang="uk-UA" sz="2400" b="1" dirty="0">
                          <a:solidFill>
                            <a:schemeClr val="tx1"/>
                          </a:solidFill>
                          <a:effectLst/>
                        </a:rPr>
                        <a:t>— що мають можливість своєчасно виконувати податкові обов’язки</a:t>
                      </a:r>
                    </a:p>
                  </a:txBody>
                  <a:tcPr marL="94924" marR="94924" marT="66447" marB="664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F8FB"/>
                    </a:solidFill>
                  </a:tcPr>
                </a:tc>
                <a:tc>
                  <a:txBody>
                    <a:bodyPr/>
                    <a:lstStyle/>
                    <a:p>
                      <a:pPr algn="l" fontAlgn="base"/>
                      <a:r>
                        <a:rPr lang="uk-UA" sz="2400" b="0" dirty="0">
                          <a:solidFill>
                            <a:schemeClr val="tx1"/>
                          </a:solidFill>
                          <a:effectLst/>
                        </a:rPr>
                        <a:t>не пізніше за </a:t>
                      </a:r>
                      <a:r>
                        <a:rPr lang="uk-UA" sz="2400" b="1" dirty="0">
                          <a:solidFill>
                            <a:schemeClr val="tx1"/>
                          </a:solidFill>
                          <a:effectLst/>
                        </a:rPr>
                        <a:t>09.08.2024</a:t>
                      </a:r>
                      <a:endParaRPr lang="uk-UA" sz="2400" b="0" dirty="0">
                        <a:solidFill>
                          <a:schemeClr val="tx1"/>
                        </a:solidFill>
                        <a:effectLst/>
                      </a:endParaRPr>
                    </a:p>
                  </a:txBody>
                  <a:tcPr marL="94924" marR="94924" marT="66447" marB="664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base"/>
                      <a:r>
                        <a:rPr lang="uk-UA" sz="2400" b="0" dirty="0">
                          <a:solidFill>
                            <a:schemeClr val="tx1"/>
                          </a:solidFill>
                          <a:effectLst/>
                        </a:rPr>
                        <a:t>не пізніше за </a:t>
                      </a:r>
                      <a:r>
                        <a:rPr lang="uk-UA" sz="2400" b="1" dirty="0">
                          <a:solidFill>
                            <a:schemeClr val="tx1"/>
                          </a:solidFill>
                          <a:effectLst/>
                        </a:rPr>
                        <a:t>19.08.2024</a:t>
                      </a:r>
                      <a:endParaRPr lang="uk-UA" sz="2400" b="0" dirty="0">
                        <a:solidFill>
                          <a:schemeClr val="tx1"/>
                        </a:solidFill>
                        <a:effectLst/>
                      </a:endParaRPr>
                    </a:p>
                  </a:txBody>
                  <a:tcPr marL="94924" marR="94924" marT="66447" marB="664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xmlns="" val="851340194"/>
                  </a:ext>
                </a:extLst>
              </a:tr>
              <a:tr h="778473">
                <a:tc vMerge="1">
                  <a:txBody>
                    <a:bodyPr/>
                    <a:lstStyle/>
                    <a:p>
                      <a:endParaRPr lang="x-none"/>
                    </a:p>
                  </a:txBody>
                  <a:tcPr/>
                </a:tc>
                <a:tc gridSpan="2">
                  <a:txBody>
                    <a:bodyPr/>
                    <a:lstStyle/>
                    <a:p>
                      <a:pPr algn="l" fontAlgn="base"/>
                      <a:r>
                        <a:rPr lang="uk-UA" sz="2400" b="0" dirty="0">
                          <a:solidFill>
                            <a:schemeClr val="tx1"/>
                          </a:solidFill>
                          <a:effectLst/>
                        </a:rPr>
                        <a:t>тобто діють загальні строки</a:t>
                      </a:r>
                      <a:r>
                        <a:rPr lang="uk-UA" sz="2400" b="0" i="1" dirty="0">
                          <a:solidFill>
                            <a:schemeClr val="tx1"/>
                          </a:solidFill>
                          <a:effectLst/>
                        </a:rPr>
                        <a:t> (</a:t>
                      </a:r>
                      <a:r>
                        <a:rPr lang="uk-UA" sz="2400" b="0" i="0" u="none" strike="noStrike" dirty="0" err="1">
                          <a:solidFill>
                            <a:schemeClr val="tx1"/>
                          </a:solidFill>
                          <a:effectLst/>
                        </a:rPr>
                        <a:t>пп</a:t>
                      </a:r>
                      <a:r>
                        <a:rPr lang="uk-UA" sz="2400" b="0" i="0" u="none" strike="noStrike" dirty="0">
                          <a:solidFill>
                            <a:schemeClr val="tx1"/>
                          </a:solidFill>
                          <a:effectLst/>
                        </a:rPr>
                        <a:t>. 49.18.2</a:t>
                      </a:r>
                      <a:r>
                        <a:rPr lang="uk-UA" sz="2400" b="0" dirty="0">
                          <a:solidFill>
                            <a:schemeClr val="tx1"/>
                          </a:solidFill>
                          <a:effectLst/>
                        </a:rPr>
                        <a:t>, </a:t>
                      </a:r>
                      <a:r>
                        <a:rPr lang="uk-UA" sz="2400" b="0" i="0" u="none" strike="noStrike" dirty="0">
                          <a:solidFill>
                            <a:schemeClr val="tx1"/>
                          </a:solidFill>
                          <a:effectLst/>
                        </a:rPr>
                        <a:t>п. 57.1 ПКУ</a:t>
                      </a:r>
                      <a:r>
                        <a:rPr lang="uk-UA" sz="2400" b="0" i="1" dirty="0">
                          <a:solidFill>
                            <a:schemeClr val="tx1"/>
                          </a:solidFill>
                          <a:effectLst/>
                        </a:rPr>
                        <a:t>)</a:t>
                      </a:r>
                      <a:endParaRPr lang="uk-UA" sz="2400" b="0" dirty="0">
                        <a:solidFill>
                          <a:schemeClr val="tx1"/>
                        </a:solidFill>
                        <a:effectLst/>
                      </a:endParaRPr>
                    </a:p>
                  </a:txBody>
                  <a:tcPr marL="94924" marR="94924" marT="66447" marB="664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hMerge="1">
                  <a:txBody>
                    <a:bodyPr/>
                    <a:lstStyle/>
                    <a:p>
                      <a:endParaRPr lang="x-none"/>
                    </a:p>
                  </a:txBody>
                  <a:tcPr/>
                </a:tc>
                <a:extLst>
                  <a:ext uri="{0D108BD9-81ED-4DB2-BD59-A6C34878D82A}">
                    <a16:rowId xmlns:a16="http://schemas.microsoft.com/office/drawing/2014/main" xmlns="" val="4189591182"/>
                  </a:ext>
                </a:extLst>
              </a:tr>
              <a:tr h="1405150">
                <a:tc>
                  <a:txBody>
                    <a:bodyPr/>
                    <a:lstStyle/>
                    <a:p>
                      <a:pPr algn="l" fontAlgn="base"/>
                      <a:r>
                        <a:rPr lang="uk-UA" sz="2400" b="1" dirty="0">
                          <a:solidFill>
                            <a:schemeClr val="tx1"/>
                          </a:solidFill>
                          <a:effectLst/>
                        </a:rPr>
                        <a:t>— у яких відновилася можливість виконувати податкові обов’язки протягом ВС</a:t>
                      </a:r>
                    </a:p>
                  </a:txBody>
                  <a:tcPr marL="94924" marR="94924" marT="66447" marB="664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F8FB"/>
                    </a:solidFill>
                  </a:tcPr>
                </a:tc>
                <a:tc gridSpan="2">
                  <a:txBody>
                    <a:bodyPr/>
                    <a:lstStyle/>
                    <a:p>
                      <a:pPr algn="l" fontAlgn="base"/>
                      <a:r>
                        <a:rPr lang="uk-UA" sz="2400" b="0" dirty="0">
                          <a:solidFill>
                            <a:schemeClr val="tx1"/>
                          </a:solidFill>
                          <a:effectLst/>
                        </a:rPr>
                        <a:t>протягом </a:t>
                      </a:r>
                      <a:r>
                        <a:rPr lang="uk-UA" sz="2400" b="1" dirty="0">
                          <a:solidFill>
                            <a:schemeClr val="tx1"/>
                          </a:solidFill>
                          <a:effectLst/>
                        </a:rPr>
                        <a:t>60 календарних днів</a:t>
                      </a:r>
                      <a:r>
                        <a:rPr lang="uk-UA" sz="2400" b="0" dirty="0">
                          <a:solidFill>
                            <a:schemeClr val="tx1"/>
                          </a:solidFill>
                          <a:effectLst/>
                        </a:rPr>
                        <a:t> з першого дня місяця, наступного за місяцем відновлення таких можливостей</a:t>
                      </a:r>
                    </a:p>
                  </a:txBody>
                  <a:tcPr marL="94924" marR="94924" marT="66447" marB="664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hMerge="1">
                  <a:txBody>
                    <a:bodyPr/>
                    <a:lstStyle/>
                    <a:p>
                      <a:endParaRPr lang="x-none"/>
                    </a:p>
                  </a:txBody>
                  <a:tcPr/>
                </a:tc>
                <a:extLst>
                  <a:ext uri="{0D108BD9-81ED-4DB2-BD59-A6C34878D82A}">
                    <a16:rowId xmlns:a16="http://schemas.microsoft.com/office/drawing/2014/main" xmlns="" val="3788390251"/>
                  </a:ext>
                </a:extLst>
              </a:tr>
              <a:tr h="1091811">
                <a:tc>
                  <a:txBody>
                    <a:bodyPr/>
                    <a:lstStyle/>
                    <a:p>
                      <a:pPr algn="l" fontAlgn="base"/>
                      <a:r>
                        <a:rPr lang="uk-UA" sz="2400" b="1" dirty="0">
                          <a:solidFill>
                            <a:schemeClr val="tx1"/>
                          </a:solidFill>
                          <a:effectLst/>
                        </a:rPr>
                        <a:t>— у яких відсутня можливість виконати податкові обов’язки під час ВС</a:t>
                      </a:r>
                    </a:p>
                  </a:txBody>
                  <a:tcPr marL="94924" marR="94924" marT="66447" marB="664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F8FB"/>
                    </a:solidFill>
                  </a:tcPr>
                </a:tc>
                <a:tc gridSpan="2">
                  <a:txBody>
                    <a:bodyPr/>
                    <a:lstStyle/>
                    <a:p>
                      <a:pPr algn="l" fontAlgn="base"/>
                      <a:r>
                        <a:rPr lang="uk-UA" sz="2400" b="0" dirty="0">
                          <a:solidFill>
                            <a:schemeClr val="tx1"/>
                          </a:solidFill>
                          <a:effectLst/>
                        </a:rPr>
                        <a:t>протягом </a:t>
                      </a:r>
                      <a:r>
                        <a:rPr lang="uk-UA" sz="2400" b="1" dirty="0">
                          <a:solidFill>
                            <a:schemeClr val="tx1"/>
                          </a:solidFill>
                          <a:effectLst/>
                        </a:rPr>
                        <a:t>6 місяців</a:t>
                      </a:r>
                      <a:r>
                        <a:rPr lang="uk-UA" sz="2400" b="0" dirty="0">
                          <a:solidFill>
                            <a:schemeClr val="tx1"/>
                          </a:solidFill>
                          <a:effectLst/>
                        </a:rPr>
                        <a:t> після припинення або скасування ВС</a:t>
                      </a:r>
                    </a:p>
                  </a:txBody>
                  <a:tcPr marL="94924" marR="94924" marT="66447" marB="664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hMerge="1">
                  <a:txBody>
                    <a:bodyPr/>
                    <a:lstStyle/>
                    <a:p>
                      <a:endParaRPr lang="x-none"/>
                    </a:p>
                  </a:txBody>
                  <a:tcPr/>
                </a:tc>
                <a:extLst>
                  <a:ext uri="{0D108BD9-81ED-4DB2-BD59-A6C34878D82A}">
                    <a16:rowId xmlns:a16="http://schemas.microsoft.com/office/drawing/2014/main" xmlns="" val="2483626354"/>
                  </a:ext>
                </a:extLst>
              </a:tr>
            </a:tbl>
          </a:graphicData>
        </a:graphic>
      </p:graphicFrame>
      <p:sp>
        <p:nvSpPr>
          <p:cNvPr id="5" name="Google Shape;556;p32">
            <a:extLst>
              <a:ext uri="{FF2B5EF4-FFF2-40B4-BE49-F238E27FC236}">
                <a16:creationId xmlns:a16="http://schemas.microsoft.com/office/drawing/2014/main" xmlns="" id="{26C85B76-6ED2-4AA3-A460-35D771606B66}"/>
              </a:ext>
            </a:extLst>
          </p:cNvPr>
          <p:cNvSpPr txBox="1"/>
          <p:nvPr/>
        </p:nvSpPr>
        <p:spPr>
          <a:xfrm>
            <a:off x="11524930" y="6474618"/>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13</a:t>
            </a:fld>
            <a:endParaRPr sz="2000" b="1"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5230178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Прямоугольник 2"/>
          <p:cNvSpPr/>
          <p:nvPr/>
        </p:nvSpPr>
        <p:spPr bwMode="auto">
          <a:xfrm>
            <a:off x="838200" y="2136339"/>
            <a:ext cx="10512000" cy="461665"/>
          </a:xfrm>
          <a:prstGeom prst="rect">
            <a:avLst/>
          </a:prstGeom>
        </p:spPr>
        <p:txBody>
          <a:bodyPr>
            <a:spAutoFit/>
          </a:bodyPr>
          <a:lstStyle/>
          <a:p>
            <a:pPr algn="just">
              <a:defRPr/>
            </a:pPr>
            <a:r>
              <a:rPr lang="ru-RU" sz="2400"/>
              <a:t>      </a:t>
            </a:r>
            <a:endParaRPr sz="1200"/>
          </a:p>
        </p:txBody>
      </p:sp>
      <p:sp>
        <p:nvSpPr>
          <p:cNvPr id="4" name="Прямоугольник 3"/>
          <p:cNvSpPr/>
          <p:nvPr/>
        </p:nvSpPr>
        <p:spPr bwMode="auto">
          <a:xfrm>
            <a:off x="309933" y="1202465"/>
            <a:ext cx="11628067" cy="4903695"/>
          </a:xfrm>
          <a:prstGeom prst="rect">
            <a:avLst/>
          </a:prstGeom>
        </p:spPr>
        <p:txBody>
          <a:bodyPr wrap="square" anchor="ctr">
            <a:noAutofit/>
          </a:bodyPr>
          <a:lstStyle/>
          <a:p>
            <a:pPr indent="457200" algn="just">
              <a:lnSpc>
                <a:spcPct val="114000"/>
              </a:lnSpc>
            </a:pPr>
            <a:r>
              <a:rPr lang="uk-UA" sz="2800" dirty="0"/>
              <a:t>Заброньованим військовозобов’язаним надається відстрочка від призову на військову службу під час мобілізації (далі — відстрочка). </a:t>
            </a:r>
          </a:p>
          <a:p>
            <a:pPr indent="457200" algn="just">
              <a:lnSpc>
                <a:spcPct val="114000"/>
              </a:lnSpc>
            </a:pPr>
            <a:r>
              <a:rPr lang="uk-UA" sz="2800" b="1" dirty="0"/>
              <a:t>Не підлягають бронюванню військовозобов’язані</a:t>
            </a:r>
            <a:r>
              <a:rPr lang="uk-UA" sz="2800" dirty="0"/>
              <a:t>, які згідно із законом не підлягають призову на військову службу під час мобілізації. </a:t>
            </a:r>
          </a:p>
          <a:p>
            <a:pPr indent="457200" algn="just">
              <a:lnSpc>
                <a:spcPct val="114000"/>
              </a:lnSpc>
            </a:pPr>
            <a:r>
              <a:rPr lang="uk-UA" sz="2800" dirty="0"/>
              <a:t>Військовозобов’язані, зазначені у пункті 1 цього Порядку, </a:t>
            </a:r>
            <a:r>
              <a:rPr lang="uk-UA" sz="2800" b="1" dirty="0"/>
              <a:t>підлягають бронюванню незалежно від військового звання, віку та військово-облікової спеціальності. </a:t>
            </a:r>
          </a:p>
          <a:p>
            <a:pPr indent="457200" algn="r">
              <a:lnSpc>
                <a:spcPct val="114000"/>
              </a:lnSpc>
            </a:pPr>
            <a:r>
              <a:rPr lang="uk-UA" sz="2800" b="1" i="1" dirty="0"/>
              <a:t>Пункт 2 постанови КМУ №76</a:t>
            </a:r>
          </a:p>
        </p:txBody>
      </p:sp>
      <p:sp>
        <p:nvSpPr>
          <p:cNvPr id="5" name="Заголовок 7"/>
          <p:cNvSpPr txBox="1"/>
          <p:nvPr/>
        </p:nvSpPr>
        <p:spPr bwMode="auto">
          <a:xfrm>
            <a:off x="646105" y="127699"/>
            <a:ext cx="11040534" cy="615553"/>
          </a:xfrm>
          <a:prstGeom prst="rect">
            <a:avLst/>
          </a:prstGeom>
        </p:spPr>
        <p:txBody>
          <a:bodyPr vert="horz" wrap="square" lIns="60960" tIns="30480" rIns="60960" bIns="30480" rtlCol="0" anchor="t" anchorCtr="0">
            <a:spAutoFit/>
          </a:bodyPr>
          <a:lstStyle>
            <a:defPPr>
              <a:defRPr lang="en-US"/>
            </a:defPPr>
            <a:lvl1pPr lvl="0" algn="ctr" defTabSz="1371600">
              <a:lnSpc>
                <a:spcPct val="90000"/>
              </a:lnSpc>
              <a:spcBef>
                <a:spcPts val="0"/>
              </a:spcBef>
              <a:buNone/>
              <a:defRPr sz="5400" b="1" cap="all">
                <a:solidFill>
                  <a:srgbClr val="ED3434"/>
                </a:solidFill>
                <a:ea typeface="+mj-ea"/>
                <a:cs typeface="+mj-cs"/>
              </a:defRPr>
            </a:lvl1pPr>
          </a:lstStyle>
          <a:p>
            <a:pPr>
              <a:lnSpc>
                <a:spcPct val="100000"/>
              </a:lnSpc>
              <a:defRPr/>
            </a:pPr>
            <a:r>
              <a:rPr lang="ru-RU" sz="3600" dirty="0">
                <a:solidFill>
                  <a:schemeClr val="tx1"/>
                </a:solidFill>
              </a:rPr>
              <a:t>ХТО НЕ ПІДЛЯГАЄ БРОНЮВАННЮ</a:t>
            </a:r>
          </a:p>
        </p:txBody>
      </p:sp>
      <p:sp>
        <p:nvSpPr>
          <p:cNvPr id="6" name="Google Shape;556;p32">
            <a:extLst>
              <a:ext uri="{FF2B5EF4-FFF2-40B4-BE49-F238E27FC236}">
                <a16:creationId xmlns:a16="http://schemas.microsoft.com/office/drawing/2014/main" xmlns="" id="{36DEEC7D-8DD3-4742-91FE-C718764F2AA9}"/>
              </a:ext>
            </a:extLst>
          </p:cNvPr>
          <p:cNvSpPr txBox="1"/>
          <p:nvPr/>
        </p:nvSpPr>
        <p:spPr bwMode="auto">
          <a:xfrm>
            <a:off x="11606210" y="6489474"/>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130</a:t>
            </a:fld>
            <a:endParaRPr sz="2000" b="1" i="0" u="none" strike="noStrike" cap="none" dirty="0">
              <a:solidFill>
                <a:schemeClr val="dk1"/>
              </a:solidFill>
              <a:latin typeface="Calibri"/>
              <a:ea typeface="Calibri"/>
              <a:cs typeface="Calibri"/>
              <a:sym typeface="Calibri"/>
            </a:endParaRPr>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2997" y="5520403"/>
            <a:ext cx="1319340" cy="1319340"/>
          </a:xfrm>
          <a:prstGeom prst="rect">
            <a:avLst/>
          </a:prstGeom>
        </p:spPr>
      </p:pic>
    </p:spTree>
    <p:extLst>
      <p:ext uri="{BB962C8B-B14F-4D97-AF65-F5344CB8AC3E}">
        <p14:creationId xmlns:p14="http://schemas.microsoft.com/office/powerpoint/2010/main" val="115458463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Прямоугольник 2"/>
          <p:cNvSpPr/>
          <p:nvPr/>
        </p:nvSpPr>
        <p:spPr bwMode="auto">
          <a:xfrm>
            <a:off x="838200" y="2136339"/>
            <a:ext cx="10512000" cy="461665"/>
          </a:xfrm>
          <a:prstGeom prst="rect">
            <a:avLst/>
          </a:prstGeom>
        </p:spPr>
        <p:txBody>
          <a:bodyPr>
            <a:spAutoFit/>
          </a:bodyPr>
          <a:lstStyle/>
          <a:p>
            <a:pPr algn="just">
              <a:defRPr/>
            </a:pPr>
            <a:r>
              <a:rPr lang="ru-RU" sz="2400"/>
              <a:t>      </a:t>
            </a:r>
            <a:endParaRPr sz="1200"/>
          </a:p>
        </p:txBody>
      </p:sp>
      <p:sp>
        <p:nvSpPr>
          <p:cNvPr id="4" name="Прямоугольник 3"/>
          <p:cNvSpPr/>
          <p:nvPr/>
        </p:nvSpPr>
        <p:spPr bwMode="auto">
          <a:xfrm>
            <a:off x="309933" y="1492606"/>
            <a:ext cx="11668707" cy="4613554"/>
          </a:xfrm>
          <a:prstGeom prst="rect">
            <a:avLst/>
          </a:prstGeom>
        </p:spPr>
        <p:txBody>
          <a:bodyPr wrap="square" anchor="ctr">
            <a:noAutofit/>
          </a:bodyPr>
          <a:lstStyle/>
          <a:p>
            <a:pPr indent="457200" algn="just">
              <a:lnSpc>
                <a:spcPct val="114000"/>
              </a:lnSpc>
            </a:pPr>
            <a:r>
              <a:rPr lang="uk-UA" sz="2800" b="1" dirty="0"/>
              <a:t>Витяг, який виданий за попередньою посадою, вилучають у військовозобов’язаного та надсилають разом з повідомленням. </a:t>
            </a:r>
            <a:r>
              <a:rPr lang="uk-UA" sz="2800" dirty="0"/>
              <a:t>Орган державної влади, інший державний орган, орган місцевого самоврядування, підприємство, установа та організація </a:t>
            </a:r>
            <a:r>
              <a:rPr lang="uk-UA" sz="2800" b="1" dirty="0"/>
              <a:t>видають військовозобов’язаному витяг за новою посадою з відміткою у відомості видачі бланків спеціального військового обліку. </a:t>
            </a:r>
          </a:p>
          <a:p>
            <a:pPr indent="457200" algn="r">
              <a:lnSpc>
                <a:spcPct val="114000"/>
              </a:lnSpc>
            </a:pPr>
            <a:r>
              <a:rPr lang="uk-UA" sz="2800" b="1" i="1" dirty="0"/>
              <a:t>Пункт 2 постанови КМУ №76</a:t>
            </a:r>
          </a:p>
        </p:txBody>
      </p:sp>
      <p:sp>
        <p:nvSpPr>
          <p:cNvPr id="5" name="Заголовок 7"/>
          <p:cNvSpPr txBox="1"/>
          <p:nvPr/>
        </p:nvSpPr>
        <p:spPr bwMode="auto">
          <a:xfrm>
            <a:off x="578484" y="6681"/>
            <a:ext cx="11040534" cy="1046440"/>
          </a:xfrm>
          <a:prstGeom prst="rect">
            <a:avLst/>
          </a:prstGeom>
        </p:spPr>
        <p:txBody>
          <a:bodyPr vert="horz" wrap="square" lIns="60960" tIns="30480" rIns="60960" bIns="30480" rtlCol="0" anchor="t" anchorCtr="0">
            <a:spAutoFit/>
          </a:bodyPr>
          <a:lstStyle>
            <a:defPPr>
              <a:defRPr lang="en-US"/>
            </a:defPPr>
            <a:lvl1pPr lvl="0" algn="ctr" defTabSz="1371600">
              <a:lnSpc>
                <a:spcPct val="90000"/>
              </a:lnSpc>
              <a:spcBef>
                <a:spcPts val="0"/>
              </a:spcBef>
              <a:buNone/>
              <a:defRPr sz="5400" b="1" cap="all">
                <a:solidFill>
                  <a:srgbClr val="ED3434"/>
                </a:solidFill>
                <a:ea typeface="+mj-ea"/>
                <a:cs typeface="+mj-cs"/>
              </a:defRPr>
            </a:lvl1pPr>
          </a:lstStyle>
          <a:p>
            <a:pPr>
              <a:lnSpc>
                <a:spcPct val="100000"/>
              </a:lnSpc>
              <a:defRPr/>
            </a:pPr>
            <a:r>
              <a:rPr lang="ru-RU" sz="3200" dirty="0">
                <a:solidFill>
                  <a:schemeClr val="tx1"/>
                </a:solidFill>
              </a:rPr>
              <a:t>У РАЗІ ПЕРЕВЕДЕННЯ НА ТОМУ САМОМУ П-ВІ  НАДАНА ВІДСТРОЧКА ВІД ПРИЗОВУ ЗАЛИШАЄТЬСЯ ДІЙСНОЮ</a:t>
            </a:r>
          </a:p>
        </p:txBody>
      </p:sp>
      <p:sp>
        <p:nvSpPr>
          <p:cNvPr id="6" name="Google Shape;556;p32">
            <a:extLst>
              <a:ext uri="{FF2B5EF4-FFF2-40B4-BE49-F238E27FC236}">
                <a16:creationId xmlns:a16="http://schemas.microsoft.com/office/drawing/2014/main" xmlns="" id="{079E9FF1-CE17-4957-B39E-A599200691D4}"/>
              </a:ext>
            </a:extLst>
          </p:cNvPr>
          <p:cNvSpPr txBox="1"/>
          <p:nvPr/>
        </p:nvSpPr>
        <p:spPr bwMode="auto">
          <a:xfrm>
            <a:off x="11606210" y="6489474"/>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131</a:t>
            </a:fld>
            <a:endParaRPr sz="2000" b="1" i="0" u="none" strike="noStrike" cap="none" dirty="0">
              <a:solidFill>
                <a:schemeClr val="dk1"/>
              </a:solidFill>
              <a:latin typeface="Calibri"/>
              <a:ea typeface="Calibri"/>
              <a:cs typeface="Calibri"/>
              <a:sym typeface="Calibri"/>
            </a:endParaRPr>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2997" y="5520403"/>
            <a:ext cx="1319340" cy="1319340"/>
          </a:xfrm>
          <a:prstGeom prst="rect">
            <a:avLst/>
          </a:prstGeom>
        </p:spPr>
      </p:pic>
    </p:spTree>
    <p:extLst>
      <p:ext uri="{BB962C8B-B14F-4D97-AF65-F5344CB8AC3E}">
        <p14:creationId xmlns:p14="http://schemas.microsoft.com/office/powerpoint/2010/main" val="422026732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Прямоугольник 2"/>
          <p:cNvSpPr/>
          <p:nvPr/>
        </p:nvSpPr>
        <p:spPr bwMode="auto">
          <a:xfrm>
            <a:off x="838200" y="2136339"/>
            <a:ext cx="10512000" cy="461665"/>
          </a:xfrm>
          <a:prstGeom prst="rect">
            <a:avLst/>
          </a:prstGeom>
        </p:spPr>
        <p:txBody>
          <a:bodyPr>
            <a:spAutoFit/>
          </a:bodyPr>
          <a:lstStyle/>
          <a:p>
            <a:pPr algn="just">
              <a:defRPr/>
            </a:pPr>
            <a:r>
              <a:rPr lang="ru-RU" sz="2400"/>
              <a:t>      </a:t>
            </a:r>
            <a:endParaRPr sz="1200"/>
          </a:p>
        </p:txBody>
      </p:sp>
      <p:sp>
        <p:nvSpPr>
          <p:cNvPr id="4" name="Прямоугольник 3"/>
          <p:cNvSpPr/>
          <p:nvPr/>
        </p:nvSpPr>
        <p:spPr bwMode="auto">
          <a:xfrm>
            <a:off x="335280" y="2352171"/>
            <a:ext cx="11734800" cy="2473829"/>
          </a:xfrm>
          <a:prstGeom prst="rect">
            <a:avLst/>
          </a:prstGeom>
        </p:spPr>
        <p:txBody>
          <a:bodyPr wrap="square" anchor="ctr">
            <a:noAutofit/>
          </a:bodyPr>
          <a:lstStyle/>
          <a:p>
            <a:pPr algn="r">
              <a:lnSpc>
                <a:spcPct val="114000"/>
              </a:lnSpc>
            </a:pPr>
            <a:r>
              <a:rPr lang="uk-UA" sz="2800" b="1" i="1" dirty="0"/>
              <a:t>Додатки до постанови КМУ №76</a:t>
            </a:r>
          </a:p>
          <a:p>
            <a:pPr algn="r">
              <a:lnSpc>
                <a:spcPct val="114000"/>
              </a:lnSpc>
            </a:pPr>
            <a:endParaRPr lang="uk-UA" sz="2800" b="1" i="1" dirty="0"/>
          </a:p>
          <a:p>
            <a:pPr algn="just">
              <a:lnSpc>
                <a:spcPct val="114000"/>
              </a:lnSpc>
            </a:pPr>
            <a:r>
              <a:rPr lang="uk-UA" sz="2800" dirty="0"/>
              <a:t>Список військовозобов’язаних, які пропонуються до бронювання на період мобілізації та на воєнний час </a:t>
            </a:r>
            <a:r>
              <a:rPr lang="uk-UA" sz="2800" b="1" dirty="0"/>
              <a:t> (Додаток 1)</a:t>
            </a:r>
            <a:endParaRPr lang="x-none" sz="2800" b="1" dirty="0"/>
          </a:p>
        </p:txBody>
      </p:sp>
      <p:sp>
        <p:nvSpPr>
          <p:cNvPr id="5" name="Заголовок 7"/>
          <p:cNvSpPr txBox="1"/>
          <p:nvPr/>
        </p:nvSpPr>
        <p:spPr bwMode="auto">
          <a:xfrm>
            <a:off x="575733" y="381965"/>
            <a:ext cx="11040534" cy="615553"/>
          </a:xfrm>
          <a:prstGeom prst="rect">
            <a:avLst/>
          </a:prstGeom>
        </p:spPr>
        <p:txBody>
          <a:bodyPr vert="horz" wrap="square" lIns="60960" tIns="30480" rIns="60960" bIns="30480" rtlCol="0" anchor="t" anchorCtr="0">
            <a:spAutoFit/>
          </a:bodyPr>
          <a:lstStyle>
            <a:defPPr>
              <a:defRPr lang="en-US"/>
            </a:defPPr>
            <a:lvl1pPr lvl="0" algn="ctr" defTabSz="1371600">
              <a:lnSpc>
                <a:spcPct val="90000"/>
              </a:lnSpc>
              <a:spcBef>
                <a:spcPts val="0"/>
              </a:spcBef>
              <a:buNone/>
              <a:defRPr sz="5400" b="1" cap="all">
                <a:solidFill>
                  <a:srgbClr val="ED3434"/>
                </a:solidFill>
                <a:ea typeface="+mj-ea"/>
                <a:cs typeface="+mj-cs"/>
              </a:defRPr>
            </a:lvl1pPr>
          </a:lstStyle>
          <a:p>
            <a:pPr>
              <a:lnSpc>
                <a:spcPct val="100000"/>
              </a:lnSpc>
              <a:defRPr/>
            </a:pPr>
            <a:r>
              <a:rPr lang="ru-RU" sz="3600" dirty="0">
                <a:solidFill>
                  <a:schemeClr val="tx1"/>
                </a:solidFill>
              </a:rPr>
              <a:t>ДОКУМЕНТАЛЬНЕ ОФОРМЛЕННЯ</a:t>
            </a:r>
          </a:p>
        </p:txBody>
      </p:sp>
      <p:sp>
        <p:nvSpPr>
          <p:cNvPr id="6" name="Google Shape;556;p32">
            <a:extLst>
              <a:ext uri="{FF2B5EF4-FFF2-40B4-BE49-F238E27FC236}">
                <a16:creationId xmlns:a16="http://schemas.microsoft.com/office/drawing/2014/main" xmlns="" id="{1216A1E5-7AED-42F9-8B5F-24F8D120F8F1}"/>
              </a:ext>
            </a:extLst>
          </p:cNvPr>
          <p:cNvSpPr txBox="1"/>
          <p:nvPr/>
        </p:nvSpPr>
        <p:spPr bwMode="auto">
          <a:xfrm>
            <a:off x="11606210" y="6489474"/>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132</a:t>
            </a:fld>
            <a:endParaRPr sz="2000" b="1" i="0" u="none" strike="noStrike" cap="none" dirty="0">
              <a:solidFill>
                <a:schemeClr val="dk1"/>
              </a:solidFill>
              <a:latin typeface="Calibri"/>
              <a:ea typeface="Calibri"/>
              <a:cs typeface="Calibri"/>
              <a:sym typeface="Calibri"/>
            </a:endParaRPr>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2997" y="5520403"/>
            <a:ext cx="1319340" cy="1319340"/>
          </a:xfrm>
          <a:prstGeom prst="rect">
            <a:avLst/>
          </a:prstGeom>
        </p:spPr>
      </p:pic>
    </p:spTree>
    <p:extLst>
      <p:ext uri="{BB962C8B-B14F-4D97-AF65-F5344CB8AC3E}">
        <p14:creationId xmlns:p14="http://schemas.microsoft.com/office/powerpoint/2010/main" val="96779883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Прямоугольник 2"/>
          <p:cNvSpPr/>
          <p:nvPr/>
        </p:nvSpPr>
        <p:spPr bwMode="auto">
          <a:xfrm>
            <a:off x="838200" y="2136339"/>
            <a:ext cx="10512000" cy="461665"/>
          </a:xfrm>
          <a:prstGeom prst="rect">
            <a:avLst/>
          </a:prstGeom>
        </p:spPr>
        <p:txBody>
          <a:bodyPr>
            <a:spAutoFit/>
          </a:bodyPr>
          <a:lstStyle/>
          <a:p>
            <a:pPr algn="just">
              <a:defRPr/>
            </a:pPr>
            <a:r>
              <a:rPr lang="ru-RU" sz="2400"/>
              <a:t>      </a:t>
            </a:r>
            <a:endParaRPr sz="1200"/>
          </a:p>
        </p:txBody>
      </p:sp>
      <p:sp>
        <p:nvSpPr>
          <p:cNvPr id="5" name="Заголовок 7"/>
          <p:cNvSpPr txBox="1"/>
          <p:nvPr/>
        </p:nvSpPr>
        <p:spPr bwMode="auto">
          <a:xfrm>
            <a:off x="133278" y="800588"/>
            <a:ext cx="677108" cy="5099606"/>
          </a:xfrm>
          <a:prstGeom prst="rect">
            <a:avLst/>
          </a:prstGeom>
        </p:spPr>
        <p:txBody>
          <a:bodyPr vert="vert270" wrap="square" lIns="60960" tIns="30480" rIns="60960" bIns="30480" rtlCol="0" anchor="t" anchorCtr="0">
            <a:spAutoFit/>
          </a:bodyPr>
          <a:lstStyle>
            <a:defPPr>
              <a:defRPr lang="en-US"/>
            </a:defPPr>
            <a:lvl1pPr lvl="0" algn="ctr" defTabSz="1371600">
              <a:lnSpc>
                <a:spcPct val="90000"/>
              </a:lnSpc>
              <a:spcBef>
                <a:spcPts val="0"/>
              </a:spcBef>
              <a:buNone/>
              <a:defRPr sz="5400" b="1" cap="all">
                <a:solidFill>
                  <a:srgbClr val="ED3434"/>
                </a:solidFill>
                <a:ea typeface="+mj-ea"/>
                <a:cs typeface="+mj-cs"/>
              </a:defRPr>
            </a:lvl1pPr>
          </a:lstStyle>
          <a:p>
            <a:pPr>
              <a:lnSpc>
                <a:spcPct val="100000"/>
              </a:lnSpc>
              <a:defRPr/>
            </a:pPr>
            <a:r>
              <a:rPr lang="ru-RU" sz="3600" dirty="0">
                <a:solidFill>
                  <a:schemeClr val="tx1"/>
                </a:solidFill>
              </a:rPr>
              <a:t>ЗРАЗОК ЗАПОВНЕННЯ</a:t>
            </a:r>
          </a:p>
        </p:txBody>
      </p:sp>
      <p:pic>
        <p:nvPicPr>
          <p:cNvPr id="6" name="Picture 1">
            <a:extLst>
              <a:ext uri="{FF2B5EF4-FFF2-40B4-BE49-F238E27FC236}">
                <a16:creationId xmlns:a16="http://schemas.microsoft.com/office/drawing/2014/main" xmlns="" id="{E670A742-0C19-4E04-A349-199B744B88E7}"/>
              </a:ext>
            </a:extLst>
          </p:cNvPr>
          <p:cNvPicPr>
            <a:picLocks noChangeAspect="1"/>
          </p:cNvPicPr>
          <p:nvPr/>
        </p:nvPicPr>
        <p:blipFill>
          <a:blip r:embed="rId2"/>
          <a:stretch>
            <a:fillRect/>
          </a:stretch>
        </p:blipFill>
        <p:spPr>
          <a:xfrm>
            <a:off x="1064636" y="44178"/>
            <a:ext cx="10619364" cy="6478645"/>
          </a:xfrm>
          <a:prstGeom prst="rect">
            <a:avLst/>
          </a:prstGeom>
          <a:ln>
            <a:solidFill>
              <a:schemeClr val="accent6">
                <a:lumMod val="75000"/>
              </a:schemeClr>
            </a:solidFill>
          </a:ln>
          <a:effectLst>
            <a:outerShdw blurRad="50800" dist="38100" dir="8100000" algn="tr" rotWithShape="0">
              <a:prstClr val="black">
                <a:alpha val="40000"/>
              </a:prstClr>
            </a:outerShdw>
          </a:effectLst>
        </p:spPr>
      </p:pic>
      <p:sp>
        <p:nvSpPr>
          <p:cNvPr id="7" name="Google Shape;556;p32">
            <a:extLst>
              <a:ext uri="{FF2B5EF4-FFF2-40B4-BE49-F238E27FC236}">
                <a16:creationId xmlns:a16="http://schemas.microsoft.com/office/drawing/2014/main" xmlns="" id="{599E55A7-DF88-446B-8547-1E1001F84047}"/>
              </a:ext>
            </a:extLst>
          </p:cNvPr>
          <p:cNvSpPr txBox="1"/>
          <p:nvPr/>
        </p:nvSpPr>
        <p:spPr bwMode="auto">
          <a:xfrm>
            <a:off x="11606210" y="6489474"/>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133</a:t>
            </a:fld>
            <a:endParaRPr sz="2000" b="1"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0819393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Прямоугольник 2"/>
          <p:cNvSpPr/>
          <p:nvPr/>
        </p:nvSpPr>
        <p:spPr bwMode="auto">
          <a:xfrm>
            <a:off x="838200" y="2136339"/>
            <a:ext cx="10512000" cy="461665"/>
          </a:xfrm>
          <a:prstGeom prst="rect">
            <a:avLst/>
          </a:prstGeom>
        </p:spPr>
        <p:txBody>
          <a:bodyPr>
            <a:spAutoFit/>
          </a:bodyPr>
          <a:lstStyle/>
          <a:p>
            <a:pPr algn="just">
              <a:defRPr/>
            </a:pPr>
            <a:r>
              <a:rPr lang="ru-RU" sz="2400"/>
              <a:t>      </a:t>
            </a:r>
            <a:endParaRPr sz="1200"/>
          </a:p>
        </p:txBody>
      </p:sp>
      <p:sp>
        <p:nvSpPr>
          <p:cNvPr id="4" name="Прямоугольник 3"/>
          <p:cNvSpPr/>
          <p:nvPr/>
        </p:nvSpPr>
        <p:spPr bwMode="auto">
          <a:xfrm>
            <a:off x="565943" y="2490731"/>
            <a:ext cx="11412697" cy="1537985"/>
          </a:xfrm>
          <a:prstGeom prst="rect">
            <a:avLst/>
          </a:prstGeom>
        </p:spPr>
        <p:txBody>
          <a:bodyPr wrap="square" anchor="ctr">
            <a:spAutoFit/>
          </a:bodyPr>
          <a:lstStyle/>
          <a:p>
            <a:pPr algn="r">
              <a:lnSpc>
                <a:spcPct val="114000"/>
              </a:lnSpc>
            </a:pPr>
            <a:r>
              <a:rPr lang="uk-UA" sz="2800" b="1" i="1" dirty="0"/>
              <a:t>Додатки до постанови КМУ №76</a:t>
            </a:r>
          </a:p>
          <a:p>
            <a:pPr algn="just">
              <a:lnSpc>
                <a:spcPct val="114000"/>
              </a:lnSpc>
            </a:pPr>
            <a:endParaRPr lang="uk-UA" sz="2800" b="1" dirty="0"/>
          </a:p>
          <a:p>
            <a:pPr algn="just">
              <a:lnSpc>
                <a:spcPct val="114000"/>
              </a:lnSpc>
            </a:pPr>
            <a:r>
              <a:rPr lang="uk-UA" sz="2800" dirty="0"/>
              <a:t>Довідка про кількість військовозобов’язаних, які працюють </a:t>
            </a:r>
            <a:r>
              <a:rPr lang="uk-UA" sz="2800" b="1" dirty="0"/>
              <a:t>(Додаток 2)</a:t>
            </a:r>
            <a:endParaRPr lang="x-none" sz="2800" b="1" dirty="0"/>
          </a:p>
        </p:txBody>
      </p:sp>
      <p:sp>
        <p:nvSpPr>
          <p:cNvPr id="5" name="Заголовок 7"/>
          <p:cNvSpPr txBox="1"/>
          <p:nvPr/>
        </p:nvSpPr>
        <p:spPr bwMode="auto">
          <a:xfrm>
            <a:off x="646105" y="220769"/>
            <a:ext cx="11040534" cy="615553"/>
          </a:xfrm>
          <a:prstGeom prst="rect">
            <a:avLst/>
          </a:prstGeom>
        </p:spPr>
        <p:txBody>
          <a:bodyPr vert="horz" wrap="square" lIns="60960" tIns="30480" rIns="60960" bIns="30480" rtlCol="0" anchor="t" anchorCtr="0">
            <a:spAutoFit/>
          </a:bodyPr>
          <a:lstStyle>
            <a:defPPr>
              <a:defRPr lang="en-US"/>
            </a:defPPr>
            <a:lvl1pPr lvl="0" algn="ctr" defTabSz="1371600">
              <a:lnSpc>
                <a:spcPct val="90000"/>
              </a:lnSpc>
              <a:spcBef>
                <a:spcPts val="0"/>
              </a:spcBef>
              <a:buNone/>
              <a:defRPr sz="5400" b="1" cap="all">
                <a:solidFill>
                  <a:srgbClr val="ED3434"/>
                </a:solidFill>
                <a:ea typeface="+mj-ea"/>
                <a:cs typeface="+mj-cs"/>
              </a:defRPr>
            </a:lvl1pPr>
          </a:lstStyle>
          <a:p>
            <a:pPr>
              <a:lnSpc>
                <a:spcPct val="100000"/>
              </a:lnSpc>
              <a:defRPr/>
            </a:pPr>
            <a:r>
              <a:rPr lang="ru-RU" sz="3600" dirty="0">
                <a:solidFill>
                  <a:schemeClr val="tx1"/>
                </a:solidFill>
              </a:rPr>
              <a:t>ДОКУМЕНТАЛЬНЕ ОФОРМЛЕННЯ</a:t>
            </a:r>
          </a:p>
        </p:txBody>
      </p:sp>
      <p:sp>
        <p:nvSpPr>
          <p:cNvPr id="6" name="Google Shape;556;p32">
            <a:extLst>
              <a:ext uri="{FF2B5EF4-FFF2-40B4-BE49-F238E27FC236}">
                <a16:creationId xmlns:a16="http://schemas.microsoft.com/office/drawing/2014/main" xmlns="" id="{106E199A-873D-4339-9264-4F11462BE658}"/>
              </a:ext>
            </a:extLst>
          </p:cNvPr>
          <p:cNvSpPr txBox="1"/>
          <p:nvPr/>
        </p:nvSpPr>
        <p:spPr bwMode="auto">
          <a:xfrm>
            <a:off x="11606210" y="6489474"/>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134</a:t>
            </a:fld>
            <a:endParaRPr sz="2000" b="1" i="0" u="none" strike="noStrike" cap="none" dirty="0">
              <a:solidFill>
                <a:schemeClr val="dk1"/>
              </a:solidFill>
              <a:latin typeface="Calibri"/>
              <a:ea typeface="Calibri"/>
              <a:cs typeface="Calibri"/>
              <a:sym typeface="Calibri"/>
            </a:endParaRPr>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2997" y="5520403"/>
            <a:ext cx="1319340" cy="1319340"/>
          </a:xfrm>
          <a:prstGeom prst="rect">
            <a:avLst/>
          </a:prstGeom>
        </p:spPr>
      </p:pic>
    </p:spTree>
    <p:extLst>
      <p:ext uri="{BB962C8B-B14F-4D97-AF65-F5344CB8AC3E}">
        <p14:creationId xmlns:p14="http://schemas.microsoft.com/office/powerpoint/2010/main" val="411273012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Прямоугольник 2"/>
          <p:cNvSpPr/>
          <p:nvPr/>
        </p:nvSpPr>
        <p:spPr bwMode="auto">
          <a:xfrm>
            <a:off x="838200" y="2136339"/>
            <a:ext cx="10512000" cy="461665"/>
          </a:xfrm>
          <a:prstGeom prst="rect">
            <a:avLst/>
          </a:prstGeom>
        </p:spPr>
        <p:txBody>
          <a:bodyPr>
            <a:spAutoFit/>
          </a:bodyPr>
          <a:lstStyle/>
          <a:p>
            <a:pPr algn="just">
              <a:defRPr/>
            </a:pPr>
            <a:r>
              <a:rPr lang="ru-RU" sz="2400"/>
              <a:t>      </a:t>
            </a:r>
            <a:endParaRPr sz="1200"/>
          </a:p>
        </p:txBody>
      </p:sp>
      <p:sp>
        <p:nvSpPr>
          <p:cNvPr id="5" name="Заголовок 7"/>
          <p:cNvSpPr txBox="1"/>
          <p:nvPr/>
        </p:nvSpPr>
        <p:spPr bwMode="auto">
          <a:xfrm>
            <a:off x="235684" y="653211"/>
            <a:ext cx="2880267" cy="1169551"/>
          </a:xfrm>
          <a:prstGeom prst="rect">
            <a:avLst/>
          </a:prstGeom>
        </p:spPr>
        <p:txBody>
          <a:bodyPr vert="horz" wrap="square" lIns="60960" tIns="30480" rIns="60960" bIns="30480" rtlCol="0" anchor="t" anchorCtr="0">
            <a:spAutoFit/>
          </a:bodyPr>
          <a:lstStyle>
            <a:defPPr>
              <a:defRPr lang="en-US"/>
            </a:defPPr>
            <a:lvl1pPr lvl="0" algn="ctr" defTabSz="1371600">
              <a:lnSpc>
                <a:spcPct val="90000"/>
              </a:lnSpc>
              <a:spcBef>
                <a:spcPts val="0"/>
              </a:spcBef>
              <a:buNone/>
              <a:defRPr sz="5400" b="1" cap="all">
                <a:solidFill>
                  <a:srgbClr val="ED3434"/>
                </a:solidFill>
                <a:ea typeface="+mj-ea"/>
                <a:cs typeface="+mj-cs"/>
              </a:defRPr>
            </a:lvl1pPr>
          </a:lstStyle>
          <a:p>
            <a:pPr>
              <a:lnSpc>
                <a:spcPct val="100000"/>
              </a:lnSpc>
              <a:defRPr/>
            </a:pPr>
            <a:r>
              <a:rPr lang="ru-RU" sz="3600" dirty="0">
                <a:solidFill>
                  <a:schemeClr val="tx1"/>
                </a:solidFill>
              </a:rPr>
              <a:t>ЗРАЗОК ЗАПОВНЕННЯ</a:t>
            </a:r>
          </a:p>
        </p:txBody>
      </p:sp>
      <p:pic>
        <p:nvPicPr>
          <p:cNvPr id="7" name="Picture 2">
            <a:extLst>
              <a:ext uri="{FF2B5EF4-FFF2-40B4-BE49-F238E27FC236}">
                <a16:creationId xmlns:a16="http://schemas.microsoft.com/office/drawing/2014/main" xmlns="" id="{A8CD7146-BAAD-4DBE-9203-51D254DA0C44}"/>
              </a:ext>
            </a:extLst>
          </p:cNvPr>
          <p:cNvPicPr>
            <a:picLocks noChangeAspect="1"/>
          </p:cNvPicPr>
          <p:nvPr/>
        </p:nvPicPr>
        <p:blipFill>
          <a:blip r:embed="rId2"/>
          <a:stretch>
            <a:fillRect/>
          </a:stretch>
        </p:blipFill>
        <p:spPr>
          <a:xfrm>
            <a:off x="3647381" y="54734"/>
            <a:ext cx="6268779" cy="6409565"/>
          </a:xfrm>
          <a:prstGeom prst="rect">
            <a:avLst/>
          </a:prstGeom>
          <a:ln>
            <a:solidFill>
              <a:schemeClr val="accent6">
                <a:lumMod val="75000"/>
              </a:schemeClr>
            </a:solidFill>
          </a:ln>
          <a:effectLst>
            <a:outerShdw blurRad="50800" dist="38100" dir="8100000" algn="tr" rotWithShape="0">
              <a:prstClr val="black">
                <a:alpha val="40000"/>
              </a:prstClr>
            </a:outerShdw>
          </a:effectLst>
        </p:spPr>
      </p:pic>
      <p:sp>
        <p:nvSpPr>
          <p:cNvPr id="6" name="Google Shape;556;p32">
            <a:extLst>
              <a:ext uri="{FF2B5EF4-FFF2-40B4-BE49-F238E27FC236}">
                <a16:creationId xmlns:a16="http://schemas.microsoft.com/office/drawing/2014/main" xmlns="" id="{B64898FA-610C-4AF7-95F1-9C451F7E46DF}"/>
              </a:ext>
            </a:extLst>
          </p:cNvPr>
          <p:cNvSpPr txBox="1"/>
          <p:nvPr/>
        </p:nvSpPr>
        <p:spPr bwMode="auto">
          <a:xfrm>
            <a:off x="11606210" y="6489474"/>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135</a:t>
            </a:fld>
            <a:endParaRPr sz="2000" b="1" i="0" u="none" strike="noStrike" cap="none" dirty="0">
              <a:solidFill>
                <a:schemeClr val="dk1"/>
              </a:solidFill>
              <a:latin typeface="Calibri"/>
              <a:ea typeface="Calibri"/>
              <a:cs typeface="Calibri"/>
              <a:sym typeface="Calibri"/>
            </a:endParaRPr>
          </a:p>
        </p:txBody>
      </p:sp>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92997" y="5520403"/>
            <a:ext cx="1319340" cy="1319340"/>
          </a:xfrm>
          <a:prstGeom prst="rect">
            <a:avLst/>
          </a:prstGeom>
        </p:spPr>
      </p:pic>
    </p:spTree>
    <p:extLst>
      <p:ext uri="{BB962C8B-B14F-4D97-AF65-F5344CB8AC3E}">
        <p14:creationId xmlns:p14="http://schemas.microsoft.com/office/powerpoint/2010/main" val="139978453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Прямоугольник 2"/>
          <p:cNvSpPr/>
          <p:nvPr/>
        </p:nvSpPr>
        <p:spPr bwMode="auto">
          <a:xfrm>
            <a:off x="838200" y="2136339"/>
            <a:ext cx="10512000" cy="461665"/>
          </a:xfrm>
          <a:prstGeom prst="rect">
            <a:avLst/>
          </a:prstGeom>
        </p:spPr>
        <p:txBody>
          <a:bodyPr>
            <a:spAutoFit/>
          </a:bodyPr>
          <a:lstStyle/>
          <a:p>
            <a:pPr algn="just">
              <a:defRPr/>
            </a:pPr>
            <a:r>
              <a:rPr lang="ru-RU" sz="2400"/>
              <a:t>      </a:t>
            </a:r>
            <a:endParaRPr sz="1200"/>
          </a:p>
        </p:txBody>
      </p:sp>
      <p:sp>
        <p:nvSpPr>
          <p:cNvPr id="4" name="Прямоугольник 3"/>
          <p:cNvSpPr/>
          <p:nvPr/>
        </p:nvSpPr>
        <p:spPr bwMode="auto">
          <a:xfrm>
            <a:off x="254000" y="1509001"/>
            <a:ext cx="11755119" cy="1641219"/>
          </a:xfrm>
          <a:prstGeom prst="rect">
            <a:avLst/>
          </a:prstGeom>
        </p:spPr>
        <p:txBody>
          <a:bodyPr wrap="square">
            <a:spAutoFit/>
          </a:bodyPr>
          <a:lstStyle/>
          <a:p>
            <a:pPr algn="r">
              <a:lnSpc>
                <a:spcPct val="114000"/>
              </a:lnSpc>
            </a:pPr>
            <a:r>
              <a:rPr lang="uk-UA" sz="3000" b="1" i="1" dirty="0"/>
              <a:t>Додатки до постанови КМУ №76</a:t>
            </a:r>
          </a:p>
          <a:p>
            <a:pPr>
              <a:lnSpc>
                <a:spcPct val="114000"/>
              </a:lnSpc>
            </a:pPr>
            <a:endParaRPr lang="uk-UA" sz="3000" b="1" dirty="0"/>
          </a:p>
          <a:p>
            <a:pPr>
              <a:lnSpc>
                <a:spcPct val="114000"/>
              </a:lnSpc>
            </a:pPr>
            <a:r>
              <a:rPr lang="uk-UA" sz="3000" b="1" dirty="0"/>
              <a:t>Обґрунтування в довільній формі </a:t>
            </a:r>
            <a:endParaRPr lang="x-none" sz="3000" b="1" dirty="0"/>
          </a:p>
        </p:txBody>
      </p:sp>
      <p:sp>
        <p:nvSpPr>
          <p:cNvPr id="5" name="Заголовок 7"/>
          <p:cNvSpPr txBox="1"/>
          <p:nvPr/>
        </p:nvSpPr>
        <p:spPr bwMode="auto">
          <a:xfrm>
            <a:off x="717973" y="228124"/>
            <a:ext cx="11040534" cy="615553"/>
          </a:xfrm>
          <a:prstGeom prst="rect">
            <a:avLst/>
          </a:prstGeom>
        </p:spPr>
        <p:txBody>
          <a:bodyPr vert="horz" wrap="square" lIns="60960" tIns="30480" rIns="60960" bIns="30480" rtlCol="0" anchor="t" anchorCtr="0">
            <a:spAutoFit/>
          </a:bodyPr>
          <a:lstStyle>
            <a:defPPr>
              <a:defRPr lang="en-US"/>
            </a:defPPr>
            <a:lvl1pPr lvl="0" algn="ctr" defTabSz="1371600">
              <a:lnSpc>
                <a:spcPct val="90000"/>
              </a:lnSpc>
              <a:spcBef>
                <a:spcPts val="0"/>
              </a:spcBef>
              <a:buNone/>
              <a:defRPr sz="5400" b="1" cap="all">
                <a:solidFill>
                  <a:srgbClr val="ED3434"/>
                </a:solidFill>
                <a:ea typeface="+mj-ea"/>
                <a:cs typeface="+mj-cs"/>
              </a:defRPr>
            </a:lvl1pPr>
          </a:lstStyle>
          <a:p>
            <a:pPr>
              <a:lnSpc>
                <a:spcPct val="100000"/>
              </a:lnSpc>
              <a:defRPr/>
            </a:pPr>
            <a:r>
              <a:rPr lang="ru-RU" sz="3500" dirty="0">
                <a:solidFill>
                  <a:schemeClr val="tx1"/>
                </a:solidFill>
              </a:rPr>
              <a:t>ДОКУМЕНТАЛЬНЕ ОФОРМЛЕННЯ</a:t>
            </a:r>
          </a:p>
        </p:txBody>
      </p:sp>
      <p:sp>
        <p:nvSpPr>
          <p:cNvPr id="6" name="Google Shape;556;p32">
            <a:extLst>
              <a:ext uri="{FF2B5EF4-FFF2-40B4-BE49-F238E27FC236}">
                <a16:creationId xmlns:a16="http://schemas.microsoft.com/office/drawing/2014/main" xmlns="" id="{B357A55E-128D-4B61-B28E-7972027957A1}"/>
              </a:ext>
            </a:extLst>
          </p:cNvPr>
          <p:cNvSpPr txBox="1"/>
          <p:nvPr/>
        </p:nvSpPr>
        <p:spPr bwMode="auto">
          <a:xfrm>
            <a:off x="11606210" y="6489474"/>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136</a:t>
            </a:fld>
            <a:endParaRPr sz="2000" b="1" i="0" u="none" strike="noStrike" cap="none" dirty="0">
              <a:solidFill>
                <a:schemeClr val="dk1"/>
              </a:solidFill>
              <a:latin typeface="Calibri"/>
              <a:ea typeface="Calibri"/>
              <a:cs typeface="Calibri"/>
              <a:sym typeface="Calibri"/>
            </a:endParaRPr>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2997" y="5520403"/>
            <a:ext cx="1319340" cy="1319340"/>
          </a:xfrm>
          <a:prstGeom prst="rect">
            <a:avLst/>
          </a:prstGeom>
        </p:spPr>
      </p:pic>
    </p:spTree>
    <p:extLst>
      <p:ext uri="{BB962C8B-B14F-4D97-AF65-F5344CB8AC3E}">
        <p14:creationId xmlns:p14="http://schemas.microsoft.com/office/powerpoint/2010/main" val="365032921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Прямоугольник 2"/>
          <p:cNvSpPr/>
          <p:nvPr/>
        </p:nvSpPr>
        <p:spPr bwMode="auto">
          <a:xfrm>
            <a:off x="838200" y="2136339"/>
            <a:ext cx="10512000" cy="461665"/>
          </a:xfrm>
          <a:prstGeom prst="rect">
            <a:avLst/>
          </a:prstGeom>
        </p:spPr>
        <p:txBody>
          <a:bodyPr>
            <a:spAutoFit/>
          </a:bodyPr>
          <a:lstStyle/>
          <a:p>
            <a:pPr algn="just">
              <a:defRPr/>
            </a:pPr>
            <a:r>
              <a:rPr lang="ru-RU" sz="2400"/>
              <a:t>      </a:t>
            </a:r>
            <a:endParaRPr sz="1200"/>
          </a:p>
        </p:txBody>
      </p:sp>
      <p:sp>
        <p:nvSpPr>
          <p:cNvPr id="5" name="Заголовок 7"/>
          <p:cNvSpPr txBox="1"/>
          <p:nvPr/>
        </p:nvSpPr>
        <p:spPr bwMode="auto">
          <a:xfrm>
            <a:off x="336001" y="789001"/>
            <a:ext cx="2880000" cy="1169551"/>
          </a:xfrm>
          <a:prstGeom prst="rect">
            <a:avLst/>
          </a:prstGeom>
        </p:spPr>
        <p:txBody>
          <a:bodyPr vert="horz" wrap="square" lIns="60960" tIns="30480" rIns="60960" bIns="30480" rtlCol="0" anchor="t" anchorCtr="0">
            <a:spAutoFit/>
          </a:bodyPr>
          <a:lstStyle>
            <a:defPPr>
              <a:defRPr lang="en-US"/>
            </a:defPPr>
            <a:lvl1pPr lvl="0" algn="ctr" defTabSz="1371600">
              <a:lnSpc>
                <a:spcPct val="90000"/>
              </a:lnSpc>
              <a:spcBef>
                <a:spcPts val="0"/>
              </a:spcBef>
              <a:buNone/>
              <a:defRPr sz="5400" b="1" cap="all">
                <a:solidFill>
                  <a:srgbClr val="ED3434"/>
                </a:solidFill>
                <a:ea typeface="+mj-ea"/>
                <a:cs typeface="+mj-cs"/>
              </a:defRPr>
            </a:lvl1pPr>
          </a:lstStyle>
          <a:p>
            <a:pPr>
              <a:lnSpc>
                <a:spcPct val="100000"/>
              </a:lnSpc>
              <a:defRPr/>
            </a:pPr>
            <a:r>
              <a:rPr lang="ru-RU" sz="3600" dirty="0">
                <a:solidFill>
                  <a:schemeClr val="tx1"/>
                </a:solidFill>
              </a:rPr>
              <a:t>ЗРАЗОК ЗАПОВНЕННЯ</a:t>
            </a:r>
          </a:p>
        </p:txBody>
      </p:sp>
      <p:pic>
        <p:nvPicPr>
          <p:cNvPr id="6" name="Picture 2">
            <a:extLst>
              <a:ext uri="{FF2B5EF4-FFF2-40B4-BE49-F238E27FC236}">
                <a16:creationId xmlns:a16="http://schemas.microsoft.com/office/drawing/2014/main" xmlns="" id="{6FF3C359-8739-41D5-BA64-4BF91CCE213D}"/>
              </a:ext>
            </a:extLst>
          </p:cNvPr>
          <p:cNvPicPr>
            <a:picLocks noChangeAspect="1"/>
          </p:cNvPicPr>
          <p:nvPr/>
        </p:nvPicPr>
        <p:blipFill>
          <a:blip r:embed="rId2"/>
          <a:stretch>
            <a:fillRect/>
          </a:stretch>
        </p:blipFill>
        <p:spPr>
          <a:xfrm>
            <a:off x="3537280" y="70809"/>
            <a:ext cx="7628560" cy="6505806"/>
          </a:xfrm>
          <a:prstGeom prst="rect">
            <a:avLst/>
          </a:prstGeom>
          <a:ln>
            <a:solidFill>
              <a:schemeClr val="accent6">
                <a:lumMod val="75000"/>
              </a:schemeClr>
            </a:solidFill>
          </a:ln>
          <a:effectLst>
            <a:outerShdw blurRad="50800" dist="38100" dir="8100000" algn="tr" rotWithShape="0">
              <a:prstClr val="black">
                <a:alpha val="40000"/>
              </a:prstClr>
            </a:outerShdw>
          </a:effectLst>
        </p:spPr>
      </p:pic>
      <p:sp>
        <p:nvSpPr>
          <p:cNvPr id="7" name="Google Shape;556;p32">
            <a:extLst>
              <a:ext uri="{FF2B5EF4-FFF2-40B4-BE49-F238E27FC236}">
                <a16:creationId xmlns:a16="http://schemas.microsoft.com/office/drawing/2014/main" xmlns="" id="{1C1E8647-89D2-4885-B919-1E28EF46DED6}"/>
              </a:ext>
            </a:extLst>
          </p:cNvPr>
          <p:cNvSpPr txBox="1"/>
          <p:nvPr/>
        </p:nvSpPr>
        <p:spPr bwMode="auto">
          <a:xfrm>
            <a:off x="11606210" y="6489474"/>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137</a:t>
            </a:fld>
            <a:endParaRPr sz="2000" b="1"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755664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Прямоугольник 2"/>
          <p:cNvSpPr/>
          <p:nvPr/>
        </p:nvSpPr>
        <p:spPr bwMode="auto">
          <a:xfrm>
            <a:off x="838200" y="2136339"/>
            <a:ext cx="10512000" cy="461665"/>
          </a:xfrm>
          <a:prstGeom prst="rect">
            <a:avLst/>
          </a:prstGeom>
        </p:spPr>
        <p:txBody>
          <a:bodyPr>
            <a:spAutoFit/>
          </a:bodyPr>
          <a:lstStyle/>
          <a:p>
            <a:pPr algn="just">
              <a:defRPr/>
            </a:pPr>
            <a:r>
              <a:rPr lang="ru-RU" sz="2400"/>
              <a:t>      </a:t>
            </a:r>
            <a:endParaRPr sz="1200"/>
          </a:p>
        </p:txBody>
      </p:sp>
      <p:sp>
        <p:nvSpPr>
          <p:cNvPr id="4" name="Прямоугольник 3"/>
          <p:cNvSpPr/>
          <p:nvPr/>
        </p:nvSpPr>
        <p:spPr bwMode="auto">
          <a:xfrm>
            <a:off x="294640" y="2039414"/>
            <a:ext cx="11602719" cy="2098331"/>
          </a:xfrm>
          <a:prstGeom prst="rect">
            <a:avLst/>
          </a:prstGeom>
        </p:spPr>
        <p:txBody>
          <a:bodyPr wrap="square">
            <a:spAutoFit/>
          </a:bodyPr>
          <a:lstStyle/>
          <a:p>
            <a:pPr algn="r">
              <a:lnSpc>
                <a:spcPct val="114000"/>
              </a:lnSpc>
            </a:pPr>
            <a:r>
              <a:rPr lang="uk-UA" sz="2900" b="1" i="1" dirty="0"/>
              <a:t>Додатки до постанови КМУ №76</a:t>
            </a:r>
          </a:p>
          <a:p>
            <a:pPr>
              <a:lnSpc>
                <a:spcPct val="114000"/>
              </a:lnSpc>
            </a:pPr>
            <a:endParaRPr lang="uk-UA" sz="2900" b="1" dirty="0"/>
          </a:p>
          <a:p>
            <a:pPr>
              <a:lnSpc>
                <a:spcPct val="114000"/>
              </a:lnSpc>
            </a:pPr>
            <a:r>
              <a:rPr lang="uk-UA" sz="2900" dirty="0"/>
              <a:t>Витяг з наказу Мінекономіки про бронювання військовозобов’язаного </a:t>
            </a:r>
            <a:r>
              <a:rPr lang="uk-UA" sz="2900" b="1" dirty="0"/>
              <a:t>(Додаток 3)</a:t>
            </a:r>
            <a:endParaRPr lang="x-none" sz="2900" b="1" dirty="0"/>
          </a:p>
        </p:txBody>
      </p:sp>
      <p:sp>
        <p:nvSpPr>
          <p:cNvPr id="5" name="Заголовок 7"/>
          <p:cNvSpPr txBox="1"/>
          <p:nvPr/>
        </p:nvSpPr>
        <p:spPr bwMode="auto">
          <a:xfrm>
            <a:off x="646105" y="272001"/>
            <a:ext cx="11040534" cy="615553"/>
          </a:xfrm>
          <a:prstGeom prst="rect">
            <a:avLst/>
          </a:prstGeom>
        </p:spPr>
        <p:txBody>
          <a:bodyPr vert="horz" wrap="square" lIns="60960" tIns="30480" rIns="60960" bIns="30480" rtlCol="0" anchor="t" anchorCtr="0">
            <a:spAutoFit/>
          </a:bodyPr>
          <a:lstStyle>
            <a:defPPr>
              <a:defRPr lang="en-US"/>
            </a:defPPr>
            <a:lvl1pPr lvl="0" algn="ctr" defTabSz="1371600">
              <a:lnSpc>
                <a:spcPct val="90000"/>
              </a:lnSpc>
              <a:spcBef>
                <a:spcPts val="0"/>
              </a:spcBef>
              <a:buNone/>
              <a:defRPr sz="5400" b="1" cap="all">
                <a:solidFill>
                  <a:srgbClr val="ED3434"/>
                </a:solidFill>
                <a:ea typeface="+mj-ea"/>
                <a:cs typeface="+mj-cs"/>
              </a:defRPr>
            </a:lvl1pPr>
          </a:lstStyle>
          <a:p>
            <a:pPr>
              <a:lnSpc>
                <a:spcPct val="100000"/>
              </a:lnSpc>
              <a:defRPr/>
            </a:pPr>
            <a:r>
              <a:rPr lang="ru-RU" sz="3600" dirty="0">
                <a:solidFill>
                  <a:schemeClr val="tx1"/>
                </a:solidFill>
              </a:rPr>
              <a:t>ДОКУМЕНТАЛЬНЕ ОФОРМЛЕННЯ</a:t>
            </a:r>
          </a:p>
        </p:txBody>
      </p:sp>
      <p:sp>
        <p:nvSpPr>
          <p:cNvPr id="6" name="Google Shape;556;p32">
            <a:extLst>
              <a:ext uri="{FF2B5EF4-FFF2-40B4-BE49-F238E27FC236}">
                <a16:creationId xmlns:a16="http://schemas.microsoft.com/office/drawing/2014/main" xmlns="" id="{4988CFC3-9458-401A-9CB9-93776B43C3DA}"/>
              </a:ext>
            </a:extLst>
          </p:cNvPr>
          <p:cNvSpPr txBox="1"/>
          <p:nvPr/>
        </p:nvSpPr>
        <p:spPr bwMode="auto">
          <a:xfrm>
            <a:off x="11606210" y="6489474"/>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138</a:t>
            </a:fld>
            <a:endParaRPr sz="2000" b="1" i="0" u="none" strike="noStrike" cap="none" dirty="0">
              <a:solidFill>
                <a:schemeClr val="dk1"/>
              </a:solidFill>
              <a:latin typeface="Calibri"/>
              <a:ea typeface="Calibri"/>
              <a:cs typeface="Calibri"/>
              <a:sym typeface="Calibri"/>
            </a:endParaRPr>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2997" y="5520403"/>
            <a:ext cx="1319340" cy="1319340"/>
          </a:xfrm>
          <a:prstGeom prst="rect">
            <a:avLst/>
          </a:prstGeom>
        </p:spPr>
      </p:pic>
    </p:spTree>
    <p:extLst>
      <p:ext uri="{BB962C8B-B14F-4D97-AF65-F5344CB8AC3E}">
        <p14:creationId xmlns:p14="http://schemas.microsoft.com/office/powerpoint/2010/main" val="267160281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Прямоугольник 2"/>
          <p:cNvSpPr/>
          <p:nvPr/>
        </p:nvSpPr>
        <p:spPr bwMode="auto">
          <a:xfrm>
            <a:off x="838200" y="2136339"/>
            <a:ext cx="10512000" cy="461665"/>
          </a:xfrm>
          <a:prstGeom prst="rect">
            <a:avLst/>
          </a:prstGeom>
        </p:spPr>
        <p:txBody>
          <a:bodyPr>
            <a:spAutoFit/>
          </a:bodyPr>
          <a:lstStyle/>
          <a:p>
            <a:pPr algn="just">
              <a:defRPr/>
            </a:pPr>
            <a:r>
              <a:rPr lang="ru-RU" sz="2400"/>
              <a:t>      </a:t>
            </a:r>
            <a:endParaRPr sz="1200"/>
          </a:p>
        </p:txBody>
      </p:sp>
      <p:sp>
        <p:nvSpPr>
          <p:cNvPr id="5" name="Заголовок 7"/>
          <p:cNvSpPr txBox="1"/>
          <p:nvPr/>
        </p:nvSpPr>
        <p:spPr bwMode="auto">
          <a:xfrm>
            <a:off x="80905" y="789001"/>
            <a:ext cx="3600267" cy="1169551"/>
          </a:xfrm>
          <a:prstGeom prst="rect">
            <a:avLst/>
          </a:prstGeom>
        </p:spPr>
        <p:txBody>
          <a:bodyPr vert="horz" wrap="square" lIns="60960" tIns="30480" rIns="60960" bIns="30480" rtlCol="0" anchor="t" anchorCtr="0">
            <a:spAutoFit/>
          </a:bodyPr>
          <a:lstStyle>
            <a:defPPr>
              <a:defRPr lang="en-US"/>
            </a:defPPr>
            <a:lvl1pPr lvl="0" algn="ctr" defTabSz="1371600">
              <a:lnSpc>
                <a:spcPct val="90000"/>
              </a:lnSpc>
              <a:spcBef>
                <a:spcPts val="0"/>
              </a:spcBef>
              <a:buNone/>
              <a:defRPr sz="5400" b="1" cap="all">
                <a:solidFill>
                  <a:srgbClr val="ED3434"/>
                </a:solidFill>
                <a:ea typeface="+mj-ea"/>
                <a:cs typeface="+mj-cs"/>
              </a:defRPr>
            </a:lvl1pPr>
          </a:lstStyle>
          <a:p>
            <a:pPr>
              <a:lnSpc>
                <a:spcPct val="100000"/>
              </a:lnSpc>
              <a:defRPr/>
            </a:pPr>
            <a:r>
              <a:rPr lang="ru-RU" sz="3600" dirty="0">
                <a:solidFill>
                  <a:schemeClr val="tx1"/>
                </a:solidFill>
              </a:rPr>
              <a:t>ЗРАЗОК ЗАПОВНЕННЯ</a:t>
            </a:r>
          </a:p>
        </p:txBody>
      </p:sp>
      <p:pic>
        <p:nvPicPr>
          <p:cNvPr id="7" name="Picture 2">
            <a:extLst>
              <a:ext uri="{FF2B5EF4-FFF2-40B4-BE49-F238E27FC236}">
                <a16:creationId xmlns:a16="http://schemas.microsoft.com/office/drawing/2014/main" xmlns="" id="{9B29831C-63DC-42ED-BFF2-3BC7BCB8729E}"/>
              </a:ext>
            </a:extLst>
          </p:cNvPr>
          <p:cNvPicPr>
            <a:picLocks noChangeAspect="1"/>
          </p:cNvPicPr>
          <p:nvPr/>
        </p:nvPicPr>
        <p:blipFill>
          <a:blip r:embed="rId2"/>
          <a:stretch>
            <a:fillRect/>
          </a:stretch>
        </p:blipFill>
        <p:spPr>
          <a:xfrm>
            <a:off x="3456000" y="46614"/>
            <a:ext cx="7894200" cy="6485622"/>
          </a:xfrm>
          <a:prstGeom prst="rect">
            <a:avLst/>
          </a:prstGeom>
          <a:ln>
            <a:solidFill>
              <a:schemeClr val="accent6">
                <a:lumMod val="75000"/>
              </a:schemeClr>
            </a:solidFill>
          </a:ln>
          <a:effectLst>
            <a:outerShdw blurRad="50800" dist="38100" dir="8100000" algn="tr" rotWithShape="0">
              <a:prstClr val="black">
                <a:alpha val="40000"/>
              </a:prstClr>
            </a:outerShdw>
          </a:effectLst>
        </p:spPr>
      </p:pic>
      <p:sp>
        <p:nvSpPr>
          <p:cNvPr id="6" name="Google Shape;556;p32">
            <a:extLst>
              <a:ext uri="{FF2B5EF4-FFF2-40B4-BE49-F238E27FC236}">
                <a16:creationId xmlns:a16="http://schemas.microsoft.com/office/drawing/2014/main" xmlns="" id="{7FDEC689-7048-4CCA-BBAD-D4F9E1911E44}"/>
              </a:ext>
            </a:extLst>
          </p:cNvPr>
          <p:cNvSpPr txBox="1"/>
          <p:nvPr/>
        </p:nvSpPr>
        <p:spPr bwMode="auto">
          <a:xfrm>
            <a:off x="11606210" y="6489474"/>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139</a:t>
            </a:fld>
            <a:endParaRPr sz="2000" b="1"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954274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E61D2C1-43B5-7149-9171-4CB80806690F}"/>
              </a:ext>
            </a:extLst>
          </p:cNvPr>
          <p:cNvSpPr>
            <a:spLocks noGrp="1"/>
          </p:cNvSpPr>
          <p:nvPr>
            <p:ph type="title"/>
          </p:nvPr>
        </p:nvSpPr>
        <p:spPr>
          <a:xfrm>
            <a:off x="0" y="18257"/>
            <a:ext cx="12192000" cy="913299"/>
          </a:xfrm>
        </p:spPr>
        <p:txBody>
          <a:bodyPr>
            <a:normAutofit/>
          </a:bodyPr>
          <a:lstStyle/>
          <a:p>
            <a:pPr algn="ctr"/>
            <a:r>
              <a:rPr lang="uk-UA" sz="3500" b="1" dirty="0">
                <a:latin typeface="+mn-lt"/>
              </a:rPr>
              <a:t>СТРОКИ ПОДАННЯ ФІНЗВІТНОСТІ ЗА 1-ШЕ ПІВРІЧЧЯ 2024</a:t>
            </a:r>
            <a:endParaRPr lang="x-none" sz="3500" dirty="0">
              <a:latin typeface="+mn-lt"/>
            </a:endParaRPr>
          </a:p>
        </p:txBody>
      </p:sp>
      <p:graphicFrame>
        <p:nvGraphicFramePr>
          <p:cNvPr id="4" name="Content Placeholder 3">
            <a:extLst>
              <a:ext uri="{FF2B5EF4-FFF2-40B4-BE49-F238E27FC236}">
                <a16:creationId xmlns:a16="http://schemas.microsoft.com/office/drawing/2014/main" xmlns="" id="{EFB00C5E-FAED-E54F-AF09-19EF768D599B}"/>
              </a:ext>
            </a:extLst>
          </p:cNvPr>
          <p:cNvGraphicFramePr>
            <a:graphicFrameLocks noGrp="1"/>
          </p:cNvGraphicFramePr>
          <p:nvPr>
            <p:ph idx="1"/>
          </p:nvPr>
        </p:nvGraphicFramePr>
        <p:xfrm>
          <a:off x="172720" y="931556"/>
          <a:ext cx="11846559" cy="5268270"/>
        </p:xfrm>
        <a:graphic>
          <a:graphicData uri="http://schemas.openxmlformats.org/drawingml/2006/table">
            <a:tbl>
              <a:tblPr/>
              <a:tblGrid>
                <a:gridCol w="2900713">
                  <a:extLst>
                    <a:ext uri="{9D8B030D-6E8A-4147-A177-3AD203B41FA5}">
                      <a16:colId xmlns:a16="http://schemas.microsoft.com/office/drawing/2014/main" xmlns="" val="1863929961"/>
                    </a:ext>
                  </a:extLst>
                </a:gridCol>
                <a:gridCol w="2677583">
                  <a:extLst>
                    <a:ext uri="{9D8B030D-6E8A-4147-A177-3AD203B41FA5}">
                      <a16:colId xmlns:a16="http://schemas.microsoft.com/office/drawing/2014/main" xmlns="" val="1972496124"/>
                    </a:ext>
                  </a:extLst>
                </a:gridCol>
                <a:gridCol w="2844344">
                  <a:extLst>
                    <a:ext uri="{9D8B030D-6E8A-4147-A177-3AD203B41FA5}">
                      <a16:colId xmlns:a16="http://schemas.microsoft.com/office/drawing/2014/main" xmlns="" val="3855646471"/>
                    </a:ext>
                  </a:extLst>
                </a:gridCol>
                <a:gridCol w="3423919">
                  <a:extLst>
                    <a:ext uri="{9D8B030D-6E8A-4147-A177-3AD203B41FA5}">
                      <a16:colId xmlns:a16="http://schemas.microsoft.com/office/drawing/2014/main" xmlns="" val="4247502459"/>
                    </a:ext>
                  </a:extLst>
                </a:gridCol>
              </a:tblGrid>
              <a:tr h="220086">
                <a:tc rowSpan="2">
                  <a:txBody>
                    <a:bodyPr/>
                    <a:lstStyle/>
                    <a:p>
                      <a:pPr algn="ctr" fontAlgn="base"/>
                      <a:r>
                        <a:rPr lang="uk-UA" sz="2000" b="1" dirty="0">
                          <a:solidFill>
                            <a:schemeClr val="tx1"/>
                          </a:solidFill>
                          <a:effectLst/>
                        </a:rPr>
                        <a:t>Категорія </a:t>
                      </a:r>
                    </a:p>
                    <a:p>
                      <a:pPr algn="ctr" fontAlgn="base"/>
                      <a:r>
                        <a:rPr lang="uk-UA" sz="2000" b="1" dirty="0">
                          <a:solidFill>
                            <a:schemeClr val="tx1"/>
                          </a:solidFill>
                          <a:effectLst/>
                        </a:rPr>
                        <a:t>підприємства</a:t>
                      </a:r>
                    </a:p>
                  </a:txBody>
                  <a:tcPr marL="42643" marR="42643" marT="29850" marB="298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rowSpan="2">
                  <a:txBody>
                    <a:bodyPr/>
                    <a:lstStyle/>
                    <a:p>
                      <a:pPr algn="ctr" fontAlgn="base"/>
                      <a:r>
                        <a:rPr lang="uk-UA" sz="2000" b="1" dirty="0">
                          <a:solidFill>
                            <a:schemeClr val="tx1"/>
                          </a:solidFill>
                          <a:effectLst/>
                        </a:rPr>
                        <a:t>Форма </a:t>
                      </a:r>
                      <a:r>
                        <a:rPr lang="uk-UA" sz="2000" b="1" dirty="0" err="1">
                          <a:solidFill>
                            <a:schemeClr val="tx1"/>
                          </a:solidFill>
                          <a:effectLst/>
                        </a:rPr>
                        <a:t>фінзвітності</a:t>
                      </a:r>
                      <a:endParaRPr lang="uk-UA" sz="2000" b="1" dirty="0">
                        <a:solidFill>
                          <a:schemeClr val="tx1"/>
                        </a:solidFill>
                        <a:effectLst/>
                      </a:endParaRPr>
                    </a:p>
                  </a:txBody>
                  <a:tcPr marL="42643" marR="42643" marT="29850" marB="298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gridSpan="2">
                  <a:txBody>
                    <a:bodyPr/>
                    <a:lstStyle/>
                    <a:p>
                      <a:pPr algn="ctr" fontAlgn="base"/>
                      <a:r>
                        <a:rPr lang="uk-UA" sz="2000" b="1" dirty="0">
                          <a:solidFill>
                            <a:schemeClr val="tx1"/>
                          </a:solidFill>
                          <a:effectLst/>
                        </a:rPr>
                        <a:t>Строки подання</a:t>
                      </a:r>
                    </a:p>
                  </a:txBody>
                  <a:tcPr marL="42643" marR="42643" marT="29850" marB="298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hMerge="1">
                  <a:txBody>
                    <a:bodyPr/>
                    <a:lstStyle/>
                    <a:p>
                      <a:endParaRPr lang="x-none"/>
                    </a:p>
                  </a:txBody>
                  <a:tcPr/>
                </a:tc>
                <a:extLst>
                  <a:ext uri="{0D108BD9-81ED-4DB2-BD59-A6C34878D82A}">
                    <a16:rowId xmlns:a16="http://schemas.microsoft.com/office/drawing/2014/main" xmlns="" val="1802611528"/>
                  </a:ext>
                </a:extLst>
              </a:tr>
              <a:tr h="293261">
                <a:tc vMerge="1">
                  <a:txBody>
                    <a:bodyPr/>
                    <a:lstStyle/>
                    <a:p>
                      <a:endParaRPr lang="x-none"/>
                    </a:p>
                  </a:txBody>
                  <a:tcPr/>
                </a:tc>
                <a:tc vMerge="1">
                  <a:txBody>
                    <a:bodyPr/>
                    <a:lstStyle/>
                    <a:p>
                      <a:endParaRPr lang="x-none"/>
                    </a:p>
                  </a:txBody>
                  <a:tcPr/>
                </a:tc>
                <a:tc>
                  <a:txBody>
                    <a:bodyPr/>
                    <a:lstStyle/>
                    <a:p>
                      <a:pPr algn="ctr" fontAlgn="base"/>
                      <a:r>
                        <a:rPr lang="uk-UA" sz="2000" b="1">
                          <a:solidFill>
                            <a:schemeClr val="tx1"/>
                          </a:solidFill>
                          <a:effectLst/>
                        </a:rPr>
                        <a:t>до статистики</a:t>
                      </a:r>
                    </a:p>
                  </a:txBody>
                  <a:tcPr marL="42643" marR="42643" marT="29850" marB="298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fontAlgn="base"/>
                      <a:r>
                        <a:rPr lang="uk-UA" sz="2000" b="1" dirty="0">
                          <a:solidFill>
                            <a:schemeClr val="tx1"/>
                          </a:solidFill>
                          <a:effectLst/>
                        </a:rPr>
                        <a:t>податківцям</a:t>
                      </a:r>
                    </a:p>
                  </a:txBody>
                  <a:tcPr marL="42643" marR="42643" marT="29850" marB="298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xmlns="" val="2586058732"/>
                  </a:ext>
                </a:extLst>
              </a:tr>
              <a:tr h="1814164">
                <a:tc>
                  <a:txBody>
                    <a:bodyPr/>
                    <a:lstStyle/>
                    <a:p>
                      <a:pPr algn="l" fontAlgn="base"/>
                      <a:r>
                        <a:rPr lang="uk-UA" sz="2000" b="0" dirty="0">
                          <a:solidFill>
                            <a:schemeClr val="tx1"/>
                          </a:solidFill>
                          <a:effectLst/>
                        </a:rPr>
                        <a:t>Мікро-</a:t>
                      </a:r>
                    </a:p>
                  </a:txBody>
                  <a:tcPr marL="42643" marR="42643" marT="29850" marB="298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base"/>
                      <a:endParaRPr lang="uk-UA" sz="2000" b="0" dirty="0">
                        <a:solidFill>
                          <a:schemeClr val="tx1"/>
                        </a:solidFill>
                        <a:effectLst/>
                      </a:endParaRPr>
                    </a:p>
                    <a:p>
                      <a:pPr algn="l" fontAlgn="base"/>
                      <a:r>
                        <a:rPr lang="uk-UA" sz="2000" b="0" dirty="0">
                          <a:solidFill>
                            <a:schemeClr val="tx1"/>
                          </a:solidFill>
                          <a:effectLst/>
                        </a:rPr>
                        <a:t>ф. № 1-мс, № 2-мс</a:t>
                      </a:r>
                    </a:p>
                  </a:txBody>
                  <a:tcPr marL="42643" marR="42643" marT="29850" marB="298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uk-UA" sz="2000" b="0" dirty="0">
                          <a:solidFill>
                            <a:schemeClr val="tx1"/>
                          </a:solidFill>
                          <a:effectLst/>
                        </a:rPr>
                        <a:t>Х</a:t>
                      </a:r>
                    </a:p>
                  </a:txBody>
                  <a:tcPr marL="42643" marR="42643" marT="29850" marB="298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base"/>
                      <a:r>
                        <a:rPr lang="uk-UA" sz="2000" b="0" dirty="0">
                          <a:solidFill>
                            <a:schemeClr val="tx1"/>
                          </a:solidFill>
                          <a:effectLst/>
                        </a:rPr>
                        <a:t>За умови, що підприємство є </a:t>
                      </a:r>
                      <a:r>
                        <a:rPr lang="uk-UA" sz="2000" b="0" dirty="0" err="1">
                          <a:solidFill>
                            <a:schemeClr val="tx1"/>
                          </a:solidFill>
                          <a:effectLst/>
                        </a:rPr>
                        <a:t>високодохідником</a:t>
                      </a:r>
                      <a:r>
                        <a:rPr lang="uk-UA" sz="2000" b="0" dirty="0">
                          <a:solidFill>
                            <a:schemeClr val="tx1"/>
                          </a:solidFill>
                          <a:effectLst/>
                        </a:rPr>
                        <a:t> — у складі квартальної декларації з податку на прибуток</a:t>
                      </a:r>
                    </a:p>
                    <a:p>
                      <a:pPr algn="l" fontAlgn="base"/>
                      <a:r>
                        <a:rPr lang="uk-UA" sz="2000" b="0" dirty="0">
                          <a:solidFill>
                            <a:schemeClr val="tx1"/>
                          </a:solidFill>
                          <a:effectLst/>
                        </a:rPr>
                        <a:t>(</a:t>
                      </a:r>
                      <a:r>
                        <a:rPr lang="uk-UA" sz="2000" b="1" dirty="0">
                          <a:solidFill>
                            <a:schemeClr val="tx1"/>
                          </a:solidFill>
                          <a:effectLst/>
                        </a:rPr>
                        <a:t>граничний строк подання — 09.08.2024</a:t>
                      </a:r>
                      <a:r>
                        <a:rPr lang="uk-UA" sz="2000" b="0" dirty="0">
                          <a:solidFill>
                            <a:schemeClr val="tx1"/>
                          </a:solidFill>
                          <a:effectLst/>
                        </a:rPr>
                        <a:t>)</a:t>
                      </a:r>
                    </a:p>
                  </a:txBody>
                  <a:tcPr marL="42643" marR="42643" marT="29850" marB="298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xmlns="" val="813875251"/>
                  </a:ext>
                </a:extLst>
              </a:tr>
              <a:tr h="491183">
                <a:tc>
                  <a:txBody>
                    <a:bodyPr/>
                    <a:lstStyle/>
                    <a:p>
                      <a:pPr algn="l" fontAlgn="base"/>
                      <a:r>
                        <a:rPr lang="uk-UA" sz="2000" b="0" dirty="0">
                          <a:solidFill>
                            <a:schemeClr val="tx1"/>
                          </a:solidFill>
                          <a:effectLst/>
                        </a:rPr>
                        <a:t>Мале</a:t>
                      </a:r>
                    </a:p>
                  </a:txBody>
                  <a:tcPr marL="42643" marR="42643" marT="29850" marB="298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base"/>
                      <a:r>
                        <a:rPr lang="uk-UA" sz="2000" b="0" dirty="0">
                          <a:solidFill>
                            <a:schemeClr val="tx1"/>
                          </a:solidFill>
                          <a:effectLst/>
                        </a:rPr>
                        <a:t>ф. № 1-м, № 2-м</a:t>
                      </a:r>
                    </a:p>
                  </a:txBody>
                  <a:tcPr marL="42643" marR="42643" marT="29850" marB="298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rowSpan="2">
                  <a:txBody>
                    <a:bodyPr/>
                    <a:lstStyle/>
                    <a:p>
                      <a:pPr algn="l" fontAlgn="base"/>
                      <a:r>
                        <a:rPr lang="uk-UA" sz="2000" b="1" dirty="0">
                          <a:solidFill>
                            <a:schemeClr val="tx1"/>
                          </a:solidFill>
                          <a:effectLst/>
                        </a:rPr>
                        <a:t>Не пізніше 30-го числа </a:t>
                      </a:r>
                      <a:r>
                        <a:rPr lang="uk-UA" sz="2000" b="0" dirty="0">
                          <a:solidFill>
                            <a:schemeClr val="tx1"/>
                          </a:solidFill>
                          <a:effectLst/>
                        </a:rPr>
                        <a:t>місяця, що настає за звітним кварталом</a:t>
                      </a:r>
                    </a:p>
                    <a:p>
                      <a:pPr algn="l" fontAlgn="base"/>
                      <a:r>
                        <a:rPr lang="uk-UA" sz="2000" b="0" dirty="0">
                          <a:solidFill>
                            <a:schemeClr val="tx1"/>
                          </a:solidFill>
                          <a:effectLst/>
                        </a:rPr>
                        <a:t>(тобто </a:t>
                      </a:r>
                      <a:r>
                        <a:rPr lang="uk-UA" sz="2000" b="1" dirty="0">
                          <a:solidFill>
                            <a:schemeClr val="tx1"/>
                          </a:solidFill>
                          <a:effectLst/>
                        </a:rPr>
                        <a:t>не пізніше 30.07.2024</a:t>
                      </a:r>
                      <a:r>
                        <a:rPr lang="uk-UA" sz="2000" b="0" dirty="0">
                          <a:solidFill>
                            <a:schemeClr val="tx1"/>
                          </a:solidFill>
                          <a:effectLst/>
                        </a:rPr>
                        <a:t>)</a:t>
                      </a:r>
                    </a:p>
                  </a:txBody>
                  <a:tcPr marL="42643" marR="42643" marT="29850" marB="298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rowSpan="2">
                  <a:txBody>
                    <a:bodyPr/>
                    <a:lstStyle/>
                    <a:p>
                      <a:pPr algn="l" fontAlgn="base"/>
                      <a:r>
                        <a:rPr lang="uk-UA" sz="2000" b="0" dirty="0">
                          <a:solidFill>
                            <a:schemeClr val="tx1"/>
                          </a:solidFill>
                          <a:effectLst/>
                        </a:rPr>
                        <a:t>У складі декларації з податку на прибуток за </a:t>
                      </a:r>
                      <a:r>
                        <a:rPr lang="en-GB" sz="2000" b="0" dirty="0">
                          <a:solidFill>
                            <a:schemeClr val="tx1"/>
                          </a:solidFill>
                          <a:effectLst/>
                        </a:rPr>
                        <a:t>I </a:t>
                      </a:r>
                      <a:r>
                        <a:rPr lang="uk-UA" sz="2000" b="0" dirty="0">
                          <a:solidFill>
                            <a:schemeClr val="tx1"/>
                          </a:solidFill>
                          <a:effectLst/>
                        </a:rPr>
                        <a:t>квартал</a:t>
                      </a:r>
                    </a:p>
                    <a:p>
                      <a:pPr algn="l" fontAlgn="base"/>
                      <a:r>
                        <a:rPr lang="uk-UA" sz="2000" b="0" dirty="0">
                          <a:solidFill>
                            <a:schemeClr val="tx1"/>
                          </a:solidFill>
                          <a:effectLst/>
                        </a:rPr>
                        <a:t>(</a:t>
                      </a:r>
                      <a:r>
                        <a:rPr lang="uk-UA" sz="2000" b="1" dirty="0">
                          <a:solidFill>
                            <a:schemeClr val="tx1"/>
                          </a:solidFill>
                          <a:effectLst/>
                        </a:rPr>
                        <a:t>граничний строк подання — 09.08.2024</a:t>
                      </a:r>
                      <a:r>
                        <a:rPr lang="uk-UA" sz="2000" b="0" dirty="0">
                          <a:solidFill>
                            <a:schemeClr val="tx1"/>
                          </a:solidFill>
                          <a:effectLst/>
                        </a:rPr>
                        <a:t>)</a:t>
                      </a:r>
                    </a:p>
                  </a:txBody>
                  <a:tcPr marL="42643" marR="42643" marT="29850" marB="298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xmlns="" val="1731065963"/>
                  </a:ext>
                </a:extLst>
              </a:tr>
              <a:tr h="913876">
                <a:tc>
                  <a:txBody>
                    <a:bodyPr/>
                    <a:lstStyle/>
                    <a:p>
                      <a:pPr algn="l" fontAlgn="base"/>
                      <a:r>
                        <a:rPr lang="uk-UA" sz="2000" b="0" dirty="0">
                          <a:solidFill>
                            <a:schemeClr val="tx1"/>
                          </a:solidFill>
                          <a:effectLst/>
                        </a:rPr>
                        <a:t>Інші підприємства, які звітують за НП(С)БО та МСФЗ</a:t>
                      </a:r>
                    </a:p>
                  </a:txBody>
                  <a:tcPr marL="42643" marR="42643" marT="29850" marB="298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base"/>
                      <a:r>
                        <a:rPr lang="uk-UA" sz="2000" b="0" dirty="0">
                          <a:solidFill>
                            <a:schemeClr val="tx1"/>
                          </a:solidFill>
                          <a:effectLst/>
                        </a:rPr>
                        <a:t>(1) Баланс (ф. № 1) та</a:t>
                      </a:r>
                    </a:p>
                    <a:p>
                      <a:pPr algn="l" fontAlgn="base"/>
                      <a:r>
                        <a:rPr lang="uk-UA" sz="2000" b="0" dirty="0">
                          <a:solidFill>
                            <a:schemeClr val="tx1"/>
                          </a:solidFill>
                          <a:effectLst/>
                        </a:rPr>
                        <a:t>(2) Звіт про фінансові результати (ф. № 2)</a:t>
                      </a:r>
                    </a:p>
                  </a:txBody>
                  <a:tcPr marL="42643" marR="42643" marT="29850" marB="298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vMerge="1">
                  <a:txBody>
                    <a:bodyPr/>
                    <a:lstStyle/>
                    <a:p>
                      <a:endParaRPr lang="x-none"/>
                    </a:p>
                  </a:txBody>
                  <a:tcPr/>
                </a:tc>
                <a:tc vMerge="1">
                  <a:txBody>
                    <a:bodyPr/>
                    <a:lstStyle/>
                    <a:p>
                      <a:endParaRPr lang="x-none"/>
                    </a:p>
                  </a:txBody>
                  <a:tcPr/>
                </a:tc>
                <a:extLst>
                  <a:ext uri="{0D108BD9-81ED-4DB2-BD59-A6C34878D82A}">
                    <a16:rowId xmlns:a16="http://schemas.microsoft.com/office/drawing/2014/main" xmlns="" val="1486223919"/>
                  </a:ext>
                </a:extLst>
              </a:tr>
              <a:tr h="1067070">
                <a:tc gridSpan="4">
                  <a:txBody>
                    <a:bodyPr/>
                    <a:lstStyle/>
                    <a:p>
                      <a:pPr algn="l" fontAlgn="base"/>
                      <a:r>
                        <a:rPr lang="uk-UA" sz="2000" b="1" i="0" kern="1200" dirty="0">
                          <a:solidFill>
                            <a:schemeClr val="tx1"/>
                          </a:solidFill>
                          <a:effectLst/>
                          <a:latin typeface="+mn-lt"/>
                          <a:ea typeface="+mn-ea"/>
                          <a:cs typeface="+mn-cs"/>
                        </a:rPr>
                        <a:t>Спочатку подають </a:t>
                      </a:r>
                      <a:r>
                        <a:rPr lang="uk-UA" sz="2000" b="1" i="0" kern="1200" dirty="0" err="1">
                          <a:solidFill>
                            <a:schemeClr val="tx1"/>
                          </a:solidFill>
                          <a:effectLst/>
                          <a:latin typeface="+mn-lt"/>
                          <a:ea typeface="+mn-ea"/>
                          <a:cs typeface="+mn-cs"/>
                        </a:rPr>
                        <a:t>фінзвітність</a:t>
                      </a:r>
                      <a:r>
                        <a:rPr lang="uk-UA" sz="2000" b="0" i="0" kern="1200" dirty="0">
                          <a:solidFill>
                            <a:schemeClr val="tx1"/>
                          </a:solidFill>
                          <a:effectLst/>
                          <a:latin typeface="+mn-lt"/>
                          <a:ea typeface="+mn-ea"/>
                          <a:cs typeface="+mn-cs"/>
                        </a:rPr>
                        <a:t> через єдине вікно з </a:t>
                      </a:r>
                      <a:r>
                        <a:rPr lang="uk-UA" sz="2000" b="1" i="0" kern="1200" dirty="0">
                          <a:solidFill>
                            <a:schemeClr val="tx1"/>
                          </a:solidFill>
                          <a:effectLst/>
                          <a:latin typeface="+mn-lt"/>
                          <a:ea typeface="+mn-ea"/>
                          <a:cs typeface="+mn-cs"/>
                        </a:rPr>
                        <a:t>літерою «</a:t>
                      </a:r>
                      <a:r>
                        <a:rPr lang="en-GB" sz="2000" b="1" i="0" kern="1200" dirty="0">
                          <a:solidFill>
                            <a:schemeClr val="tx1"/>
                          </a:solidFill>
                          <a:effectLst/>
                          <a:latin typeface="+mn-lt"/>
                          <a:ea typeface="+mn-ea"/>
                          <a:cs typeface="+mn-cs"/>
                        </a:rPr>
                        <a:t>S»</a:t>
                      </a:r>
                      <a:r>
                        <a:rPr lang="en-GB" sz="2000" b="0" i="0" kern="1200" dirty="0">
                          <a:solidFill>
                            <a:schemeClr val="tx1"/>
                          </a:solidFill>
                          <a:effectLst/>
                          <a:latin typeface="+mn-lt"/>
                          <a:ea typeface="+mn-ea"/>
                          <a:cs typeface="+mn-cs"/>
                        </a:rPr>
                        <a:t> </a:t>
                      </a:r>
                      <a:endParaRPr lang="uk-UA" sz="2000" b="0" i="0" kern="1200" dirty="0">
                        <a:solidFill>
                          <a:schemeClr val="tx1"/>
                        </a:solidFill>
                        <a:effectLst/>
                        <a:latin typeface="+mn-lt"/>
                        <a:ea typeface="+mn-ea"/>
                        <a:cs typeface="+mn-cs"/>
                      </a:endParaRPr>
                    </a:p>
                    <a:p>
                      <a:pPr algn="l" fontAlgn="base"/>
                      <a:r>
                        <a:rPr lang="uk-UA" sz="2000" b="1" i="0" kern="1200" dirty="0">
                          <a:solidFill>
                            <a:schemeClr val="tx1"/>
                          </a:solidFill>
                          <a:effectLst/>
                          <a:latin typeface="+mn-lt"/>
                          <a:ea typeface="+mn-ea"/>
                          <a:cs typeface="+mn-cs"/>
                        </a:rPr>
                        <a:t>після отримання квитанції щодо її прийняття </a:t>
                      </a:r>
                      <a:r>
                        <a:rPr lang="uk-UA" sz="2000" b="0" i="0" kern="1200" dirty="0">
                          <a:solidFill>
                            <a:schemeClr val="tx1"/>
                          </a:solidFill>
                          <a:effectLst/>
                          <a:latin typeface="+mn-lt"/>
                          <a:ea typeface="+mn-ea"/>
                          <a:cs typeface="+mn-cs"/>
                        </a:rPr>
                        <a:t>подають </a:t>
                      </a:r>
                      <a:r>
                        <a:rPr lang="uk-UA" sz="2000" b="1" i="0" kern="1200" dirty="0">
                          <a:solidFill>
                            <a:schemeClr val="tx1"/>
                          </a:solidFill>
                          <a:effectLst/>
                          <a:latin typeface="+mn-lt"/>
                          <a:ea typeface="+mn-ea"/>
                          <a:cs typeface="+mn-cs"/>
                        </a:rPr>
                        <a:t>декларацію</a:t>
                      </a:r>
                      <a:r>
                        <a:rPr lang="uk-UA" sz="2000" b="0" i="0" kern="1200" dirty="0">
                          <a:solidFill>
                            <a:schemeClr val="tx1"/>
                          </a:solidFill>
                          <a:effectLst/>
                          <a:latin typeface="+mn-lt"/>
                          <a:ea typeface="+mn-ea"/>
                          <a:cs typeface="+mn-cs"/>
                        </a:rPr>
                        <a:t> з податку на прибуток з усіма належними </a:t>
                      </a:r>
                      <a:r>
                        <a:rPr lang="uk-UA" sz="2000" b="1" i="0" kern="1200" dirty="0">
                          <a:solidFill>
                            <a:schemeClr val="tx1"/>
                          </a:solidFill>
                          <a:effectLst/>
                          <a:latin typeface="+mn-lt"/>
                          <a:ea typeface="+mn-ea"/>
                          <a:cs typeface="+mn-cs"/>
                        </a:rPr>
                        <a:t>відмітками в заключній частині</a:t>
                      </a:r>
                      <a:r>
                        <a:rPr lang="uk-UA" sz="2000" b="0" i="0" kern="1200" dirty="0">
                          <a:solidFill>
                            <a:schemeClr val="tx1"/>
                          </a:solidFill>
                          <a:effectLst/>
                          <a:latin typeface="+mn-lt"/>
                          <a:ea typeface="+mn-ea"/>
                          <a:cs typeface="+mn-cs"/>
                        </a:rPr>
                        <a:t> про подану фінансову звітність</a:t>
                      </a:r>
                      <a:endParaRPr lang="uk-UA" sz="2000" b="0" dirty="0">
                        <a:solidFill>
                          <a:schemeClr val="tx1"/>
                        </a:solidFill>
                        <a:effectLst/>
                      </a:endParaRPr>
                    </a:p>
                  </a:txBody>
                  <a:tcPr marL="42643" marR="42643" marT="29850" marB="298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hMerge="1">
                  <a:txBody>
                    <a:bodyPr/>
                    <a:lstStyle/>
                    <a:p>
                      <a:endParaRPr lang="x-none"/>
                    </a:p>
                  </a:txBody>
                  <a:tcPr/>
                </a:tc>
                <a:tc hMerge="1">
                  <a:txBody>
                    <a:bodyPr/>
                    <a:lstStyle/>
                    <a:p>
                      <a:endParaRPr lang="x-none"/>
                    </a:p>
                  </a:txBody>
                  <a:tcPr/>
                </a:tc>
                <a:tc hMerge="1">
                  <a:txBody>
                    <a:bodyPr/>
                    <a:lstStyle/>
                    <a:p>
                      <a:endParaRPr lang="x-none"/>
                    </a:p>
                  </a:txBody>
                  <a:tcPr/>
                </a:tc>
                <a:extLst>
                  <a:ext uri="{0D108BD9-81ED-4DB2-BD59-A6C34878D82A}">
                    <a16:rowId xmlns:a16="http://schemas.microsoft.com/office/drawing/2014/main" xmlns="" val="3536396031"/>
                  </a:ext>
                </a:extLst>
              </a:tr>
            </a:tbl>
          </a:graphicData>
        </a:graphic>
      </p:graphicFrame>
      <p:sp>
        <p:nvSpPr>
          <p:cNvPr id="5" name="Google Shape;556;p32">
            <a:extLst>
              <a:ext uri="{FF2B5EF4-FFF2-40B4-BE49-F238E27FC236}">
                <a16:creationId xmlns:a16="http://schemas.microsoft.com/office/drawing/2014/main" xmlns="" id="{20A39F70-FC5F-4C99-8C05-A8E59AE5D596}"/>
              </a:ext>
            </a:extLst>
          </p:cNvPr>
          <p:cNvSpPr txBox="1"/>
          <p:nvPr/>
        </p:nvSpPr>
        <p:spPr>
          <a:xfrm>
            <a:off x="11524930" y="6474618"/>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14</a:t>
            </a:fld>
            <a:endParaRPr sz="2000" b="1"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0455561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Прямоугольник 2"/>
          <p:cNvSpPr/>
          <p:nvPr/>
        </p:nvSpPr>
        <p:spPr bwMode="auto">
          <a:xfrm>
            <a:off x="838200" y="2136339"/>
            <a:ext cx="10512000" cy="461665"/>
          </a:xfrm>
          <a:prstGeom prst="rect">
            <a:avLst/>
          </a:prstGeom>
        </p:spPr>
        <p:txBody>
          <a:bodyPr>
            <a:spAutoFit/>
          </a:bodyPr>
          <a:lstStyle/>
          <a:p>
            <a:pPr algn="just">
              <a:defRPr/>
            </a:pPr>
            <a:r>
              <a:rPr lang="ru-RU" sz="2400"/>
              <a:t>      </a:t>
            </a:r>
            <a:endParaRPr sz="1200"/>
          </a:p>
        </p:txBody>
      </p:sp>
      <p:sp>
        <p:nvSpPr>
          <p:cNvPr id="4" name="Прямоугольник 3"/>
          <p:cNvSpPr/>
          <p:nvPr/>
        </p:nvSpPr>
        <p:spPr bwMode="auto">
          <a:xfrm>
            <a:off x="314960" y="2136339"/>
            <a:ext cx="11694159" cy="1589602"/>
          </a:xfrm>
          <a:prstGeom prst="rect">
            <a:avLst/>
          </a:prstGeom>
        </p:spPr>
        <p:txBody>
          <a:bodyPr wrap="square">
            <a:spAutoFit/>
          </a:bodyPr>
          <a:lstStyle/>
          <a:p>
            <a:pPr algn="r">
              <a:lnSpc>
                <a:spcPct val="114000"/>
              </a:lnSpc>
            </a:pPr>
            <a:r>
              <a:rPr lang="uk-UA" sz="2900" b="1" i="1" dirty="0"/>
              <a:t>Додатки до постанови КМУ №76</a:t>
            </a:r>
          </a:p>
          <a:p>
            <a:pPr>
              <a:lnSpc>
                <a:spcPct val="114000"/>
              </a:lnSpc>
            </a:pPr>
            <a:endParaRPr lang="uk-UA" sz="2900" b="1" dirty="0"/>
          </a:p>
          <a:p>
            <a:pPr>
              <a:lnSpc>
                <a:spcPct val="114000"/>
              </a:lnSpc>
            </a:pPr>
            <a:r>
              <a:rPr lang="uk-UA" sz="2900" dirty="0"/>
              <a:t>Відомість видачі бланків спеціального військового обліку </a:t>
            </a:r>
            <a:r>
              <a:rPr lang="uk-UA" sz="2900" b="1" dirty="0"/>
              <a:t>(Додаток 4)</a:t>
            </a:r>
            <a:endParaRPr lang="x-none" sz="2900" b="1" dirty="0"/>
          </a:p>
        </p:txBody>
      </p:sp>
      <p:sp>
        <p:nvSpPr>
          <p:cNvPr id="5" name="Заголовок 7"/>
          <p:cNvSpPr txBox="1"/>
          <p:nvPr/>
        </p:nvSpPr>
        <p:spPr bwMode="auto">
          <a:xfrm>
            <a:off x="646105" y="248202"/>
            <a:ext cx="11040534" cy="615553"/>
          </a:xfrm>
          <a:prstGeom prst="rect">
            <a:avLst/>
          </a:prstGeom>
        </p:spPr>
        <p:txBody>
          <a:bodyPr vert="horz" wrap="square" lIns="60960" tIns="30480" rIns="60960" bIns="30480" rtlCol="0" anchor="t" anchorCtr="0">
            <a:spAutoFit/>
          </a:bodyPr>
          <a:lstStyle>
            <a:defPPr>
              <a:defRPr lang="en-US"/>
            </a:defPPr>
            <a:lvl1pPr lvl="0" algn="ctr" defTabSz="1371600">
              <a:lnSpc>
                <a:spcPct val="90000"/>
              </a:lnSpc>
              <a:spcBef>
                <a:spcPts val="0"/>
              </a:spcBef>
              <a:buNone/>
              <a:defRPr sz="5400" b="1" cap="all">
                <a:solidFill>
                  <a:srgbClr val="ED3434"/>
                </a:solidFill>
                <a:ea typeface="+mj-ea"/>
                <a:cs typeface="+mj-cs"/>
              </a:defRPr>
            </a:lvl1pPr>
          </a:lstStyle>
          <a:p>
            <a:pPr>
              <a:lnSpc>
                <a:spcPct val="100000"/>
              </a:lnSpc>
              <a:defRPr/>
            </a:pPr>
            <a:r>
              <a:rPr lang="ru-RU" sz="3600" dirty="0">
                <a:solidFill>
                  <a:schemeClr val="tx1"/>
                </a:solidFill>
              </a:rPr>
              <a:t>ДОКУМЕНТАЛЬНЕ ОФОРМЛЕННЯ</a:t>
            </a:r>
          </a:p>
        </p:txBody>
      </p:sp>
      <p:sp>
        <p:nvSpPr>
          <p:cNvPr id="6" name="Google Shape;556;p32">
            <a:extLst>
              <a:ext uri="{FF2B5EF4-FFF2-40B4-BE49-F238E27FC236}">
                <a16:creationId xmlns:a16="http://schemas.microsoft.com/office/drawing/2014/main" xmlns="" id="{BA7EA095-A2F6-47AA-8F8A-5C5D38ACADB3}"/>
              </a:ext>
            </a:extLst>
          </p:cNvPr>
          <p:cNvSpPr txBox="1"/>
          <p:nvPr/>
        </p:nvSpPr>
        <p:spPr bwMode="auto">
          <a:xfrm>
            <a:off x="11606210" y="6489474"/>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140</a:t>
            </a:fld>
            <a:endParaRPr sz="2000" b="1" i="0" u="none" strike="noStrike" cap="none" dirty="0">
              <a:solidFill>
                <a:schemeClr val="dk1"/>
              </a:solidFill>
              <a:latin typeface="Calibri"/>
              <a:ea typeface="Calibri"/>
              <a:cs typeface="Calibri"/>
              <a:sym typeface="Calibri"/>
            </a:endParaRPr>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2997" y="5520403"/>
            <a:ext cx="1319340" cy="1319340"/>
          </a:xfrm>
          <a:prstGeom prst="rect">
            <a:avLst/>
          </a:prstGeom>
        </p:spPr>
      </p:pic>
    </p:spTree>
    <p:extLst>
      <p:ext uri="{BB962C8B-B14F-4D97-AF65-F5344CB8AC3E}">
        <p14:creationId xmlns:p14="http://schemas.microsoft.com/office/powerpoint/2010/main" val="413327868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Прямоугольник 2"/>
          <p:cNvSpPr/>
          <p:nvPr/>
        </p:nvSpPr>
        <p:spPr bwMode="auto">
          <a:xfrm>
            <a:off x="838200" y="2136339"/>
            <a:ext cx="10512000" cy="461665"/>
          </a:xfrm>
          <a:prstGeom prst="rect">
            <a:avLst/>
          </a:prstGeom>
        </p:spPr>
        <p:txBody>
          <a:bodyPr>
            <a:spAutoFit/>
          </a:bodyPr>
          <a:lstStyle/>
          <a:p>
            <a:pPr algn="just">
              <a:defRPr/>
            </a:pPr>
            <a:r>
              <a:rPr lang="ru-RU" sz="2400"/>
              <a:t>      </a:t>
            </a:r>
            <a:endParaRPr sz="1200"/>
          </a:p>
        </p:txBody>
      </p:sp>
      <p:sp>
        <p:nvSpPr>
          <p:cNvPr id="5" name="Заголовок 7"/>
          <p:cNvSpPr txBox="1"/>
          <p:nvPr/>
        </p:nvSpPr>
        <p:spPr bwMode="auto">
          <a:xfrm>
            <a:off x="646105" y="4201"/>
            <a:ext cx="11040534" cy="615553"/>
          </a:xfrm>
          <a:prstGeom prst="rect">
            <a:avLst/>
          </a:prstGeom>
        </p:spPr>
        <p:txBody>
          <a:bodyPr vert="horz" wrap="square" lIns="60960" tIns="30480" rIns="60960" bIns="30480" rtlCol="0" anchor="t" anchorCtr="0">
            <a:spAutoFit/>
          </a:bodyPr>
          <a:lstStyle>
            <a:defPPr>
              <a:defRPr lang="en-US"/>
            </a:defPPr>
            <a:lvl1pPr lvl="0" algn="ctr" defTabSz="1371600">
              <a:lnSpc>
                <a:spcPct val="90000"/>
              </a:lnSpc>
              <a:spcBef>
                <a:spcPts val="0"/>
              </a:spcBef>
              <a:buNone/>
              <a:defRPr sz="5400" b="1" cap="all">
                <a:solidFill>
                  <a:srgbClr val="ED3434"/>
                </a:solidFill>
                <a:ea typeface="+mj-ea"/>
                <a:cs typeface="+mj-cs"/>
              </a:defRPr>
            </a:lvl1pPr>
          </a:lstStyle>
          <a:p>
            <a:pPr>
              <a:lnSpc>
                <a:spcPct val="100000"/>
              </a:lnSpc>
              <a:defRPr/>
            </a:pPr>
            <a:r>
              <a:rPr lang="ru-RU" sz="3600" dirty="0">
                <a:solidFill>
                  <a:schemeClr val="tx1"/>
                </a:solidFill>
              </a:rPr>
              <a:t>ЗРАЗОК ЗАПОВНЕННЯ</a:t>
            </a:r>
          </a:p>
        </p:txBody>
      </p:sp>
      <p:pic>
        <p:nvPicPr>
          <p:cNvPr id="6" name="Picture 1">
            <a:extLst>
              <a:ext uri="{FF2B5EF4-FFF2-40B4-BE49-F238E27FC236}">
                <a16:creationId xmlns:a16="http://schemas.microsoft.com/office/drawing/2014/main" xmlns="" id="{12339F4B-9103-4E5E-941D-3AE393C77F15}"/>
              </a:ext>
            </a:extLst>
          </p:cNvPr>
          <p:cNvPicPr>
            <a:picLocks noChangeAspect="1"/>
          </p:cNvPicPr>
          <p:nvPr/>
        </p:nvPicPr>
        <p:blipFill>
          <a:blip r:embed="rId2"/>
          <a:stretch>
            <a:fillRect/>
          </a:stretch>
        </p:blipFill>
        <p:spPr>
          <a:xfrm>
            <a:off x="858124" y="671144"/>
            <a:ext cx="10475752" cy="5741765"/>
          </a:xfrm>
          <a:prstGeom prst="rect">
            <a:avLst/>
          </a:prstGeom>
          <a:ln>
            <a:solidFill>
              <a:schemeClr val="accent6">
                <a:lumMod val="75000"/>
              </a:schemeClr>
            </a:solidFill>
          </a:ln>
          <a:effectLst>
            <a:outerShdw blurRad="50800" dist="38100" dir="8100000" algn="tr" rotWithShape="0">
              <a:prstClr val="black">
                <a:alpha val="40000"/>
              </a:prstClr>
            </a:outerShdw>
          </a:effectLst>
        </p:spPr>
      </p:pic>
      <p:sp>
        <p:nvSpPr>
          <p:cNvPr id="7" name="Google Shape;556;p32">
            <a:extLst>
              <a:ext uri="{FF2B5EF4-FFF2-40B4-BE49-F238E27FC236}">
                <a16:creationId xmlns:a16="http://schemas.microsoft.com/office/drawing/2014/main" xmlns="" id="{384543E1-0BEC-466A-A81E-7DDFD54A0D2A}"/>
              </a:ext>
            </a:extLst>
          </p:cNvPr>
          <p:cNvSpPr txBox="1"/>
          <p:nvPr/>
        </p:nvSpPr>
        <p:spPr bwMode="auto">
          <a:xfrm>
            <a:off x="11606210" y="6489474"/>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141</a:t>
            </a:fld>
            <a:endParaRPr sz="2000" b="1"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4757575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Прямоугольник 2"/>
          <p:cNvSpPr/>
          <p:nvPr/>
        </p:nvSpPr>
        <p:spPr bwMode="auto">
          <a:xfrm>
            <a:off x="838200" y="2136339"/>
            <a:ext cx="10512000" cy="461665"/>
          </a:xfrm>
          <a:prstGeom prst="rect">
            <a:avLst/>
          </a:prstGeom>
        </p:spPr>
        <p:txBody>
          <a:bodyPr>
            <a:spAutoFit/>
          </a:bodyPr>
          <a:lstStyle/>
          <a:p>
            <a:pPr algn="just">
              <a:defRPr/>
            </a:pPr>
            <a:r>
              <a:rPr lang="ru-RU" sz="2400"/>
              <a:t>      </a:t>
            </a:r>
            <a:endParaRPr sz="1200"/>
          </a:p>
        </p:txBody>
      </p:sp>
      <p:sp>
        <p:nvSpPr>
          <p:cNvPr id="4" name="Прямоугольник 3"/>
          <p:cNvSpPr/>
          <p:nvPr/>
        </p:nvSpPr>
        <p:spPr bwMode="auto">
          <a:xfrm>
            <a:off x="309933" y="2451810"/>
            <a:ext cx="11699187" cy="1431161"/>
          </a:xfrm>
          <a:prstGeom prst="rect">
            <a:avLst/>
          </a:prstGeom>
        </p:spPr>
        <p:txBody>
          <a:bodyPr wrap="square" anchor="ctr">
            <a:spAutoFit/>
          </a:bodyPr>
          <a:lstStyle/>
          <a:p>
            <a:pPr algn="r"/>
            <a:r>
              <a:rPr lang="uk-UA" sz="2900" b="1" i="1" dirty="0"/>
              <a:t>Додатки до постанови КМУ №76</a:t>
            </a:r>
          </a:p>
          <a:p>
            <a:pPr algn="just"/>
            <a:endParaRPr lang="uk-UA" sz="2900" b="1" dirty="0"/>
          </a:p>
          <a:p>
            <a:pPr algn="just"/>
            <a:r>
              <a:rPr lang="uk-UA" sz="2900" dirty="0"/>
              <a:t>Повідомлення про бронювання військовозобов’язаного </a:t>
            </a:r>
            <a:r>
              <a:rPr lang="uk-UA" sz="2900" b="1" dirty="0"/>
              <a:t>(Додаток 5)</a:t>
            </a:r>
            <a:endParaRPr lang="x-none" sz="2900" b="1" dirty="0"/>
          </a:p>
        </p:txBody>
      </p:sp>
      <p:sp>
        <p:nvSpPr>
          <p:cNvPr id="5" name="Заголовок 7"/>
          <p:cNvSpPr txBox="1"/>
          <p:nvPr/>
        </p:nvSpPr>
        <p:spPr bwMode="auto">
          <a:xfrm>
            <a:off x="646105" y="272001"/>
            <a:ext cx="11040534" cy="615553"/>
          </a:xfrm>
          <a:prstGeom prst="rect">
            <a:avLst/>
          </a:prstGeom>
        </p:spPr>
        <p:txBody>
          <a:bodyPr vert="horz" wrap="square" lIns="60960" tIns="30480" rIns="60960" bIns="30480" rtlCol="0" anchor="t" anchorCtr="0">
            <a:spAutoFit/>
          </a:bodyPr>
          <a:lstStyle>
            <a:defPPr>
              <a:defRPr lang="en-US"/>
            </a:defPPr>
            <a:lvl1pPr lvl="0" algn="ctr" defTabSz="1371600">
              <a:lnSpc>
                <a:spcPct val="90000"/>
              </a:lnSpc>
              <a:spcBef>
                <a:spcPts val="0"/>
              </a:spcBef>
              <a:buNone/>
              <a:defRPr sz="5400" b="1" cap="all">
                <a:solidFill>
                  <a:srgbClr val="ED3434"/>
                </a:solidFill>
                <a:ea typeface="+mj-ea"/>
                <a:cs typeface="+mj-cs"/>
              </a:defRPr>
            </a:lvl1pPr>
          </a:lstStyle>
          <a:p>
            <a:pPr>
              <a:lnSpc>
                <a:spcPct val="100000"/>
              </a:lnSpc>
              <a:defRPr/>
            </a:pPr>
            <a:r>
              <a:rPr lang="ru-RU" sz="3600" dirty="0">
                <a:solidFill>
                  <a:schemeClr val="tx1"/>
                </a:solidFill>
              </a:rPr>
              <a:t>ДОКУМЕНТАЛЬНЕ ОФОРМЛЕННЯ</a:t>
            </a:r>
          </a:p>
        </p:txBody>
      </p:sp>
      <p:sp>
        <p:nvSpPr>
          <p:cNvPr id="6" name="Google Shape;556;p32">
            <a:extLst>
              <a:ext uri="{FF2B5EF4-FFF2-40B4-BE49-F238E27FC236}">
                <a16:creationId xmlns:a16="http://schemas.microsoft.com/office/drawing/2014/main" xmlns="" id="{E795E8FC-7E4D-4115-990F-C545BC3F06B1}"/>
              </a:ext>
            </a:extLst>
          </p:cNvPr>
          <p:cNvSpPr txBox="1"/>
          <p:nvPr/>
        </p:nvSpPr>
        <p:spPr bwMode="auto">
          <a:xfrm>
            <a:off x="11606210" y="6489474"/>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142</a:t>
            </a:fld>
            <a:endParaRPr sz="2000" b="1" i="0" u="none" strike="noStrike" cap="none" dirty="0">
              <a:solidFill>
                <a:schemeClr val="dk1"/>
              </a:solidFill>
              <a:latin typeface="Calibri"/>
              <a:ea typeface="Calibri"/>
              <a:cs typeface="Calibri"/>
              <a:sym typeface="Calibri"/>
            </a:endParaRPr>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2997" y="5520403"/>
            <a:ext cx="1319340" cy="1319340"/>
          </a:xfrm>
          <a:prstGeom prst="rect">
            <a:avLst/>
          </a:prstGeom>
        </p:spPr>
      </p:pic>
    </p:spTree>
    <p:extLst>
      <p:ext uri="{BB962C8B-B14F-4D97-AF65-F5344CB8AC3E}">
        <p14:creationId xmlns:p14="http://schemas.microsoft.com/office/powerpoint/2010/main" val="38578912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Прямоугольник 2"/>
          <p:cNvSpPr/>
          <p:nvPr/>
        </p:nvSpPr>
        <p:spPr bwMode="auto">
          <a:xfrm>
            <a:off x="838200" y="2136339"/>
            <a:ext cx="10512000" cy="461665"/>
          </a:xfrm>
          <a:prstGeom prst="rect">
            <a:avLst/>
          </a:prstGeom>
        </p:spPr>
        <p:txBody>
          <a:bodyPr>
            <a:spAutoFit/>
          </a:bodyPr>
          <a:lstStyle/>
          <a:p>
            <a:pPr algn="just">
              <a:defRPr/>
            </a:pPr>
            <a:r>
              <a:rPr lang="ru-RU" sz="2400"/>
              <a:t>      </a:t>
            </a:r>
            <a:endParaRPr sz="1200"/>
          </a:p>
        </p:txBody>
      </p:sp>
      <p:sp>
        <p:nvSpPr>
          <p:cNvPr id="5" name="Заголовок 7"/>
          <p:cNvSpPr txBox="1"/>
          <p:nvPr/>
        </p:nvSpPr>
        <p:spPr bwMode="auto">
          <a:xfrm>
            <a:off x="-21052" y="653211"/>
            <a:ext cx="4320267" cy="1169551"/>
          </a:xfrm>
          <a:prstGeom prst="rect">
            <a:avLst/>
          </a:prstGeom>
        </p:spPr>
        <p:txBody>
          <a:bodyPr vert="horz" wrap="square" lIns="60960" tIns="30480" rIns="60960" bIns="30480" rtlCol="0" anchor="t" anchorCtr="0">
            <a:spAutoFit/>
          </a:bodyPr>
          <a:lstStyle>
            <a:defPPr>
              <a:defRPr lang="en-US"/>
            </a:defPPr>
            <a:lvl1pPr lvl="0" algn="ctr" defTabSz="1371600">
              <a:lnSpc>
                <a:spcPct val="90000"/>
              </a:lnSpc>
              <a:spcBef>
                <a:spcPts val="0"/>
              </a:spcBef>
              <a:buNone/>
              <a:defRPr sz="5400" b="1" cap="all">
                <a:solidFill>
                  <a:srgbClr val="ED3434"/>
                </a:solidFill>
                <a:ea typeface="+mj-ea"/>
                <a:cs typeface="+mj-cs"/>
              </a:defRPr>
            </a:lvl1pPr>
          </a:lstStyle>
          <a:p>
            <a:pPr>
              <a:lnSpc>
                <a:spcPct val="100000"/>
              </a:lnSpc>
              <a:defRPr/>
            </a:pPr>
            <a:r>
              <a:rPr lang="ru-RU" sz="3600" dirty="0">
                <a:solidFill>
                  <a:schemeClr val="tx1"/>
                </a:solidFill>
              </a:rPr>
              <a:t>ЗРАЗОК ЗАПОВНЕННЯ</a:t>
            </a:r>
          </a:p>
        </p:txBody>
      </p:sp>
      <p:pic>
        <p:nvPicPr>
          <p:cNvPr id="7" name="Picture 2">
            <a:extLst>
              <a:ext uri="{FF2B5EF4-FFF2-40B4-BE49-F238E27FC236}">
                <a16:creationId xmlns:a16="http://schemas.microsoft.com/office/drawing/2014/main" xmlns="" id="{A7A2EDAA-DE97-4842-A6C0-238499D57926}"/>
              </a:ext>
            </a:extLst>
          </p:cNvPr>
          <p:cNvPicPr>
            <a:picLocks noChangeAspect="1"/>
          </p:cNvPicPr>
          <p:nvPr/>
        </p:nvPicPr>
        <p:blipFill>
          <a:blip r:embed="rId2"/>
          <a:stretch>
            <a:fillRect/>
          </a:stretch>
        </p:blipFill>
        <p:spPr>
          <a:xfrm>
            <a:off x="3696000" y="138400"/>
            <a:ext cx="7908900" cy="6254145"/>
          </a:xfrm>
          <a:prstGeom prst="rect">
            <a:avLst/>
          </a:prstGeom>
          <a:ln>
            <a:solidFill>
              <a:schemeClr val="accent6">
                <a:lumMod val="75000"/>
              </a:schemeClr>
            </a:solidFill>
          </a:ln>
          <a:effectLst>
            <a:outerShdw blurRad="50800" dist="38100" dir="8100000" algn="tr" rotWithShape="0">
              <a:prstClr val="black">
                <a:alpha val="40000"/>
              </a:prstClr>
            </a:outerShdw>
          </a:effectLst>
        </p:spPr>
      </p:pic>
      <p:sp>
        <p:nvSpPr>
          <p:cNvPr id="6" name="Google Shape;556;p32">
            <a:extLst>
              <a:ext uri="{FF2B5EF4-FFF2-40B4-BE49-F238E27FC236}">
                <a16:creationId xmlns:a16="http://schemas.microsoft.com/office/drawing/2014/main" xmlns="" id="{A81CED2E-19AC-4E38-9AEF-125C4862E4B4}"/>
              </a:ext>
            </a:extLst>
          </p:cNvPr>
          <p:cNvSpPr txBox="1"/>
          <p:nvPr/>
        </p:nvSpPr>
        <p:spPr bwMode="auto">
          <a:xfrm>
            <a:off x="11606210" y="6489474"/>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143</a:t>
            </a:fld>
            <a:endParaRPr sz="2000" b="1"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0549694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Прямоугольник 2"/>
          <p:cNvSpPr/>
          <p:nvPr/>
        </p:nvSpPr>
        <p:spPr bwMode="auto">
          <a:xfrm>
            <a:off x="838200" y="2136339"/>
            <a:ext cx="10512000" cy="461665"/>
          </a:xfrm>
          <a:prstGeom prst="rect">
            <a:avLst/>
          </a:prstGeom>
        </p:spPr>
        <p:txBody>
          <a:bodyPr>
            <a:spAutoFit/>
          </a:bodyPr>
          <a:lstStyle/>
          <a:p>
            <a:pPr algn="just">
              <a:defRPr/>
            </a:pPr>
            <a:r>
              <a:rPr lang="ru-RU" sz="2400"/>
              <a:t>      </a:t>
            </a:r>
            <a:endParaRPr sz="1200"/>
          </a:p>
        </p:txBody>
      </p:sp>
      <p:sp>
        <p:nvSpPr>
          <p:cNvPr id="4" name="Прямоугольник 3"/>
          <p:cNvSpPr/>
          <p:nvPr/>
        </p:nvSpPr>
        <p:spPr bwMode="auto">
          <a:xfrm>
            <a:off x="309933" y="777480"/>
            <a:ext cx="11577267" cy="5399800"/>
          </a:xfrm>
          <a:prstGeom prst="rect">
            <a:avLst/>
          </a:prstGeom>
        </p:spPr>
        <p:txBody>
          <a:bodyPr wrap="square" anchor="ctr">
            <a:noAutofit/>
          </a:bodyPr>
          <a:lstStyle/>
          <a:p>
            <a:pPr algn="r">
              <a:lnSpc>
                <a:spcPct val="114000"/>
              </a:lnSpc>
            </a:pPr>
            <a:r>
              <a:rPr lang="uk-UA" sz="2400" b="1" i="1" dirty="0"/>
              <a:t>Пункт 13 постанови КМУ №76</a:t>
            </a:r>
          </a:p>
          <a:p>
            <a:pPr algn="just">
              <a:lnSpc>
                <a:spcPct val="114000"/>
              </a:lnSpc>
            </a:pPr>
            <a:r>
              <a:rPr lang="uk-UA" sz="2400" b="1" dirty="0"/>
              <a:t>13.</a:t>
            </a:r>
            <a:r>
              <a:rPr lang="uk-UA" sz="2400" dirty="0"/>
              <a:t> Надана відстрочка підлягає анулюванню у разі: </a:t>
            </a:r>
            <a:endParaRPr lang="x-none" sz="2400" dirty="0"/>
          </a:p>
          <a:p>
            <a:pPr marL="381019" indent="-381019" algn="just" fontAlgn="base">
              <a:lnSpc>
                <a:spcPct val="114000"/>
              </a:lnSpc>
              <a:buFont typeface="Arial" panose="020B0604020202020204" pitchFamily="34" charset="0"/>
              <a:buChar char="•"/>
            </a:pPr>
            <a:r>
              <a:rPr lang="uk-UA" sz="2400" dirty="0"/>
              <a:t>закінчення строку її дії; </a:t>
            </a:r>
            <a:endParaRPr lang="x-none" sz="2400" dirty="0"/>
          </a:p>
          <a:p>
            <a:pPr marL="381019" indent="-381019" algn="just" fontAlgn="base">
              <a:lnSpc>
                <a:spcPct val="114000"/>
              </a:lnSpc>
              <a:buFont typeface="Arial" panose="020B0604020202020204" pitchFamily="34" charset="0"/>
              <a:buChar char="•"/>
            </a:pPr>
            <a:r>
              <a:rPr lang="uk-UA" sz="2400" dirty="0"/>
              <a:t>завершення підприємством, установою, організацією виробництва товарів, виконання робіт і надання послуг для забезпечення потреб Збройних Сил, інших військових формувань; </a:t>
            </a:r>
            <a:endParaRPr lang="x-none" sz="2400" dirty="0"/>
          </a:p>
          <a:p>
            <a:pPr marL="381019" indent="-381019" algn="just" fontAlgn="base">
              <a:lnSpc>
                <a:spcPct val="114000"/>
              </a:lnSpc>
              <a:buFont typeface="Arial" panose="020B0604020202020204" pitchFamily="34" charset="0"/>
              <a:buChar char="•"/>
            </a:pPr>
            <a:r>
              <a:rPr lang="uk-UA" sz="2400" dirty="0"/>
              <a:t>позбавлення підприємства, установи та організації статусу критично важливого для функціонування економіки та забезпечення життєдіяльності населення в особливий період органом, який прийняв рішення про визначення такого підприємства, установи та організації критично важливими для функціонування економіки та забезпечення життєдіяльності населення в особливий період; </a:t>
            </a:r>
            <a:endParaRPr lang="x-none" sz="2400" dirty="0"/>
          </a:p>
          <a:p>
            <a:pPr marL="381019" indent="-381019" algn="just" fontAlgn="base">
              <a:lnSpc>
                <a:spcPct val="114000"/>
              </a:lnSpc>
              <a:buFont typeface="Arial" panose="020B0604020202020204" pitchFamily="34" charset="0"/>
              <a:buChar char="•"/>
            </a:pPr>
            <a:r>
              <a:rPr lang="uk-UA" sz="2400" dirty="0"/>
              <a:t>ліквідації органу державної влади, іншого державного органу, органу місцевого самоврядування, підприємства, установи та організації; </a:t>
            </a:r>
          </a:p>
        </p:txBody>
      </p:sp>
      <p:sp>
        <p:nvSpPr>
          <p:cNvPr id="5" name="Заголовок 7"/>
          <p:cNvSpPr txBox="1"/>
          <p:nvPr/>
        </p:nvSpPr>
        <p:spPr bwMode="auto">
          <a:xfrm>
            <a:off x="575733" y="28576"/>
            <a:ext cx="11040534" cy="615553"/>
          </a:xfrm>
          <a:prstGeom prst="rect">
            <a:avLst/>
          </a:prstGeom>
        </p:spPr>
        <p:txBody>
          <a:bodyPr vert="horz" wrap="square" lIns="60960" tIns="30480" rIns="60960" bIns="30480" rtlCol="0" anchor="t" anchorCtr="0">
            <a:spAutoFit/>
          </a:bodyPr>
          <a:lstStyle>
            <a:defPPr>
              <a:defRPr lang="en-US"/>
            </a:defPPr>
            <a:lvl1pPr lvl="0" algn="ctr" defTabSz="1371600">
              <a:lnSpc>
                <a:spcPct val="90000"/>
              </a:lnSpc>
              <a:spcBef>
                <a:spcPts val="0"/>
              </a:spcBef>
              <a:buNone/>
              <a:defRPr sz="5400" b="1" cap="all">
                <a:solidFill>
                  <a:srgbClr val="ED3434"/>
                </a:solidFill>
                <a:ea typeface="+mj-ea"/>
                <a:cs typeface="+mj-cs"/>
              </a:defRPr>
            </a:lvl1pPr>
          </a:lstStyle>
          <a:p>
            <a:pPr>
              <a:lnSpc>
                <a:spcPct val="100000"/>
              </a:lnSpc>
              <a:defRPr/>
            </a:pPr>
            <a:r>
              <a:rPr lang="ru-RU" sz="3600" dirty="0">
                <a:solidFill>
                  <a:schemeClr val="tx1"/>
                </a:solidFill>
              </a:rPr>
              <a:t>АНУЛЮВАННЯ ВІДСТРОЧКИ</a:t>
            </a:r>
          </a:p>
        </p:txBody>
      </p:sp>
      <p:sp>
        <p:nvSpPr>
          <p:cNvPr id="6" name="Google Shape;556;p32">
            <a:extLst>
              <a:ext uri="{FF2B5EF4-FFF2-40B4-BE49-F238E27FC236}">
                <a16:creationId xmlns:a16="http://schemas.microsoft.com/office/drawing/2014/main" xmlns="" id="{38802252-3DED-4634-B67D-707225B79FEC}"/>
              </a:ext>
            </a:extLst>
          </p:cNvPr>
          <p:cNvSpPr txBox="1"/>
          <p:nvPr/>
        </p:nvSpPr>
        <p:spPr bwMode="auto">
          <a:xfrm>
            <a:off x="11606210" y="6489474"/>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144</a:t>
            </a:fld>
            <a:endParaRPr sz="2000" b="1"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4266836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Прямоугольник 2"/>
          <p:cNvSpPr/>
          <p:nvPr/>
        </p:nvSpPr>
        <p:spPr bwMode="auto">
          <a:xfrm>
            <a:off x="838200" y="2136339"/>
            <a:ext cx="10512000" cy="461665"/>
          </a:xfrm>
          <a:prstGeom prst="rect">
            <a:avLst/>
          </a:prstGeom>
        </p:spPr>
        <p:txBody>
          <a:bodyPr>
            <a:spAutoFit/>
          </a:bodyPr>
          <a:lstStyle/>
          <a:p>
            <a:pPr algn="just">
              <a:defRPr/>
            </a:pPr>
            <a:r>
              <a:rPr lang="ru-RU" sz="2400"/>
              <a:t>      </a:t>
            </a:r>
            <a:endParaRPr sz="1200"/>
          </a:p>
        </p:txBody>
      </p:sp>
      <p:sp>
        <p:nvSpPr>
          <p:cNvPr id="4" name="Прямоугольник 3"/>
          <p:cNvSpPr/>
          <p:nvPr/>
        </p:nvSpPr>
        <p:spPr bwMode="auto">
          <a:xfrm>
            <a:off x="309933" y="665720"/>
            <a:ext cx="11699187" cy="5623320"/>
          </a:xfrm>
          <a:prstGeom prst="rect">
            <a:avLst/>
          </a:prstGeom>
        </p:spPr>
        <p:txBody>
          <a:bodyPr wrap="square" anchor="ctr">
            <a:noAutofit/>
          </a:bodyPr>
          <a:lstStyle/>
          <a:p>
            <a:pPr algn="r">
              <a:lnSpc>
                <a:spcPct val="113000"/>
              </a:lnSpc>
            </a:pPr>
            <a:r>
              <a:rPr lang="uk-UA" sz="2200" b="1" i="1" dirty="0"/>
              <a:t>Пункт 13 постанови КМУ №76</a:t>
            </a:r>
          </a:p>
          <a:p>
            <a:pPr marL="381019" indent="-381019" algn="just">
              <a:lnSpc>
                <a:spcPct val="113000"/>
              </a:lnSpc>
              <a:buFont typeface="Arial" panose="020B0604020202020204" pitchFamily="34" charset="0"/>
              <a:buChar char="•"/>
            </a:pPr>
            <a:r>
              <a:rPr lang="uk-UA" sz="2200" dirty="0"/>
              <a:t>звільнення військовозобов’язаного з органу державної влади, іншого державного органу, органу місцевого самоврядування, підприємства, установи та організації (крім звільнення з посади з подальшим призначенням на іншу посаду в межах одного органу державної влади, іншого державного органу, органу місцевого самоврядування, підприємства, установи та організації); </a:t>
            </a:r>
            <a:endParaRPr lang="x-none" sz="2200" dirty="0"/>
          </a:p>
          <a:p>
            <a:pPr marL="381019" indent="-381019" algn="just" fontAlgn="base">
              <a:lnSpc>
                <a:spcPct val="113000"/>
              </a:lnSpc>
              <a:buFont typeface="Arial" panose="020B0604020202020204" pitchFamily="34" charset="0"/>
              <a:buChar char="•"/>
            </a:pPr>
            <a:r>
              <a:rPr lang="uk-UA" sz="2200" dirty="0"/>
              <a:t>тимчасового припинення дії трудового договору військовозобов’язаного з підприємством; </a:t>
            </a:r>
            <a:endParaRPr lang="x-none" sz="2200" dirty="0"/>
          </a:p>
          <a:p>
            <a:pPr marL="381019" indent="-381019" algn="just" fontAlgn="base">
              <a:lnSpc>
                <a:spcPct val="113000"/>
              </a:lnSpc>
              <a:buFont typeface="Arial" panose="020B0604020202020204" pitchFamily="34" charset="0"/>
              <a:buChar char="•"/>
            </a:pPr>
            <a:r>
              <a:rPr lang="uk-UA" sz="2200" dirty="0"/>
              <a:t>обґрунтованого подання керівника органу державної влади, іншого державного органу, органу місцевого самоврядування, підприємства, установи і організації; </a:t>
            </a:r>
            <a:endParaRPr lang="x-none" sz="2200" dirty="0"/>
          </a:p>
          <a:p>
            <a:pPr marL="381019" indent="-381019" algn="just" fontAlgn="base">
              <a:lnSpc>
                <a:spcPct val="113000"/>
              </a:lnSpc>
              <a:buFont typeface="Arial" panose="020B0604020202020204" pitchFamily="34" charset="0"/>
              <a:buChar char="•"/>
            </a:pPr>
            <a:r>
              <a:rPr lang="uk-UA" sz="2200" dirty="0"/>
              <a:t>надання відстрочки з інших причин, визначених статтею 23 Закону України “Про мобілізаційну підготовку та мобілізацію”; </a:t>
            </a:r>
            <a:endParaRPr lang="x-none" sz="2200" dirty="0"/>
          </a:p>
          <a:p>
            <a:pPr marL="381019" indent="-381019" algn="just">
              <a:lnSpc>
                <a:spcPct val="113000"/>
              </a:lnSpc>
              <a:buFont typeface="Arial" panose="020B0604020202020204" pitchFamily="34" charset="0"/>
              <a:buChar char="•"/>
            </a:pPr>
            <a:r>
              <a:rPr lang="uk-UA" sz="2200" dirty="0"/>
              <a:t>припинення укладеного договору (контракту) або закінчення строку призначення — для працівників спеціалізованих установ ООН, міжнародних судових органів, міжнародних та неурядових організацій та установ, членом, учасником або спостерігачем у яких є Україна, відповідно до укладених міжнародних договорів України.</a:t>
            </a:r>
            <a:endParaRPr lang="x-none" sz="2200" dirty="0"/>
          </a:p>
        </p:txBody>
      </p:sp>
      <p:sp>
        <p:nvSpPr>
          <p:cNvPr id="5" name="Заголовок 7"/>
          <p:cNvSpPr txBox="1"/>
          <p:nvPr/>
        </p:nvSpPr>
        <p:spPr bwMode="auto">
          <a:xfrm>
            <a:off x="575733" y="169969"/>
            <a:ext cx="11040534" cy="615553"/>
          </a:xfrm>
          <a:prstGeom prst="rect">
            <a:avLst/>
          </a:prstGeom>
        </p:spPr>
        <p:txBody>
          <a:bodyPr vert="horz" wrap="square" lIns="60960" tIns="30480" rIns="60960" bIns="30480" rtlCol="0" anchor="t" anchorCtr="0">
            <a:spAutoFit/>
          </a:bodyPr>
          <a:lstStyle>
            <a:defPPr>
              <a:defRPr lang="en-US"/>
            </a:defPPr>
            <a:lvl1pPr lvl="0" algn="ctr" defTabSz="1371600">
              <a:lnSpc>
                <a:spcPct val="90000"/>
              </a:lnSpc>
              <a:spcBef>
                <a:spcPts val="0"/>
              </a:spcBef>
              <a:buNone/>
              <a:defRPr sz="5400" b="1" cap="all">
                <a:solidFill>
                  <a:srgbClr val="ED3434"/>
                </a:solidFill>
                <a:ea typeface="+mj-ea"/>
                <a:cs typeface="+mj-cs"/>
              </a:defRPr>
            </a:lvl1pPr>
          </a:lstStyle>
          <a:p>
            <a:pPr>
              <a:lnSpc>
                <a:spcPct val="100000"/>
              </a:lnSpc>
              <a:defRPr/>
            </a:pPr>
            <a:r>
              <a:rPr lang="ru-RU" sz="3600" dirty="0">
                <a:solidFill>
                  <a:schemeClr val="tx1"/>
                </a:solidFill>
              </a:rPr>
              <a:t>АНУЛЮВАННЯ ВІДСТРОЧКИ</a:t>
            </a:r>
          </a:p>
        </p:txBody>
      </p:sp>
      <p:sp>
        <p:nvSpPr>
          <p:cNvPr id="6" name="Google Shape;556;p32">
            <a:extLst>
              <a:ext uri="{FF2B5EF4-FFF2-40B4-BE49-F238E27FC236}">
                <a16:creationId xmlns:a16="http://schemas.microsoft.com/office/drawing/2014/main" xmlns="" id="{A9EB1F73-170C-4B8D-A742-C50EF6C6686F}"/>
              </a:ext>
            </a:extLst>
          </p:cNvPr>
          <p:cNvSpPr txBox="1"/>
          <p:nvPr/>
        </p:nvSpPr>
        <p:spPr bwMode="auto">
          <a:xfrm>
            <a:off x="11606210" y="6489474"/>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145</a:t>
            </a:fld>
            <a:endParaRPr sz="2000" b="1"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7146262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Прямоугольник 2"/>
          <p:cNvSpPr/>
          <p:nvPr/>
        </p:nvSpPr>
        <p:spPr bwMode="auto">
          <a:xfrm>
            <a:off x="838200" y="2136339"/>
            <a:ext cx="10512000" cy="461665"/>
          </a:xfrm>
          <a:prstGeom prst="rect">
            <a:avLst/>
          </a:prstGeom>
        </p:spPr>
        <p:txBody>
          <a:bodyPr>
            <a:spAutoFit/>
          </a:bodyPr>
          <a:lstStyle/>
          <a:p>
            <a:pPr algn="just">
              <a:defRPr/>
            </a:pPr>
            <a:r>
              <a:rPr lang="ru-RU" sz="2400"/>
              <a:t>      </a:t>
            </a:r>
            <a:endParaRPr sz="1200"/>
          </a:p>
        </p:txBody>
      </p:sp>
      <p:sp>
        <p:nvSpPr>
          <p:cNvPr id="4" name="Прямоугольник 3"/>
          <p:cNvSpPr/>
          <p:nvPr/>
        </p:nvSpPr>
        <p:spPr bwMode="auto">
          <a:xfrm>
            <a:off x="122084" y="538480"/>
            <a:ext cx="11805756" cy="5950994"/>
          </a:xfrm>
          <a:prstGeom prst="rect">
            <a:avLst/>
          </a:prstGeom>
        </p:spPr>
        <p:txBody>
          <a:bodyPr wrap="square" anchor="ctr">
            <a:noAutofit/>
          </a:bodyPr>
          <a:lstStyle/>
          <a:p>
            <a:pPr indent="457200" algn="r">
              <a:lnSpc>
                <a:spcPct val="113000"/>
              </a:lnSpc>
            </a:pPr>
            <a:r>
              <a:rPr lang="uk-UA" sz="2200" b="1" i="1" dirty="0"/>
              <a:t>Пункт 12 постанови КМУ №76</a:t>
            </a:r>
          </a:p>
          <a:p>
            <a:pPr indent="457200" algn="just">
              <a:lnSpc>
                <a:spcPct val="113000"/>
              </a:lnSpc>
            </a:pPr>
            <a:r>
              <a:rPr lang="uk-UA" sz="2200" dirty="0"/>
              <a:t>У випадках, зазначених у підпунктах 2-9 цього пункту, анулювання відстрочки здійснюється за рішенням Мінекономіки на підставі обґрунтованого подання органу державної влади, іншого державного органу, органу місцевого самоврядування, підприємства, установи та організації. Відповідно до зазначеного рішення органи державної влади, інші державні органи, органи місцевого самоврядування, підприємства, установи та </a:t>
            </a:r>
            <a:r>
              <a:rPr lang="uk-UA" sz="2200" b="1" dirty="0"/>
              <a:t>організації у п’ятиденний строк з дня його прийняття вилучають у військовозобов’язаного витяг, </a:t>
            </a:r>
            <a:r>
              <a:rPr lang="uk-UA" sz="2200" dirty="0"/>
              <a:t>виданий відповідно до пункту 12 цього Порядку, </a:t>
            </a:r>
            <a:r>
              <a:rPr lang="uk-UA" sz="2200" b="1" dirty="0"/>
              <a:t>та надсилають його територіальному центру </a:t>
            </a:r>
            <a:r>
              <a:rPr lang="uk-UA" sz="2200" dirty="0"/>
              <a:t>комплектування та соціальної підтримки, в якому військовозобов’язаний перебуває на військовому обліку (відповідному підрозділу Центрального управління та/або регіональному органу СБУ, відповідному підрозділу Служби зовнішньої розвідки, відповідному підрозділу розвідувального органу Міноборони), </a:t>
            </a:r>
            <a:r>
              <a:rPr lang="uk-UA" sz="2200" b="1" dirty="0"/>
              <a:t>з відміткою у відомості видачі бланків спеціального військового обліку (додаток 4). </a:t>
            </a:r>
            <a:endParaRPr lang="x-none" sz="2200" b="1" dirty="0"/>
          </a:p>
          <a:p>
            <a:pPr indent="457200" algn="just">
              <a:lnSpc>
                <a:spcPct val="113000"/>
              </a:lnSpc>
            </a:pPr>
            <a:r>
              <a:rPr lang="uk-UA" sz="2200" b="1" dirty="0"/>
              <a:t>Надана військовозобов’язаному рішенням Мінекономіки відстрочка, строк дії якої не закінчився, вважається анульованою з дня прийняття Мінекономіки іншого рішення про бронювання такого військовозобов’язаного. </a:t>
            </a:r>
            <a:endParaRPr lang="x-none" sz="2200" b="1" dirty="0"/>
          </a:p>
        </p:txBody>
      </p:sp>
      <p:sp>
        <p:nvSpPr>
          <p:cNvPr id="5" name="Заголовок 7"/>
          <p:cNvSpPr txBox="1"/>
          <p:nvPr/>
        </p:nvSpPr>
        <p:spPr bwMode="auto">
          <a:xfrm>
            <a:off x="573933" y="35257"/>
            <a:ext cx="11040534" cy="615553"/>
          </a:xfrm>
          <a:prstGeom prst="rect">
            <a:avLst/>
          </a:prstGeom>
        </p:spPr>
        <p:txBody>
          <a:bodyPr vert="horz" wrap="square" lIns="60960" tIns="30480" rIns="60960" bIns="30480" rtlCol="0" anchor="t" anchorCtr="0">
            <a:spAutoFit/>
          </a:bodyPr>
          <a:lstStyle>
            <a:defPPr>
              <a:defRPr lang="en-US"/>
            </a:defPPr>
            <a:lvl1pPr lvl="0" algn="ctr" defTabSz="1371600">
              <a:lnSpc>
                <a:spcPct val="90000"/>
              </a:lnSpc>
              <a:spcBef>
                <a:spcPts val="0"/>
              </a:spcBef>
              <a:buNone/>
              <a:defRPr sz="5400" b="1" cap="all">
                <a:solidFill>
                  <a:srgbClr val="ED3434"/>
                </a:solidFill>
                <a:ea typeface="+mj-ea"/>
                <a:cs typeface="+mj-cs"/>
              </a:defRPr>
            </a:lvl1pPr>
          </a:lstStyle>
          <a:p>
            <a:pPr>
              <a:lnSpc>
                <a:spcPct val="100000"/>
              </a:lnSpc>
              <a:defRPr/>
            </a:pPr>
            <a:r>
              <a:rPr lang="ru-RU" sz="3600" dirty="0">
                <a:solidFill>
                  <a:schemeClr val="tx1"/>
                </a:solidFill>
              </a:rPr>
              <a:t>АНУЛЮВАННЯ ВІДСТРОЧКИ</a:t>
            </a:r>
          </a:p>
        </p:txBody>
      </p:sp>
      <p:sp>
        <p:nvSpPr>
          <p:cNvPr id="6" name="Google Shape;556;p32">
            <a:extLst>
              <a:ext uri="{FF2B5EF4-FFF2-40B4-BE49-F238E27FC236}">
                <a16:creationId xmlns:a16="http://schemas.microsoft.com/office/drawing/2014/main" xmlns="" id="{8D5826C1-5985-4D1A-A45E-4914530340B9}"/>
              </a:ext>
            </a:extLst>
          </p:cNvPr>
          <p:cNvSpPr txBox="1"/>
          <p:nvPr/>
        </p:nvSpPr>
        <p:spPr bwMode="auto">
          <a:xfrm>
            <a:off x="11606210" y="6489474"/>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146</a:t>
            </a:fld>
            <a:endParaRPr sz="2000" b="1"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8874832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Прямоугольник 2"/>
          <p:cNvSpPr/>
          <p:nvPr/>
        </p:nvSpPr>
        <p:spPr bwMode="auto">
          <a:xfrm>
            <a:off x="838200" y="2136339"/>
            <a:ext cx="10512000" cy="461665"/>
          </a:xfrm>
          <a:prstGeom prst="rect">
            <a:avLst/>
          </a:prstGeom>
        </p:spPr>
        <p:txBody>
          <a:bodyPr>
            <a:spAutoFit/>
          </a:bodyPr>
          <a:lstStyle/>
          <a:p>
            <a:pPr algn="just">
              <a:defRPr/>
            </a:pPr>
            <a:r>
              <a:rPr lang="ru-RU" sz="2400"/>
              <a:t>      </a:t>
            </a:r>
            <a:endParaRPr sz="1200"/>
          </a:p>
        </p:txBody>
      </p:sp>
      <p:sp>
        <p:nvSpPr>
          <p:cNvPr id="4" name="Прямоугольник 3"/>
          <p:cNvSpPr/>
          <p:nvPr/>
        </p:nvSpPr>
        <p:spPr bwMode="auto">
          <a:xfrm>
            <a:off x="309933" y="666244"/>
            <a:ext cx="11678867" cy="5622796"/>
          </a:xfrm>
          <a:prstGeom prst="rect">
            <a:avLst/>
          </a:prstGeom>
        </p:spPr>
        <p:txBody>
          <a:bodyPr wrap="square" anchor="ctr">
            <a:noAutofit/>
          </a:bodyPr>
          <a:lstStyle/>
          <a:p>
            <a:pPr algn="r">
              <a:lnSpc>
                <a:spcPct val="113000"/>
              </a:lnSpc>
            </a:pPr>
            <a:r>
              <a:rPr lang="uk-UA" sz="2700" b="1" i="1" dirty="0"/>
              <a:t>Пункт 14, 15 постанови КМУ №76</a:t>
            </a:r>
          </a:p>
          <a:p>
            <a:pPr algn="just">
              <a:lnSpc>
                <a:spcPct val="113000"/>
              </a:lnSpc>
            </a:pPr>
            <a:r>
              <a:rPr lang="uk-UA" sz="2700" b="1" dirty="0">
                <a:solidFill>
                  <a:srgbClr val="000000"/>
                </a:solidFill>
              </a:rPr>
              <a:t>14.</a:t>
            </a:r>
            <a:r>
              <a:rPr lang="uk-UA" sz="2700" dirty="0">
                <a:solidFill>
                  <a:srgbClr val="000000"/>
                </a:solidFill>
              </a:rPr>
              <a:t> Органи державної влади, інші державні органи, органи місцевого самоврядування, підприємства, установи та організації складають </a:t>
            </a:r>
            <a:r>
              <a:rPr lang="uk-UA" sz="2700" b="1" dirty="0">
                <a:solidFill>
                  <a:srgbClr val="000000"/>
                </a:solidFill>
              </a:rPr>
              <a:t>щокварталу звіт про чисельність військовозобов’язаних</a:t>
            </a:r>
            <a:r>
              <a:rPr lang="uk-UA" sz="2700" dirty="0">
                <a:solidFill>
                  <a:srgbClr val="000000"/>
                </a:solidFill>
              </a:rPr>
              <a:t>, які заброньовані згідно з цим Порядком, станом на 1 число місяця, що настає за звітним кварталом.</a:t>
            </a:r>
          </a:p>
          <a:p>
            <a:pPr algn="just">
              <a:lnSpc>
                <a:spcPct val="113000"/>
              </a:lnSpc>
            </a:pPr>
            <a:r>
              <a:rPr lang="uk-UA" sz="2700" b="1" dirty="0">
                <a:solidFill>
                  <a:srgbClr val="000000"/>
                </a:solidFill>
              </a:rPr>
              <a:t>15.</a:t>
            </a:r>
            <a:r>
              <a:rPr lang="uk-UA" sz="2700" dirty="0">
                <a:solidFill>
                  <a:srgbClr val="000000"/>
                </a:solidFill>
              </a:rPr>
              <a:t> До звіту, зазначеного у пункті 14 цього Порядку, включаються зведені показники за органом державної влади, іншим державним органом, органом місцевого самоврядування, підприємствами, установами та організаціями та за підпорядкованими їм структурними підрозділами і філіями незалежно від їх місцезнаходження.</a:t>
            </a:r>
          </a:p>
        </p:txBody>
      </p:sp>
      <p:sp>
        <p:nvSpPr>
          <p:cNvPr id="5" name="Заголовок 7"/>
          <p:cNvSpPr txBox="1"/>
          <p:nvPr/>
        </p:nvSpPr>
        <p:spPr bwMode="auto">
          <a:xfrm>
            <a:off x="573933" y="106257"/>
            <a:ext cx="11040534" cy="615553"/>
          </a:xfrm>
          <a:prstGeom prst="rect">
            <a:avLst/>
          </a:prstGeom>
        </p:spPr>
        <p:txBody>
          <a:bodyPr vert="horz" wrap="square" lIns="60960" tIns="30480" rIns="60960" bIns="30480" rtlCol="0" anchor="t" anchorCtr="0">
            <a:spAutoFit/>
          </a:bodyPr>
          <a:lstStyle>
            <a:defPPr>
              <a:defRPr lang="en-US"/>
            </a:defPPr>
            <a:lvl1pPr lvl="0" algn="ctr" defTabSz="1371600">
              <a:lnSpc>
                <a:spcPct val="90000"/>
              </a:lnSpc>
              <a:spcBef>
                <a:spcPts val="0"/>
              </a:spcBef>
              <a:buNone/>
              <a:defRPr sz="5400" b="1" cap="all">
                <a:solidFill>
                  <a:srgbClr val="ED3434"/>
                </a:solidFill>
                <a:ea typeface="+mj-ea"/>
                <a:cs typeface="+mj-cs"/>
              </a:defRPr>
            </a:lvl1pPr>
          </a:lstStyle>
          <a:p>
            <a:pPr>
              <a:lnSpc>
                <a:spcPct val="100000"/>
              </a:lnSpc>
              <a:defRPr/>
            </a:pPr>
            <a:r>
              <a:rPr lang="ru-RU" sz="3600" dirty="0">
                <a:solidFill>
                  <a:schemeClr val="tx1"/>
                </a:solidFill>
              </a:rPr>
              <a:t>ЗВІТНІСТЬ ПОДАЄТЬСЯ ЩОКВАРТАЛУ</a:t>
            </a:r>
          </a:p>
        </p:txBody>
      </p:sp>
      <p:sp>
        <p:nvSpPr>
          <p:cNvPr id="6" name="Google Shape;556;p32">
            <a:extLst>
              <a:ext uri="{FF2B5EF4-FFF2-40B4-BE49-F238E27FC236}">
                <a16:creationId xmlns:a16="http://schemas.microsoft.com/office/drawing/2014/main" xmlns="" id="{C66C4BE0-7843-490A-93E3-D0FC8163F769}"/>
              </a:ext>
            </a:extLst>
          </p:cNvPr>
          <p:cNvSpPr txBox="1"/>
          <p:nvPr/>
        </p:nvSpPr>
        <p:spPr bwMode="auto">
          <a:xfrm>
            <a:off x="11606210" y="6489474"/>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147</a:t>
            </a:fld>
            <a:endParaRPr sz="2000" b="1" i="0" u="none" strike="noStrike" cap="none" dirty="0">
              <a:solidFill>
                <a:schemeClr val="dk1"/>
              </a:solidFill>
              <a:latin typeface="Calibri"/>
              <a:ea typeface="Calibri"/>
              <a:cs typeface="Calibri"/>
              <a:sym typeface="Calibri"/>
            </a:endParaRPr>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2997" y="5520403"/>
            <a:ext cx="1319340" cy="1319340"/>
          </a:xfrm>
          <a:prstGeom prst="rect">
            <a:avLst/>
          </a:prstGeom>
        </p:spPr>
      </p:pic>
    </p:spTree>
    <p:extLst>
      <p:ext uri="{BB962C8B-B14F-4D97-AF65-F5344CB8AC3E}">
        <p14:creationId xmlns:p14="http://schemas.microsoft.com/office/powerpoint/2010/main" val="12980370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Прямоугольник 2"/>
          <p:cNvSpPr/>
          <p:nvPr/>
        </p:nvSpPr>
        <p:spPr bwMode="auto">
          <a:xfrm>
            <a:off x="838200" y="2136339"/>
            <a:ext cx="10512000" cy="461665"/>
          </a:xfrm>
          <a:prstGeom prst="rect">
            <a:avLst/>
          </a:prstGeom>
        </p:spPr>
        <p:txBody>
          <a:bodyPr>
            <a:spAutoFit/>
          </a:bodyPr>
          <a:lstStyle/>
          <a:p>
            <a:pPr algn="just">
              <a:defRPr/>
            </a:pPr>
            <a:r>
              <a:rPr lang="ru-RU" sz="2400"/>
              <a:t>      </a:t>
            </a:r>
            <a:endParaRPr sz="1200"/>
          </a:p>
        </p:txBody>
      </p:sp>
      <p:sp>
        <p:nvSpPr>
          <p:cNvPr id="4" name="Прямоугольник 3"/>
          <p:cNvSpPr/>
          <p:nvPr/>
        </p:nvSpPr>
        <p:spPr bwMode="auto">
          <a:xfrm>
            <a:off x="309933" y="415642"/>
            <a:ext cx="11668707" cy="6191888"/>
          </a:xfrm>
          <a:prstGeom prst="rect">
            <a:avLst/>
          </a:prstGeom>
        </p:spPr>
        <p:txBody>
          <a:bodyPr wrap="square" anchor="ctr">
            <a:spAutoFit/>
          </a:bodyPr>
          <a:lstStyle/>
          <a:p>
            <a:pPr algn="r">
              <a:lnSpc>
                <a:spcPct val="113000"/>
              </a:lnSpc>
            </a:pPr>
            <a:r>
              <a:rPr lang="uk-UA" sz="2200" b="1" i="1" dirty="0"/>
              <a:t>Пункт 16 постанови КМУ №76</a:t>
            </a:r>
          </a:p>
          <a:p>
            <a:pPr algn="just">
              <a:lnSpc>
                <a:spcPct val="113000"/>
              </a:lnSpc>
            </a:pPr>
            <a:r>
              <a:rPr lang="uk-UA" sz="2200" b="1" dirty="0">
                <a:solidFill>
                  <a:srgbClr val="000000"/>
                </a:solidFill>
              </a:rPr>
              <a:t>16.</a:t>
            </a:r>
            <a:r>
              <a:rPr lang="uk-UA" sz="2200" dirty="0">
                <a:solidFill>
                  <a:srgbClr val="000000"/>
                </a:solidFill>
              </a:rPr>
              <a:t> Звіт, зазначений у пункті 14 цього Порядку, подається:</a:t>
            </a:r>
          </a:p>
          <a:p>
            <a:pPr marL="342917" indent="-342917" algn="just">
              <a:lnSpc>
                <a:spcPct val="113000"/>
              </a:lnSpc>
              <a:buFont typeface="+mj-lt"/>
              <a:buAutoNum type="arabicParenR"/>
            </a:pPr>
            <a:r>
              <a:rPr lang="uk-UA" sz="2200" b="1" dirty="0">
                <a:solidFill>
                  <a:srgbClr val="000000"/>
                </a:solidFill>
              </a:rPr>
              <a:t>до 10 числа місяця, що настає за звітним кварталом (додаток 6):</a:t>
            </a:r>
          </a:p>
          <a:p>
            <a:pPr marL="304815" indent="-304815" algn="just">
              <a:lnSpc>
                <a:spcPct val="113000"/>
              </a:lnSpc>
              <a:buFont typeface="Arial" panose="020B0604020202020204" pitchFamily="34" charset="0"/>
              <a:buChar char="•"/>
            </a:pPr>
            <a:r>
              <a:rPr lang="uk-UA" sz="2200" dirty="0">
                <a:solidFill>
                  <a:srgbClr val="000000"/>
                </a:solidFill>
              </a:rPr>
              <a:t>центральним органам виконавчої влади, що здійснюють керівництво Збройними Силами, іншими військовими формуваннями, утвореними відповідно до законів України, СБУ або </a:t>
            </a:r>
            <a:r>
              <a:rPr lang="uk-UA" sz="2200" dirty="0" err="1">
                <a:solidFill>
                  <a:srgbClr val="000000"/>
                </a:solidFill>
              </a:rPr>
              <a:t>Мінстратегпрому</a:t>
            </a:r>
            <a:r>
              <a:rPr lang="uk-UA" sz="2200" dirty="0">
                <a:solidFill>
                  <a:srgbClr val="000000"/>
                </a:solidFill>
              </a:rPr>
              <a:t> — </a:t>
            </a:r>
            <a:r>
              <a:rPr lang="uk-UA" sz="2200" b="1" dirty="0">
                <a:solidFill>
                  <a:srgbClr val="000000"/>
                </a:solidFill>
              </a:rPr>
              <a:t>підприємствами, установами та організаціями, які здійснюють виробництво товарів, виконання робіт, надання послуг, необхідних для забезпечення потреб Збройних Сил, інших військових формувань; </a:t>
            </a:r>
          </a:p>
          <a:p>
            <a:pPr marL="304815" indent="-304815" algn="just">
              <a:lnSpc>
                <a:spcPct val="113000"/>
              </a:lnSpc>
              <a:buFont typeface="Arial" panose="020B0604020202020204" pitchFamily="34" charset="0"/>
              <a:buChar char="•"/>
            </a:pPr>
            <a:r>
              <a:rPr lang="uk-UA" sz="2200" dirty="0">
                <a:solidFill>
                  <a:srgbClr val="000000"/>
                </a:solidFill>
              </a:rPr>
              <a:t>центральному органу виконавчої влади, який забезпечує формування та/або реалізує державну політику у відповідній сфері, відповідній обласній, Київській та Севастопольській міській держадміністрації (військовій адміністрації у разі її утворення), Секретаріатові Кабінету Міністрів України, органам, які здійснюють управління державним майном, що забезпечує діяльність відповідно Президента України, Верховної Ради України та Кабінету Міністрів України, — </a:t>
            </a:r>
            <a:r>
              <a:rPr lang="uk-UA" sz="2200" b="1" dirty="0">
                <a:solidFill>
                  <a:srgbClr val="000000"/>
                </a:solidFill>
              </a:rPr>
              <a:t>підприємствами, установами та організаціями, які визначені критично важливими для функціонування економіки та забезпечення життєдіяльності населення в особливий період;</a:t>
            </a:r>
          </a:p>
        </p:txBody>
      </p:sp>
      <p:sp>
        <p:nvSpPr>
          <p:cNvPr id="5" name="Заголовок 7"/>
          <p:cNvSpPr txBox="1"/>
          <p:nvPr/>
        </p:nvSpPr>
        <p:spPr bwMode="auto">
          <a:xfrm>
            <a:off x="624019" y="7409"/>
            <a:ext cx="11040534" cy="553998"/>
          </a:xfrm>
          <a:prstGeom prst="rect">
            <a:avLst/>
          </a:prstGeom>
        </p:spPr>
        <p:txBody>
          <a:bodyPr vert="horz" wrap="square" lIns="60960" tIns="30480" rIns="60960" bIns="30480" rtlCol="0" anchor="t" anchorCtr="0">
            <a:spAutoFit/>
          </a:bodyPr>
          <a:lstStyle>
            <a:defPPr>
              <a:defRPr lang="en-US"/>
            </a:defPPr>
            <a:lvl1pPr lvl="0" algn="ctr" defTabSz="1371600">
              <a:lnSpc>
                <a:spcPct val="90000"/>
              </a:lnSpc>
              <a:spcBef>
                <a:spcPts val="0"/>
              </a:spcBef>
              <a:buNone/>
              <a:defRPr sz="5400" b="1" cap="all">
                <a:solidFill>
                  <a:srgbClr val="ED3434"/>
                </a:solidFill>
                <a:ea typeface="+mj-ea"/>
                <a:cs typeface="+mj-cs"/>
              </a:defRPr>
            </a:lvl1pPr>
          </a:lstStyle>
          <a:p>
            <a:pPr>
              <a:lnSpc>
                <a:spcPct val="100000"/>
              </a:lnSpc>
              <a:defRPr/>
            </a:pPr>
            <a:r>
              <a:rPr lang="ru-RU" sz="3200" dirty="0">
                <a:solidFill>
                  <a:schemeClr val="tx1"/>
                </a:solidFill>
              </a:rPr>
              <a:t>КУДИ ТА КИМ ПОДАЄТЬСЯ, В ЯКИЙ СТРОК</a:t>
            </a:r>
          </a:p>
        </p:txBody>
      </p:sp>
      <p:sp>
        <p:nvSpPr>
          <p:cNvPr id="6" name="Google Shape;556;p32">
            <a:extLst>
              <a:ext uri="{FF2B5EF4-FFF2-40B4-BE49-F238E27FC236}">
                <a16:creationId xmlns:a16="http://schemas.microsoft.com/office/drawing/2014/main" xmlns="" id="{D7E41731-AF0B-4534-B496-69E79C4BE370}"/>
              </a:ext>
            </a:extLst>
          </p:cNvPr>
          <p:cNvSpPr txBox="1"/>
          <p:nvPr/>
        </p:nvSpPr>
        <p:spPr bwMode="auto">
          <a:xfrm>
            <a:off x="11606210" y="6489474"/>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148</a:t>
            </a:fld>
            <a:endParaRPr sz="2000" b="1"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5661193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Прямоугольник 2"/>
          <p:cNvSpPr/>
          <p:nvPr/>
        </p:nvSpPr>
        <p:spPr bwMode="auto">
          <a:xfrm>
            <a:off x="838200" y="2136339"/>
            <a:ext cx="10512000" cy="461665"/>
          </a:xfrm>
          <a:prstGeom prst="rect">
            <a:avLst/>
          </a:prstGeom>
        </p:spPr>
        <p:txBody>
          <a:bodyPr>
            <a:spAutoFit/>
          </a:bodyPr>
          <a:lstStyle/>
          <a:p>
            <a:pPr algn="just">
              <a:defRPr/>
            </a:pPr>
            <a:r>
              <a:rPr lang="ru-RU" sz="2400"/>
              <a:t>      </a:t>
            </a:r>
            <a:endParaRPr sz="1200"/>
          </a:p>
        </p:txBody>
      </p:sp>
      <p:sp>
        <p:nvSpPr>
          <p:cNvPr id="5" name="Заголовок 7"/>
          <p:cNvSpPr txBox="1"/>
          <p:nvPr/>
        </p:nvSpPr>
        <p:spPr bwMode="auto">
          <a:xfrm>
            <a:off x="1" y="789001"/>
            <a:ext cx="4080267" cy="1169551"/>
          </a:xfrm>
          <a:prstGeom prst="rect">
            <a:avLst/>
          </a:prstGeom>
        </p:spPr>
        <p:txBody>
          <a:bodyPr vert="horz" wrap="square" lIns="60960" tIns="30480" rIns="60960" bIns="30480" rtlCol="0" anchor="t" anchorCtr="0">
            <a:spAutoFit/>
          </a:bodyPr>
          <a:lstStyle>
            <a:defPPr>
              <a:defRPr lang="en-US"/>
            </a:defPPr>
            <a:lvl1pPr lvl="0" algn="ctr" defTabSz="1371600">
              <a:lnSpc>
                <a:spcPct val="90000"/>
              </a:lnSpc>
              <a:spcBef>
                <a:spcPts val="0"/>
              </a:spcBef>
              <a:buNone/>
              <a:defRPr sz="5400" b="1" cap="all">
                <a:solidFill>
                  <a:srgbClr val="ED3434"/>
                </a:solidFill>
                <a:ea typeface="+mj-ea"/>
                <a:cs typeface="+mj-cs"/>
              </a:defRPr>
            </a:lvl1pPr>
          </a:lstStyle>
          <a:p>
            <a:pPr>
              <a:lnSpc>
                <a:spcPct val="100000"/>
              </a:lnSpc>
              <a:defRPr/>
            </a:pPr>
            <a:r>
              <a:rPr lang="ru-RU" sz="3600" dirty="0">
                <a:solidFill>
                  <a:schemeClr val="tx1"/>
                </a:solidFill>
              </a:rPr>
              <a:t>ЗРАЗОК ЗАПОВНЕННЯ</a:t>
            </a:r>
          </a:p>
        </p:txBody>
      </p:sp>
      <p:pic>
        <p:nvPicPr>
          <p:cNvPr id="6" name="Picture 2">
            <a:extLst>
              <a:ext uri="{FF2B5EF4-FFF2-40B4-BE49-F238E27FC236}">
                <a16:creationId xmlns:a16="http://schemas.microsoft.com/office/drawing/2014/main" xmlns="" id="{46CF79C1-49CC-48D6-8FE0-01AE415228AE}"/>
              </a:ext>
            </a:extLst>
          </p:cNvPr>
          <p:cNvPicPr>
            <a:picLocks noChangeAspect="1"/>
          </p:cNvPicPr>
          <p:nvPr/>
        </p:nvPicPr>
        <p:blipFill>
          <a:blip r:embed="rId2"/>
          <a:stretch>
            <a:fillRect/>
          </a:stretch>
        </p:blipFill>
        <p:spPr>
          <a:xfrm>
            <a:off x="3645200" y="58416"/>
            <a:ext cx="7886400" cy="6380034"/>
          </a:xfrm>
          <a:prstGeom prst="rect">
            <a:avLst/>
          </a:prstGeom>
          <a:ln>
            <a:solidFill>
              <a:schemeClr val="accent6">
                <a:lumMod val="75000"/>
              </a:schemeClr>
            </a:solidFill>
          </a:ln>
          <a:effectLst>
            <a:outerShdw blurRad="50800" dist="38100" dir="8100000" algn="tr" rotWithShape="0">
              <a:prstClr val="black">
                <a:alpha val="40000"/>
              </a:prstClr>
            </a:outerShdw>
          </a:effectLst>
        </p:spPr>
      </p:pic>
      <p:sp>
        <p:nvSpPr>
          <p:cNvPr id="7" name="Google Shape;556;p32">
            <a:extLst>
              <a:ext uri="{FF2B5EF4-FFF2-40B4-BE49-F238E27FC236}">
                <a16:creationId xmlns:a16="http://schemas.microsoft.com/office/drawing/2014/main" xmlns="" id="{D46A8622-5BA8-4570-8B9B-2F3BABA5F124}"/>
              </a:ext>
            </a:extLst>
          </p:cNvPr>
          <p:cNvSpPr txBox="1"/>
          <p:nvPr/>
        </p:nvSpPr>
        <p:spPr bwMode="auto">
          <a:xfrm>
            <a:off x="11606210" y="6489474"/>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149</a:t>
            </a:fld>
            <a:endParaRPr sz="2000" b="1"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894373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A107A12-0116-9340-A141-5EFB451FC875}"/>
              </a:ext>
            </a:extLst>
          </p:cNvPr>
          <p:cNvSpPr>
            <a:spLocks noGrp="1"/>
          </p:cNvSpPr>
          <p:nvPr>
            <p:ph type="title"/>
          </p:nvPr>
        </p:nvSpPr>
        <p:spPr>
          <a:xfrm>
            <a:off x="0" y="1"/>
            <a:ext cx="12192000" cy="1137919"/>
          </a:xfrm>
        </p:spPr>
        <p:txBody>
          <a:bodyPr>
            <a:normAutofit/>
          </a:bodyPr>
          <a:lstStyle/>
          <a:p>
            <a:pPr algn="ctr"/>
            <a:r>
              <a:rPr lang="uk-UA" sz="3500" b="1" dirty="0">
                <a:latin typeface="+mn-lt"/>
              </a:rPr>
              <a:t>КЛЮЧОВІ МОМЕНТИ ЗАПОВНЕННЯ – </a:t>
            </a:r>
            <a:br>
              <a:rPr lang="uk-UA" sz="3500" b="1" dirty="0">
                <a:latin typeface="+mn-lt"/>
              </a:rPr>
            </a:br>
            <a:r>
              <a:rPr lang="uk-UA" sz="3500" b="1" dirty="0">
                <a:latin typeface="+mn-lt"/>
              </a:rPr>
              <a:t>РЯД. 01 ДОВІДКОВИЙ</a:t>
            </a:r>
            <a:endParaRPr lang="x-none" sz="3500" b="1" dirty="0">
              <a:latin typeface="+mn-lt"/>
            </a:endParaRPr>
          </a:p>
        </p:txBody>
      </p:sp>
      <p:graphicFrame>
        <p:nvGraphicFramePr>
          <p:cNvPr id="4" name="Content Placeholder 3">
            <a:extLst>
              <a:ext uri="{FF2B5EF4-FFF2-40B4-BE49-F238E27FC236}">
                <a16:creationId xmlns:a16="http://schemas.microsoft.com/office/drawing/2014/main" xmlns="" id="{397CB9A5-BB7F-8247-B7C3-E0E3848F2DBC}"/>
              </a:ext>
            </a:extLst>
          </p:cNvPr>
          <p:cNvGraphicFramePr>
            <a:graphicFrameLocks noGrp="1"/>
          </p:cNvGraphicFramePr>
          <p:nvPr>
            <p:ph idx="1"/>
          </p:nvPr>
        </p:nvGraphicFramePr>
        <p:xfrm>
          <a:off x="406400" y="1137920"/>
          <a:ext cx="11287757" cy="1381760"/>
        </p:xfrm>
        <a:graphic>
          <a:graphicData uri="http://schemas.openxmlformats.org/drawingml/2006/table">
            <a:tbl>
              <a:tblPr/>
              <a:tblGrid>
                <a:gridCol w="1467408">
                  <a:extLst>
                    <a:ext uri="{9D8B030D-6E8A-4147-A177-3AD203B41FA5}">
                      <a16:colId xmlns:a16="http://schemas.microsoft.com/office/drawing/2014/main" xmlns="" val="1721383679"/>
                    </a:ext>
                  </a:extLst>
                </a:gridCol>
                <a:gridCol w="7666432">
                  <a:extLst>
                    <a:ext uri="{9D8B030D-6E8A-4147-A177-3AD203B41FA5}">
                      <a16:colId xmlns:a16="http://schemas.microsoft.com/office/drawing/2014/main" xmlns="" val="3153626961"/>
                    </a:ext>
                  </a:extLst>
                </a:gridCol>
                <a:gridCol w="2153917">
                  <a:extLst>
                    <a:ext uri="{9D8B030D-6E8A-4147-A177-3AD203B41FA5}">
                      <a16:colId xmlns:a16="http://schemas.microsoft.com/office/drawing/2014/main" xmlns="" val="4149363100"/>
                    </a:ext>
                  </a:extLst>
                </a:gridCol>
              </a:tblGrid>
              <a:tr h="516952">
                <a:tc>
                  <a:txBody>
                    <a:bodyPr/>
                    <a:lstStyle/>
                    <a:p>
                      <a:pPr algn="ctr" fontAlgn="base"/>
                      <a:r>
                        <a:rPr lang="uk-UA" sz="2200" b="1" dirty="0">
                          <a:solidFill>
                            <a:schemeClr val="tx1"/>
                          </a:solidFill>
                          <a:effectLst/>
                        </a:rPr>
                        <a:t>Код рядка</a:t>
                      </a:r>
                    </a:p>
                  </a:txBody>
                  <a:tcPr marL="95250" marR="95250" marT="66675" marB="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fontAlgn="base"/>
                      <a:r>
                        <a:rPr lang="uk-UA" sz="2200" b="1" dirty="0">
                          <a:solidFill>
                            <a:schemeClr val="tx1"/>
                          </a:solidFill>
                          <a:effectLst/>
                        </a:rPr>
                        <a:t>Назва рядка</a:t>
                      </a:r>
                    </a:p>
                  </a:txBody>
                  <a:tcPr marL="95250" marR="95250" marT="66675" marB="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fontAlgn="base"/>
                      <a:r>
                        <a:rPr lang="uk-UA" sz="2200" b="1" dirty="0">
                          <a:solidFill>
                            <a:schemeClr val="tx1"/>
                          </a:solidFill>
                          <a:effectLst/>
                        </a:rPr>
                        <a:t>Норма </a:t>
                      </a:r>
                      <a:r>
                        <a:rPr lang="uk-UA" sz="2200" b="1" i="1" dirty="0">
                          <a:solidFill>
                            <a:schemeClr val="tx1"/>
                          </a:solidFill>
                          <a:effectLst/>
                        </a:rPr>
                        <a:t>ПКУ</a:t>
                      </a:r>
                      <a:endParaRPr lang="uk-UA" sz="2200" b="1" dirty="0">
                        <a:solidFill>
                          <a:schemeClr val="tx1"/>
                        </a:solidFill>
                        <a:effectLst/>
                      </a:endParaRPr>
                    </a:p>
                  </a:txBody>
                  <a:tcPr marL="95250" marR="95250" marT="66675" marB="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xmlns="" val="582505164"/>
                  </a:ext>
                </a:extLst>
              </a:tr>
              <a:tr h="864808">
                <a:tc>
                  <a:txBody>
                    <a:bodyPr/>
                    <a:lstStyle/>
                    <a:p>
                      <a:pPr algn="ctr" fontAlgn="base"/>
                      <a:r>
                        <a:rPr lang="x-none" sz="2200" b="1" dirty="0">
                          <a:solidFill>
                            <a:schemeClr val="tx1"/>
                          </a:solidFill>
                          <a:effectLst/>
                        </a:rPr>
                        <a:t>01</a:t>
                      </a:r>
                    </a:p>
                  </a:txBody>
                  <a:tcPr marL="95250" marR="95250" marT="66675" marB="666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F8FB"/>
                    </a:solidFill>
                  </a:tcPr>
                </a:tc>
                <a:tc>
                  <a:txBody>
                    <a:bodyPr/>
                    <a:lstStyle/>
                    <a:p>
                      <a:pPr algn="l" fontAlgn="base"/>
                      <a:r>
                        <a:rPr lang="uk-UA" sz="2200" b="1" dirty="0">
                          <a:solidFill>
                            <a:schemeClr val="tx1"/>
                          </a:solidFill>
                          <a:effectLst/>
                        </a:rPr>
                        <a:t>Дохід від будь-якої діяльності (за вирахуванням непрямих податків), визначений за правилами бухгалтерського обліку</a:t>
                      </a:r>
                    </a:p>
                  </a:txBody>
                  <a:tcPr marL="95250" marR="95250" marT="66675" marB="666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F8FB"/>
                    </a:solidFill>
                  </a:tcPr>
                </a:tc>
                <a:tc>
                  <a:txBody>
                    <a:bodyPr/>
                    <a:lstStyle/>
                    <a:p>
                      <a:pPr algn="ctr" fontAlgn="base"/>
                      <a:r>
                        <a:rPr lang="uk-UA" sz="2200" b="1" i="1" dirty="0" err="1">
                          <a:solidFill>
                            <a:schemeClr val="tx1"/>
                          </a:solidFill>
                          <a:effectLst/>
                        </a:rPr>
                        <a:t>пп</a:t>
                      </a:r>
                      <a:r>
                        <a:rPr lang="uk-UA" sz="2200" b="1" i="1" dirty="0">
                          <a:solidFill>
                            <a:schemeClr val="tx1"/>
                          </a:solidFill>
                          <a:effectLst/>
                        </a:rPr>
                        <a:t>. 134.1.1</a:t>
                      </a:r>
                      <a:endParaRPr lang="uk-UA" sz="2200" b="1" dirty="0">
                        <a:solidFill>
                          <a:schemeClr val="tx1"/>
                        </a:solidFill>
                        <a:effectLst/>
                      </a:endParaRPr>
                    </a:p>
                  </a:txBody>
                  <a:tcPr marL="95250" marR="95250" marT="66675" marB="666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F8FB"/>
                    </a:solidFill>
                  </a:tcPr>
                </a:tc>
                <a:extLst>
                  <a:ext uri="{0D108BD9-81ED-4DB2-BD59-A6C34878D82A}">
                    <a16:rowId xmlns:a16="http://schemas.microsoft.com/office/drawing/2014/main" xmlns="" val="2166138807"/>
                  </a:ext>
                </a:extLst>
              </a:tr>
            </a:tbl>
          </a:graphicData>
        </a:graphic>
      </p:graphicFrame>
      <p:sp>
        <p:nvSpPr>
          <p:cNvPr id="5" name="Rectangle 4">
            <a:extLst>
              <a:ext uri="{FF2B5EF4-FFF2-40B4-BE49-F238E27FC236}">
                <a16:creationId xmlns:a16="http://schemas.microsoft.com/office/drawing/2014/main" xmlns="" id="{3F2BFE57-954E-1F42-999A-DB15EEB01944}"/>
              </a:ext>
            </a:extLst>
          </p:cNvPr>
          <p:cNvSpPr/>
          <p:nvPr/>
        </p:nvSpPr>
        <p:spPr>
          <a:xfrm>
            <a:off x="162560" y="2519680"/>
            <a:ext cx="11785599" cy="3769360"/>
          </a:xfrm>
          <a:prstGeom prst="rect">
            <a:avLst/>
          </a:prstGeom>
        </p:spPr>
        <p:txBody>
          <a:bodyPr wrap="square" anchor="ctr">
            <a:noAutofit/>
          </a:bodyPr>
          <a:lstStyle/>
          <a:p>
            <a:pPr indent="457200" algn="just" fontAlgn="base">
              <a:lnSpc>
                <a:spcPct val="110000"/>
              </a:lnSpc>
            </a:pPr>
            <a:r>
              <a:rPr lang="uk-UA" sz="2400" b="0" i="0" dirty="0">
                <a:solidFill>
                  <a:srgbClr val="333333"/>
                </a:solidFill>
                <a:effectLst/>
              </a:rPr>
              <a:t>Дохід розраховуємо за правилами </a:t>
            </a:r>
            <a:r>
              <a:rPr lang="uk-UA" sz="2400" b="1" i="0" dirty="0">
                <a:solidFill>
                  <a:srgbClr val="333333"/>
                </a:solidFill>
                <a:effectLst/>
              </a:rPr>
              <a:t>бухгалтерського</a:t>
            </a:r>
            <a:r>
              <a:rPr lang="uk-UA" sz="2400" b="0" i="0" dirty="0">
                <a:solidFill>
                  <a:srgbClr val="333333"/>
                </a:solidFill>
                <a:effectLst/>
              </a:rPr>
              <a:t> обліку і відображаємо в цьому рядку </a:t>
            </a:r>
            <a:r>
              <a:rPr lang="uk-UA" sz="2400" b="1" i="0" dirty="0">
                <a:solidFill>
                  <a:srgbClr val="333333"/>
                </a:solidFill>
                <a:effectLst/>
              </a:rPr>
              <a:t>загальну суму дохідних</a:t>
            </a:r>
            <a:r>
              <a:rPr lang="uk-UA" sz="2400" b="0" i="0" dirty="0">
                <a:solidFill>
                  <a:srgbClr val="333333"/>
                </a:solidFill>
                <a:effectLst/>
              </a:rPr>
              <a:t> рядків з графи 3 Звіту про фінансові результати (Звіту про сукупний дохід) за формою № 2:</a:t>
            </a:r>
          </a:p>
          <a:p>
            <a:pPr indent="457200" algn="just" fontAlgn="base">
              <a:lnSpc>
                <a:spcPct val="110000"/>
              </a:lnSpc>
            </a:pPr>
            <a:r>
              <a:rPr lang="uk-UA" sz="2400" b="0" i="0" dirty="0">
                <a:solidFill>
                  <a:srgbClr val="333333"/>
                </a:solidFill>
                <a:effectLst/>
              </a:rPr>
              <a:t>— </a:t>
            </a:r>
            <a:r>
              <a:rPr lang="uk-UA" sz="2400" b="1" i="0" dirty="0">
                <a:solidFill>
                  <a:srgbClr val="333333"/>
                </a:solidFill>
                <a:effectLst/>
              </a:rPr>
              <a:t>рядок 2000</a:t>
            </a:r>
            <a:r>
              <a:rPr lang="uk-UA" sz="2400" b="0" i="0" dirty="0">
                <a:solidFill>
                  <a:srgbClr val="333333"/>
                </a:solidFill>
                <a:effectLst/>
              </a:rPr>
              <a:t> (оборот за </a:t>
            </a:r>
            <a:r>
              <a:rPr lang="uk-UA" sz="2400" b="0" i="0" dirty="0" err="1">
                <a:solidFill>
                  <a:srgbClr val="333333"/>
                </a:solidFill>
                <a:effectLst/>
              </a:rPr>
              <a:t>Дт</a:t>
            </a:r>
            <a:r>
              <a:rPr lang="uk-UA" sz="2400" b="0" i="0" dirty="0">
                <a:solidFill>
                  <a:srgbClr val="333333"/>
                </a:solidFill>
                <a:effectLst/>
              </a:rPr>
              <a:t> 701, 702, 703 з </a:t>
            </a:r>
            <a:r>
              <a:rPr lang="uk-UA" sz="2400" b="0" i="0" dirty="0" err="1">
                <a:solidFill>
                  <a:srgbClr val="333333"/>
                </a:solidFill>
                <a:effectLst/>
              </a:rPr>
              <a:t>Кт</a:t>
            </a:r>
            <a:r>
              <a:rPr lang="uk-UA" sz="2400" b="0" i="0" dirty="0">
                <a:solidFill>
                  <a:srgbClr val="333333"/>
                </a:solidFill>
                <a:effectLst/>
              </a:rPr>
              <a:t> 791 мінус оборот за </a:t>
            </a:r>
            <a:r>
              <a:rPr lang="uk-UA" sz="2400" b="0" i="0" dirty="0" err="1">
                <a:solidFill>
                  <a:srgbClr val="333333"/>
                </a:solidFill>
                <a:effectLst/>
              </a:rPr>
              <a:t>Дт</a:t>
            </a:r>
            <a:r>
              <a:rPr lang="uk-UA" sz="2400" b="0" i="0" dirty="0">
                <a:solidFill>
                  <a:srgbClr val="333333"/>
                </a:solidFill>
                <a:effectLst/>
              </a:rPr>
              <a:t> 791 з </a:t>
            </a:r>
            <a:r>
              <a:rPr lang="uk-UA" sz="2400" b="0" i="0" dirty="0" err="1">
                <a:solidFill>
                  <a:srgbClr val="333333"/>
                </a:solidFill>
                <a:effectLst/>
              </a:rPr>
              <a:t>Кт</a:t>
            </a:r>
            <a:r>
              <a:rPr lang="uk-UA" sz="2400" b="0" i="0" dirty="0">
                <a:solidFill>
                  <a:srgbClr val="333333"/>
                </a:solidFill>
                <a:effectLst/>
              </a:rPr>
              <a:t> 704);</a:t>
            </a:r>
          </a:p>
          <a:p>
            <a:pPr indent="457200" algn="just" fontAlgn="base">
              <a:lnSpc>
                <a:spcPct val="110000"/>
              </a:lnSpc>
            </a:pPr>
            <a:r>
              <a:rPr lang="uk-UA" sz="2400" b="0" i="0" dirty="0">
                <a:solidFill>
                  <a:srgbClr val="333333"/>
                </a:solidFill>
                <a:effectLst/>
              </a:rPr>
              <a:t>— </a:t>
            </a:r>
            <a:r>
              <a:rPr lang="uk-UA" sz="2400" b="1" i="0" dirty="0">
                <a:solidFill>
                  <a:srgbClr val="333333"/>
                </a:solidFill>
                <a:effectLst/>
              </a:rPr>
              <a:t>рядок 2120</a:t>
            </a:r>
            <a:r>
              <a:rPr lang="uk-UA" sz="2400" b="0" i="0" dirty="0">
                <a:solidFill>
                  <a:srgbClr val="333333"/>
                </a:solidFill>
                <a:effectLst/>
              </a:rPr>
              <a:t> (оборот за </a:t>
            </a:r>
            <a:r>
              <a:rPr lang="uk-UA" sz="2400" b="0" i="0" dirty="0" err="1">
                <a:solidFill>
                  <a:srgbClr val="333333"/>
                </a:solidFill>
                <a:effectLst/>
              </a:rPr>
              <a:t>Дт</a:t>
            </a:r>
            <a:r>
              <a:rPr lang="uk-UA" sz="2400" b="0" i="0" dirty="0">
                <a:solidFill>
                  <a:srgbClr val="333333"/>
                </a:solidFill>
                <a:effectLst/>
              </a:rPr>
              <a:t> 71 з </a:t>
            </a:r>
            <a:r>
              <a:rPr lang="uk-UA" sz="2400" b="0" i="0" dirty="0" err="1">
                <a:solidFill>
                  <a:srgbClr val="333333"/>
                </a:solidFill>
                <a:effectLst/>
              </a:rPr>
              <a:t>Кт</a:t>
            </a:r>
            <a:r>
              <a:rPr lang="uk-UA" sz="2400" b="0" i="0" dirty="0">
                <a:solidFill>
                  <a:srgbClr val="333333"/>
                </a:solidFill>
                <a:effectLst/>
              </a:rPr>
              <a:t> 791);</a:t>
            </a:r>
          </a:p>
          <a:p>
            <a:pPr indent="457200" algn="just" fontAlgn="base">
              <a:lnSpc>
                <a:spcPct val="110000"/>
              </a:lnSpc>
            </a:pPr>
            <a:r>
              <a:rPr lang="uk-UA" sz="2400" b="0" i="0" dirty="0">
                <a:solidFill>
                  <a:srgbClr val="333333"/>
                </a:solidFill>
                <a:effectLst/>
              </a:rPr>
              <a:t>— </a:t>
            </a:r>
            <a:r>
              <a:rPr lang="uk-UA" sz="2400" b="1" i="0" dirty="0">
                <a:solidFill>
                  <a:srgbClr val="333333"/>
                </a:solidFill>
                <a:effectLst/>
              </a:rPr>
              <a:t>рядки 2200, 2220</a:t>
            </a:r>
            <a:r>
              <a:rPr lang="uk-UA" sz="2400" b="0" i="0" dirty="0">
                <a:solidFill>
                  <a:srgbClr val="333333"/>
                </a:solidFill>
                <a:effectLst/>
              </a:rPr>
              <a:t> (оборот за </a:t>
            </a:r>
            <a:r>
              <a:rPr lang="uk-UA" sz="2400" b="0" i="0" dirty="0" err="1">
                <a:solidFill>
                  <a:srgbClr val="333333"/>
                </a:solidFill>
                <a:effectLst/>
              </a:rPr>
              <a:t>Дт</a:t>
            </a:r>
            <a:r>
              <a:rPr lang="uk-UA" sz="2400" b="0" i="0" dirty="0">
                <a:solidFill>
                  <a:srgbClr val="333333"/>
                </a:solidFill>
                <a:effectLst/>
              </a:rPr>
              <a:t> 72, 73 з </a:t>
            </a:r>
            <a:r>
              <a:rPr lang="uk-UA" sz="2400" b="0" i="0" dirty="0" err="1">
                <a:solidFill>
                  <a:srgbClr val="333333"/>
                </a:solidFill>
                <a:effectLst/>
              </a:rPr>
              <a:t>Кт</a:t>
            </a:r>
            <a:r>
              <a:rPr lang="uk-UA" sz="2400" b="0" i="0" dirty="0">
                <a:solidFill>
                  <a:srgbClr val="333333"/>
                </a:solidFill>
                <a:effectLst/>
              </a:rPr>
              <a:t> 792);</a:t>
            </a:r>
          </a:p>
          <a:p>
            <a:pPr indent="457200" algn="just" fontAlgn="base">
              <a:lnSpc>
                <a:spcPct val="110000"/>
              </a:lnSpc>
            </a:pPr>
            <a:r>
              <a:rPr lang="uk-UA" sz="2400" b="0" i="0" dirty="0">
                <a:solidFill>
                  <a:srgbClr val="333333"/>
                </a:solidFill>
                <a:effectLst/>
              </a:rPr>
              <a:t>— </a:t>
            </a:r>
            <a:r>
              <a:rPr lang="uk-UA" sz="2400" b="1" i="0" dirty="0">
                <a:solidFill>
                  <a:srgbClr val="333333"/>
                </a:solidFill>
                <a:effectLst/>
              </a:rPr>
              <a:t>рядок 2240</a:t>
            </a:r>
            <a:r>
              <a:rPr lang="uk-UA" sz="2400" b="0" i="0" dirty="0">
                <a:solidFill>
                  <a:srgbClr val="333333"/>
                </a:solidFill>
                <a:effectLst/>
              </a:rPr>
              <a:t> (оборот за </a:t>
            </a:r>
            <a:r>
              <a:rPr lang="uk-UA" sz="2400" b="0" i="0" dirty="0" err="1">
                <a:solidFill>
                  <a:srgbClr val="333333"/>
                </a:solidFill>
                <a:effectLst/>
              </a:rPr>
              <a:t>Дт</a:t>
            </a:r>
            <a:r>
              <a:rPr lang="uk-UA" sz="2400" b="0" i="0" dirty="0">
                <a:solidFill>
                  <a:srgbClr val="333333"/>
                </a:solidFill>
                <a:effectLst/>
              </a:rPr>
              <a:t> 74 з </a:t>
            </a:r>
            <a:r>
              <a:rPr lang="uk-UA" sz="2400" b="0" i="0" dirty="0" err="1">
                <a:solidFill>
                  <a:srgbClr val="333333"/>
                </a:solidFill>
                <a:effectLst/>
              </a:rPr>
              <a:t>Кт</a:t>
            </a:r>
            <a:r>
              <a:rPr lang="uk-UA" sz="2400" b="0" i="0" dirty="0">
                <a:solidFill>
                  <a:srgbClr val="333333"/>
                </a:solidFill>
                <a:effectLst/>
              </a:rPr>
              <a:t> 793).</a:t>
            </a:r>
          </a:p>
          <a:p>
            <a:pPr indent="457200" algn="just" fontAlgn="base">
              <a:lnSpc>
                <a:spcPct val="110000"/>
              </a:lnSpc>
            </a:pPr>
            <a:r>
              <a:rPr lang="uk-UA" sz="2400" dirty="0">
                <a:solidFill>
                  <a:srgbClr val="333333"/>
                </a:solidFill>
              </a:rPr>
              <a:t>Х</a:t>
            </a:r>
            <a:r>
              <a:rPr lang="uk-UA" sz="2400" b="0" i="0" dirty="0">
                <a:solidFill>
                  <a:srgbClr val="333333"/>
                </a:solidFill>
                <a:effectLst/>
              </a:rPr>
              <a:t>то звітує за </a:t>
            </a:r>
            <a:r>
              <a:rPr lang="uk-UA" sz="2400" b="1" i="0" dirty="0">
                <a:solidFill>
                  <a:srgbClr val="333333"/>
                </a:solidFill>
                <a:effectLst/>
              </a:rPr>
              <a:t>малими формами</a:t>
            </a:r>
            <a:r>
              <a:rPr lang="uk-UA" sz="2400" b="0" i="0" dirty="0">
                <a:solidFill>
                  <a:srgbClr val="333333"/>
                </a:solidFill>
                <a:effectLst/>
              </a:rPr>
              <a:t>, до рядка 01 заносять показник </a:t>
            </a:r>
            <a:r>
              <a:rPr lang="uk-UA" sz="2400" b="1" i="0" dirty="0">
                <a:solidFill>
                  <a:srgbClr val="333333"/>
                </a:solidFill>
                <a:effectLst/>
              </a:rPr>
              <a:t>рядка 2280 графи 3</a:t>
            </a:r>
            <a:r>
              <a:rPr lang="uk-UA" sz="2400" b="0" i="0" dirty="0">
                <a:solidFill>
                  <a:srgbClr val="333333"/>
                </a:solidFill>
                <a:effectLst/>
              </a:rPr>
              <a:t> Звіту про фінансові результати (форма № 2-м або № 2-мс).</a:t>
            </a:r>
          </a:p>
        </p:txBody>
      </p:sp>
      <p:sp>
        <p:nvSpPr>
          <p:cNvPr id="6" name="Google Shape;556;p32">
            <a:extLst>
              <a:ext uri="{FF2B5EF4-FFF2-40B4-BE49-F238E27FC236}">
                <a16:creationId xmlns:a16="http://schemas.microsoft.com/office/drawing/2014/main" xmlns="" id="{D51EA7DC-6CAA-45B3-83F3-F10C43F59E77}"/>
              </a:ext>
            </a:extLst>
          </p:cNvPr>
          <p:cNvSpPr txBox="1"/>
          <p:nvPr/>
        </p:nvSpPr>
        <p:spPr>
          <a:xfrm>
            <a:off x="11524930" y="6474618"/>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15</a:t>
            </a:fld>
            <a:endParaRPr sz="2000" b="1"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8765166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Прямоугольник 2"/>
          <p:cNvSpPr/>
          <p:nvPr/>
        </p:nvSpPr>
        <p:spPr bwMode="auto">
          <a:xfrm>
            <a:off x="838200" y="2136339"/>
            <a:ext cx="10512000" cy="461665"/>
          </a:xfrm>
          <a:prstGeom prst="rect">
            <a:avLst/>
          </a:prstGeom>
        </p:spPr>
        <p:txBody>
          <a:bodyPr>
            <a:spAutoFit/>
          </a:bodyPr>
          <a:lstStyle/>
          <a:p>
            <a:pPr algn="just">
              <a:defRPr/>
            </a:pPr>
            <a:r>
              <a:rPr lang="ru-RU" sz="2400"/>
              <a:t>      </a:t>
            </a:r>
            <a:endParaRPr sz="1200"/>
          </a:p>
        </p:txBody>
      </p:sp>
      <p:sp>
        <p:nvSpPr>
          <p:cNvPr id="4" name="Прямоугольник 3"/>
          <p:cNvSpPr/>
          <p:nvPr/>
        </p:nvSpPr>
        <p:spPr bwMode="auto">
          <a:xfrm>
            <a:off x="189653" y="737364"/>
            <a:ext cx="11748347" cy="5531356"/>
          </a:xfrm>
          <a:prstGeom prst="rect">
            <a:avLst/>
          </a:prstGeom>
        </p:spPr>
        <p:txBody>
          <a:bodyPr wrap="square" anchor="ctr">
            <a:noAutofit/>
          </a:bodyPr>
          <a:lstStyle/>
          <a:p>
            <a:pPr algn="r">
              <a:lnSpc>
                <a:spcPct val="113000"/>
              </a:lnSpc>
            </a:pPr>
            <a:r>
              <a:rPr lang="uk-UA" sz="2700" b="1" i="1" dirty="0"/>
              <a:t>Пункт 15 постанови КМУ №76</a:t>
            </a:r>
          </a:p>
          <a:p>
            <a:pPr algn="just">
              <a:lnSpc>
                <a:spcPct val="113000"/>
              </a:lnSpc>
            </a:pPr>
            <a:r>
              <a:rPr lang="uk-UA" sz="2700" dirty="0">
                <a:solidFill>
                  <a:srgbClr val="000000"/>
                </a:solidFill>
              </a:rPr>
              <a:t>2) </a:t>
            </a:r>
            <a:r>
              <a:rPr lang="uk-UA" sz="2700" b="1" dirty="0">
                <a:solidFill>
                  <a:srgbClr val="000000"/>
                </a:solidFill>
              </a:rPr>
              <a:t>до 15 числа місяця</a:t>
            </a:r>
            <a:r>
              <a:rPr lang="uk-UA" sz="2700" dirty="0">
                <a:solidFill>
                  <a:srgbClr val="000000"/>
                </a:solidFill>
              </a:rPr>
              <a:t>, що настає за звітним кварталом (додаток 6), обласній, Київській та Севастопольській міській держадміністрації (військовій адміністрації у разі її утворення) — </a:t>
            </a:r>
            <a:r>
              <a:rPr lang="uk-UA" sz="2700" b="1" dirty="0">
                <a:solidFill>
                  <a:srgbClr val="000000"/>
                </a:solidFill>
              </a:rPr>
              <a:t>місцевими органами виконавчої влади нижчого рівня, органами місцевого самоврядування;</a:t>
            </a:r>
          </a:p>
          <a:p>
            <a:pPr algn="just">
              <a:lnSpc>
                <a:spcPct val="113000"/>
              </a:lnSpc>
            </a:pPr>
            <a:r>
              <a:rPr lang="uk-UA" sz="2700" dirty="0">
                <a:solidFill>
                  <a:srgbClr val="000000"/>
                </a:solidFill>
              </a:rPr>
              <a:t>3) </a:t>
            </a:r>
            <a:r>
              <a:rPr lang="uk-UA" sz="2700" b="1" dirty="0">
                <a:solidFill>
                  <a:srgbClr val="000000"/>
                </a:solidFill>
              </a:rPr>
              <a:t>до 20 числа місяця</a:t>
            </a:r>
            <a:r>
              <a:rPr lang="uk-UA" sz="2700" dirty="0">
                <a:solidFill>
                  <a:srgbClr val="000000"/>
                </a:solidFill>
              </a:rPr>
              <a:t>, що настає за звітним кварталом, Мінекономіки — </a:t>
            </a:r>
            <a:r>
              <a:rPr lang="uk-UA" sz="2700" b="1" dirty="0">
                <a:solidFill>
                  <a:srgbClr val="000000"/>
                </a:solidFill>
              </a:rPr>
              <a:t>органами державної влади, іншими державними органами </a:t>
            </a:r>
            <a:r>
              <a:rPr lang="uk-UA" sz="2700" dirty="0">
                <a:solidFill>
                  <a:srgbClr val="000000"/>
                </a:solidFill>
              </a:rPr>
              <a:t>(за відповідною сферою управління, галуззю національної економіки (додаток 7), обласною, Київською та Севастопольською міською держадміністрацією (військовою адміністрацією у разі її утворення) (за відповідною адміністративно-територіальною одиницею) (додаток 8).</a:t>
            </a:r>
          </a:p>
        </p:txBody>
      </p:sp>
      <p:sp>
        <p:nvSpPr>
          <p:cNvPr id="5" name="Заголовок 7"/>
          <p:cNvSpPr txBox="1"/>
          <p:nvPr/>
        </p:nvSpPr>
        <p:spPr bwMode="auto">
          <a:xfrm>
            <a:off x="646105" y="8481"/>
            <a:ext cx="11040534" cy="615553"/>
          </a:xfrm>
          <a:prstGeom prst="rect">
            <a:avLst/>
          </a:prstGeom>
        </p:spPr>
        <p:txBody>
          <a:bodyPr vert="horz" wrap="square" lIns="60960" tIns="30480" rIns="60960" bIns="30480" rtlCol="0" anchor="t" anchorCtr="0">
            <a:spAutoFit/>
          </a:bodyPr>
          <a:lstStyle>
            <a:defPPr>
              <a:defRPr lang="en-US"/>
            </a:defPPr>
            <a:lvl1pPr lvl="0" algn="ctr" defTabSz="1371600">
              <a:lnSpc>
                <a:spcPct val="90000"/>
              </a:lnSpc>
              <a:spcBef>
                <a:spcPts val="0"/>
              </a:spcBef>
              <a:buNone/>
              <a:defRPr sz="5400" b="1" cap="all">
                <a:solidFill>
                  <a:srgbClr val="ED3434"/>
                </a:solidFill>
                <a:ea typeface="+mj-ea"/>
                <a:cs typeface="+mj-cs"/>
              </a:defRPr>
            </a:lvl1pPr>
          </a:lstStyle>
          <a:p>
            <a:pPr>
              <a:lnSpc>
                <a:spcPct val="100000"/>
              </a:lnSpc>
              <a:defRPr/>
            </a:pPr>
            <a:r>
              <a:rPr lang="ru-RU" sz="3600" dirty="0">
                <a:solidFill>
                  <a:schemeClr val="tx1"/>
                </a:solidFill>
              </a:rPr>
              <a:t>КУДИ ТА КИМ ПОДАЄТЬСЯ, В ЯКИЙ СТРОК</a:t>
            </a:r>
          </a:p>
        </p:txBody>
      </p:sp>
      <p:sp>
        <p:nvSpPr>
          <p:cNvPr id="6" name="Google Shape;556;p32">
            <a:extLst>
              <a:ext uri="{FF2B5EF4-FFF2-40B4-BE49-F238E27FC236}">
                <a16:creationId xmlns:a16="http://schemas.microsoft.com/office/drawing/2014/main" xmlns="" id="{EB4E8BCC-BEBA-4D3F-9312-0EAA3432C7B5}"/>
              </a:ext>
            </a:extLst>
          </p:cNvPr>
          <p:cNvSpPr txBox="1"/>
          <p:nvPr/>
        </p:nvSpPr>
        <p:spPr bwMode="auto">
          <a:xfrm>
            <a:off x="11606210" y="6489474"/>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150</a:t>
            </a:fld>
            <a:endParaRPr sz="2000" b="1" i="0" u="none" strike="noStrike" cap="none" dirty="0">
              <a:solidFill>
                <a:schemeClr val="dk1"/>
              </a:solidFill>
              <a:latin typeface="Calibri"/>
              <a:ea typeface="Calibri"/>
              <a:cs typeface="Calibri"/>
              <a:sym typeface="Calibri"/>
            </a:endParaRPr>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2997" y="5520403"/>
            <a:ext cx="1319340" cy="1319340"/>
          </a:xfrm>
          <a:prstGeom prst="rect">
            <a:avLst/>
          </a:prstGeom>
        </p:spPr>
      </p:pic>
    </p:spTree>
    <p:extLst>
      <p:ext uri="{BB962C8B-B14F-4D97-AF65-F5344CB8AC3E}">
        <p14:creationId xmlns:p14="http://schemas.microsoft.com/office/powerpoint/2010/main" val="219211785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xmlns="" id="{770BC770-7F35-024D-B285-A6C908F7F9D4}"/>
              </a:ext>
            </a:extLst>
          </p:cNvPr>
          <p:cNvPicPr>
            <a:picLocks noGrp="1" noChangeAspect="1"/>
          </p:cNvPicPr>
          <p:nvPr>
            <p:ph idx="1"/>
          </p:nvPr>
        </p:nvPicPr>
        <p:blipFill>
          <a:blip r:embed="rId2"/>
          <a:stretch>
            <a:fillRect/>
          </a:stretch>
        </p:blipFill>
        <p:spPr>
          <a:xfrm>
            <a:off x="158307" y="579120"/>
            <a:ext cx="11951994" cy="5303203"/>
          </a:xfrm>
          <a:prstGeom prst="rect">
            <a:avLst/>
          </a:prstGeom>
          <a:ln>
            <a:solidFill>
              <a:schemeClr val="accent6">
                <a:lumMod val="75000"/>
              </a:schemeClr>
            </a:solidFill>
          </a:ln>
          <a:effectLst>
            <a:outerShdw blurRad="50800" dist="38100" dir="8100000" algn="tr" rotWithShape="0">
              <a:prstClr val="black">
                <a:alpha val="40000"/>
              </a:prstClr>
            </a:outerShdw>
          </a:effectLst>
        </p:spPr>
      </p:pic>
      <p:sp>
        <p:nvSpPr>
          <p:cNvPr id="5" name="Google Shape;556;p32">
            <a:extLst>
              <a:ext uri="{FF2B5EF4-FFF2-40B4-BE49-F238E27FC236}">
                <a16:creationId xmlns:a16="http://schemas.microsoft.com/office/drawing/2014/main" xmlns="" id="{757324AC-64BB-4E96-8673-28720EEAF502}"/>
              </a:ext>
            </a:extLst>
          </p:cNvPr>
          <p:cNvSpPr txBox="1"/>
          <p:nvPr/>
        </p:nvSpPr>
        <p:spPr bwMode="auto">
          <a:xfrm>
            <a:off x="11606210" y="6489474"/>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151</a:t>
            </a:fld>
            <a:endParaRPr sz="2000" b="1"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5694202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A578D20-9E62-6941-81D2-B48C9C4B2320}"/>
              </a:ext>
            </a:extLst>
          </p:cNvPr>
          <p:cNvSpPr>
            <a:spLocks noGrp="1"/>
          </p:cNvSpPr>
          <p:nvPr>
            <p:ph type="title"/>
          </p:nvPr>
        </p:nvSpPr>
        <p:spPr/>
        <p:txBody>
          <a:bodyPr/>
          <a:lstStyle/>
          <a:p>
            <a:endParaRPr lang="x-none" dirty="0"/>
          </a:p>
        </p:txBody>
      </p:sp>
      <p:sp>
        <p:nvSpPr>
          <p:cNvPr id="3" name="Content Placeholder 2">
            <a:extLst>
              <a:ext uri="{FF2B5EF4-FFF2-40B4-BE49-F238E27FC236}">
                <a16:creationId xmlns:a16="http://schemas.microsoft.com/office/drawing/2014/main" xmlns="" id="{D9022FE2-C140-C64F-A56B-06000D054160}"/>
              </a:ext>
            </a:extLst>
          </p:cNvPr>
          <p:cNvSpPr>
            <a:spLocks noGrp="1"/>
          </p:cNvSpPr>
          <p:nvPr>
            <p:ph idx="1"/>
          </p:nvPr>
        </p:nvSpPr>
        <p:spPr>
          <a:xfrm>
            <a:off x="243840" y="1825624"/>
            <a:ext cx="11744960" cy="4473575"/>
          </a:xfrm>
        </p:spPr>
        <p:txBody>
          <a:bodyPr anchor="ctr">
            <a:normAutofit fontScale="92500" lnSpcReduction="10000"/>
          </a:bodyPr>
          <a:lstStyle/>
          <a:p>
            <a:pPr marL="0" indent="0" algn="ctr">
              <a:lnSpc>
                <a:spcPct val="113000"/>
              </a:lnSpc>
              <a:spcBef>
                <a:spcPts val="0"/>
              </a:spcBef>
              <a:buNone/>
            </a:pPr>
            <a:r>
              <a:rPr lang="uk-UA" b="1" i="1" dirty="0"/>
              <a:t>Алгоритм бронювання за списками військовозобов’язаних (Порядок № 76)</a:t>
            </a:r>
            <a:endParaRPr lang="uk-UA" dirty="0"/>
          </a:p>
          <a:p>
            <a:pPr marL="0" indent="0" algn="ctr">
              <a:lnSpc>
                <a:spcPct val="113000"/>
              </a:lnSpc>
              <a:spcBef>
                <a:spcPts val="0"/>
              </a:spcBef>
              <a:buNone/>
            </a:pPr>
            <a:r>
              <a:rPr lang="en-GB" b="1" dirty="0"/>
              <a:t>I. </a:t>
            </a:r>
            <a:r>
              <a:rPr lang="uk-UA" b="1" dirty="0"/>
              <a:t>Для державних органів:</a:t>
            </a:r>
            <a:endParaRPr lang="uk-UA" dirty="0"/>
          </a:p>
          <a:p>
            <a:pPr marL="0" indent="0" algn="just">
              <a:lnSpc>
                <a:spcPct val="113000"/>
              </a:lnSpc>
              <a:spcBef>
                <a:spcPts val="0"/>
              </a:spcBef>
              <a:buNone/>
            </a:pPr>
            <a:r>
              <a:rPr lang="uk-UA" dirty="0"/>
              <a:t>Подання списків та довідки до Міноборони (або СБУ чи Служби зовнішньої розвідки) для погодження.</a:t>
            </a:r>
          </a:p>
          <a:p>
            <a:pPr marL="0" indent="0" algn="just">
              <a:lnSpc>
                <a:spcPct val="113000"/>
              </a:lnSpc>
              <a:spcBef>
                <a:spcPts val="0"/>
              </a:spcBef>
              <a:buNone/>
            </a:pPr>
            <a:r>
              <a:rPr lang="uk-UA" dirty="0"/>
              <a:t>Погоджені списки передаються до Мінекономіки для прийняття рішення про бронювання.</a:t>
            </a:r>
          </a:p>
          <a:p>
            <a:pPr marL="0" indent="0" algn="just">
              <a:lnSpc>
                <a:spcPct val="113000"/>
              </a:lnSpc>
              <a:spcBef>
                <a:spcPts val="0"/>
              </a:spcBef>
              <a:buNone/>
            </a:pPr>
            <a:r>
              <a:rPr lang="uk-UA" dirty="0"/>
              <a:t>Мінекономіки перевіряє списки і приймає рішення про бронювання, надсилає його до Міноборони та державного органу.</a:t>
            </a:r>
          </a:p>
          <a:p>
            <a:pPr marL="0" indent="0" algn="just">
              <a:lnSpc>
                <a:spcPct val="113000"/>
              </a:lnSpc>
              <a:spcBef>
                <a:spcPts val="0"/>
              </a:spcBef>
              <a:buNone/>
            </a:pPr>
            <a:r>
              <a:rPr lang="uk-UA" dirty="0"/>
              <a:t>Державний орган видає працівнику витяг з наказу Мінекономіки про бронювання і надсилає повідомлення до ТЦК та СП.</a:t>
            </a:r>
          </a:p>
        </p:txBody>
      </p:sp>
      <p:pic>
        <p:nvPicPr>
          <p:cNvPr id="4" name="Picture 3">
            <a:extLst>
              <a:ext uri="{FF2B5EF4-FFF2-40B4-BE49-F238E27FC236}">
                <a16:creationId xmlns:a16="http://schemas.microsoft.com/office/drawing/2014/main" xmlns="" id="{9C7E8FF1-8839-FE43-993C-5DF40D1482B5}"/>
              </a:ext>
            </a:extLst>
          </p:cNvPr>
          <p:cNvPicPr>
            <a:picLocks noChangeAspect="1"/>
          </p:cNvPicPr>
          <p:nvPr/>
        </p:nvPicPr>
        <p:blipFill>
          <a:blip r:embed="rId2"/>
          <a:stretch>
            <a:fillRect/>
          </a:stretch>
        </p:blipFill>
        <p:spPr>
          <a:xfrm>
            <a:off x="0" y="-224766"/>
            <a:ext cx="12192000" cy="2027241"/>
          </a:xfrm>
          <a:prstGeom prst="rect">
            <a:avLst/>
          </a:prstGeom>
        </p:spPr>
      </p:pic>
      <p:sp>
        <p:nvSpPr>
          <p:cNvPr id="5" name="Google Shape;556;p32">
            <a:extLst>
              <a:ext uri="{FF2B5EF4-FFF2-40B4-BE49-F238E27FC236}">
                <a16:creationId xmlns:a16="http://schemas.microsoft.com/office/drawing/2014/main" xmlns="" id="{3A9A8F9E-4134-4DAF-8E68-8D7CA495C861}"/>
              </a:ext>
            </a:extLst>
          </p:cNvPr>
          <p:cNvSpPr txBox="1"/>
          <p:nvPr/>
        </p:nvSpPr>
        <p:spPr bwMode="auto">
          <a:xfrm>
            <a:off x="11606210" y="6489474"/>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152</a:t>
            </a:fld>
            <a:endParaRPr sz="2000" b="1"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8112708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A578D20-9E62-6941-81D2-B48C9C4B2320}"/>
              </a:ext>
            </a:extLst>
          </p:cNvPr>
          <p:cNvSpPr>
            <a:spLocks noGrp="1"/>
          </p:cNvSpPr>
          <p:nvPr>
            <p:ph type="title"/>
          </p:nvPr>
        </p:nvSpPr>
        <p:spPr/>
        <p:txBody>
          <a:bodyPr/>
          <a:lstStyle/>
          <a:p>
            <a:endParaRPr lang="x-none" dirty="0"/>
          </a:p>
        </p:txBody>
      </p:sp>
      <p:sp>
        <p:nvSpPr>
          <p:cNvPr id="3" name="Content Placeholder 2">
            <a:extLst>
              <a:ext uri="{FF2B5EF4-FFF2-40B4-BE49-F238E27FC236}">
                <a16:creationId xmlns:a16="http://schemas.microsoft.com/office/drawing/2014/main" xmlns="" id="{D9022FE2-C140-C64F-A56B-06000D054160}"/>
              </a:ext>
            </a:extLst>
          </p:cNvPr>
          <p:cNvSpPr>
            <a:spLocks noGrp="1"/>
          </p:cNvSpPr>
          <p:nvPr>
            <p:ph idx="1"/>
          </p:nvPr>
        </p:nvSpPr>
        <p:spPr>
          <a:xfrm>
            <a:off x="203200" y="1825625"/>
            <a:ext cx="11805920" cy="4351338"/>
          </a:xfrm>
        </p:spPr>
        <p:txBody>
          <a:bodyPr anchor="ctr">
            <a:normAutofit fontScale="85000" lnSpcReduction="20000"/>
          </a:bodyPr>
          <a:lstStyle/>
          <a:p>
            <a:pPr marL="0" indent="0" algn="ctr">
              <a:lnSpc>
                <a:spcPct val="133000"/>
              </a:lnSpc>
              <a:spcBef>
                <a:spcPts val="0"/>
              </a:spcBef>
              <a:buNone/>
            </a:pPr>
            <a:r>
              <a:rPr lang="uk-UA" b="1" i="1" dirty="0"/>
              <a:t>Алгоритм бронювання за списками військовозобов’язаних (Порядок № 76)</a:t>
            </a:r>
            <a:endParaRPr lang="uk-UA" dirty="0"/>
          </a:p>
          <a:p>
            <a:pPr marL="0" indent="0" algn="ctr">
              <a:lnSpc>
                <a:spcPct val="133000"/>
              </a:lnSpc>
              <a:spcBef>
                <a:spcPts val="0"/>
              </a:spcBef>
              <a:buNone/>
            </a:pPr>
            <a:r>
              <a:rPr lang="en-GB" b="1" dirty="0"/>
              <a:t>II. </a:t>
            </a:r>
            <a:r>
              <a:rPr lang="uk-UA" b="1" dirty="0"/>
              <a:t>Для підприємств, установ і організацій незалежно від форми власності:</a:t>
            </a:r>
            <a:endParaRPr lang="uk-UA" dirty="0"/>
          </a:p>
          <a:p>
            <a:pPr marL="0" indent="0" algn="just">
              <a:lnSpc>
                <a:spcPct val="133000"/>
              </a:lnSpc>
              <a:spcBef>
                <a:spcPts val="0"/>
              </a:spcBef>
              <a:buNone/>
            </a:pPr>
            <a:r>
              <a:rPr lang="uk-UA" dirty="0"/>
              <a:t>Подання пропозицій щодо визначення підприємства критично важливим до відповідного державного органу.</a:t>
            </a:r>
          </a:p>
          <a:p>
            <a:pPr marL="0" indent="0" algn="just">
              <a:lnSpc>
                <a:spcPct val="133000"/>
              </a:lnSpc>
              <a:spcBef>
                <a:spcPts val="0"/>
              </a:spcBef>
              <a:buNone/>
            </a:pPr>
            <a:r>
              <a:rPr lang="uk-UA" dirty="0"/>
              <a:t>Погодження Міноборони списків військовозобов’язаних працівників підприємства.</a:t>
            </a:r>
          </a:p>
          <a:p>
            <a:pPr marL="0" indent="0" algn="just">
              <a:lnSpc>
                <a:spcPct val="133000"/>
              </a:lnSpc>
              <a:spcBef>
                <a:spcPts val="0"/>
              </a:spcBef>
              <a:buNone/>
            </a:pPr>
            <a:r>
              <a:rPr lang="uk-UA" dirty="0"/>
              <a:t>Погоджені списки подаються до Мінекономіки для прийняття рішення про бронювання.</a:t>
            </a:r>
          </a:p>
          <a:p>
            <a:pPr marL="0" indent="0" algn="just">
              <a:lnSpc>
                <a:spcPct val="133000"/>
              </a:lnSpc>
              <a:spcBef>
                <a:spcPts val="0"/>
              </a:spcBef>
              <a:buNone/>
            </a:pPr>
            <a:r>
              <a:rPr lang="uk-UA" dirty="0"/>
              <a:t>Мінекономіки перевіряє списки і приймає рішення про бронювання, надсилає його до Міноборони та державного органу.</a:t>
            </a:r>
          </a:p>
          <a:p>
            <a:pPr marL="0" indent="0" algn="just">
              <a:lnSpc>
                <a:spcPct val="133000"/>
              </a:lnSpc>
              <a:spcBef>
                <a:spcPts val="0"/>
              </a:spcBef>
              <a:buNone/>
            </a:pPr>
            <a:r>
              <a:rPr lang="uk-UA" dirty="0"/>
              <a:t>Підприємство видає працівнику витяг з наказу Мінекономіки про бронювання і надсилає повідомлення до ТЦК та СП.</a:t>
            </a:r>
          </a:p>
        </p:txBody>
      </p:sp>
      <p:pic>
        <p:nvPicPr>
          <p:cNvPr id="4" name="Picture 3">
            <a:extLst>
              <a:ext uri="{FF2B5EF4-FFF2-40B4-BE49-F238E27FC236}">
                <a16:creationId xmlns:a16="http://schemas.microsoft.com/office/drawing/2014/main" xmlns="" id="{9C7E8FF1-8839-FE43-993C-5DF40D1482B5}"/>
              </a:ext>
            </a:extLst>
          </p:cNvPr>
          <p:cNvPicPr>
            <a:picLocks noChangeAspect="1"/>
          </p:cNvPicPr>
          <p:nvPr/>
        </p:nvPicPr>
        <p:blipFill>
          <a:blip r:embed="rId2"/>
          <a:stretch>
            <a:fillRect/>
          </a:stretch>
        </p:blipFill>
        <p:spPr>
          <a:xfrm>
            <a:off x="0" y="-224766"/>
            <a:ext cx="12192000" cy="2027241"/>
          </a:xfrm>
          <a:prstGeom prst="rect">
            <a:avLst/>
          </a:prstGeom>
        </p:spPr>
      </p:pic>
      <p:sp>
        <p:nvSpPr>
          <p:cNvPr id="5" name="Google Shape;556;p32">
            <a:extLst>
              <a:ext uri="{FF2B5EF4-FFF2-40B4-BE49-F238E27FC236}">
                <a16:creationId xmlns:a16="http://schemas.microsoft.com/office/drawing/2014/main" xmlns="" id="{8A2EAF8F-E024-409C-9D70-B43216C73D00}"/>
              </a:ext>
            </a:extLst>
          </p:cNvPr>
          <p:cNvSpPr txBox="1"/>
          <p:nvPr/>
        </p:nvSpPr>
        <p:spPr bwMode="auto">
          <a:xfrm>
            <a:off x="11606210" y="6489474"/>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153</a:t>
            </a:fld>
            <a:endParaRPr sz="2000" b="1"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159216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A578D20-9E62-6941-81D2-B48C9C4B2320}"/>
              </a:ext>
            </a:extLst>
          </p:cNvPr>
          <p:cNvSpPr>
            <a:spLocks noGrp="1"/>
          </p:cNvSpPr>
          <p:nvPr>
            <p:ph type="title"/>
          </p:nvPr>
        </p:nvSpPr>
        <p:spPr/>
        <p:txBody>
          <a:bodyPr/>
          <a:lstStyle/>
          <a:p>
            <a:endParaRPr lang="x-none" dirty="0"/>
          </a:p>
        </p:txBody>
      </p:sp>
      <p:sp>
        <p:nvSpPr>
          <p:cNvPr id="3" name="Content Placeholder 2">
            <a:extLst>
              <a:ext uri="{FF2B5EF4-FFF2-40B4-BE49-F238E27FC236}">
                <a16:creationId xmlns:a16="http://schemas.microsoft.com/office/drawing/2014/main" xmlns="" id="{D9022FE2-C140-C64F-A56B-06000D054160}"/>
              </a:ext>
            </a:extLst>
          </p:cNvPr>
          <p:cNvSpPr>
            <a:spLocks noGrp="1"/>
          </p:cNvSpPr>
          <p:nvPr>
            <p:ph idx="1"/>
          </p:nvPr>
        </p:nvSpPr>
        <p:spPr>
          <a:xfrm>
            <a:off x="264160" y="1825625"/>
            <a:ext cx="11724640" cy="4351338"/>
          </a:xfrm>
        </p:spPr>
        <p:txBody>
          <a:bodyPr anchor="ctr">
            <a:normAutofit fontScale="92500" lnSpcReduction="10000"/>
          </a:bodyPr>
          <a:lstStyle/>
          <a:p>
            <a:pPr marL="0" indent="0" algn="ctr">
              <a:lnSpc>
                <a:spcPct val="114000"/>
              </a:lnSpc>
              <a:buNone/>
            </a:pPr>
            <a:r>
              <a:rPr lang="uk-UA" b="1" i="1" dirty="0"/>
              <a:t>Алгоритм бронювання за списками військовозобов’язаних (Порядок № 76)</a:t>
            </a:r>
            <a:endParaRPr lang="uk-UA" dirty="0"/>
          </a:p>
          <a:p>
            <a:pPr marL="0" indent="0" algn="ctr">
              <a:lnSpc>
                <a:spcPct val="114000"/>
              </a:lnSpc>
              <a:buNone/>
            </a:pPr>
            <a:r>
              <a:rPr lang="uk-UA" b="1" i="1" dirty="0"/>
              <a:t>Алгоритм бронювання через Портал Дія (Порядок № 76)</a:t>
            </a:r>
            <a:endParaRPr lang="uk-UA" dirty="0"/>
          </a:p>
          <a:p>
            <a:pPr marL="0" indent="0" algn="just">
              <a:lnSpc>
                <a:spcPct val="114000"/>
              </a:lnSpc>
              <a:buNone/>
            </a:pPr>
            <a:r>
              <a:rPr lang="uk-UA" dirty="0"/>
              <a:t>Внесення інформації про підприємство через Портал Дія.</a:t>
            </a:r>
          </a:p>
          <a:p>
            <a:pPr marL="0" indent="0" algn="just">
              <a:lnSpc>
                <a:spcPct val="114000"/>
              </a:lnSpc>
              <a:buNone/>
            </a:pPr>
            <a:r>
              <a:rPr lang="uk-UA" dirty="0"/>
              <a:t>Мінекономіки перевіряє інформацію та формує Єдиний перелік.</a:t>
            </a:r>
          </a:p>
          <a:p>
            <a:pPr marL="0" indent="0" algn="just">
              <a:lnSpc>
                <a:spcPct val="114000"/>
              </a:lnSpc>
              <a:buNone/>
            </a:pPr>
            <a:r>
              <a:rPr lang="uk-UA" dirty="0"/>
              <a:t>Підприємство подає через Портал Дія список військовозобов’язаних працівників.</a:t>
            </a:r>
          </a:p>
          <a:p>
            <a:pPr marL="0" indent="0" algn="just">
              <a:lnSpc>
                <a:spcPct val="114000"/>
              </a:lnSpc>
              <a:buNone/>
            </a:pPr>
            <a:r>
              <a:rPr lang="uk-UA" dirty="0"/>
              <a:t>Автоматичне звіряння даних про військовозобов’язаних.</a:t>
            </a:r>
          </a:p>
          <a:p>
            <a:pPr marL="0" indent="0" algn="just">
              <a:lnSpc>
                <a:spcPct val="114000"/>
              </a:lnSpc>
              <a:buNone/>
            </a:pPr>
            <a:r>
              <a:rPr lang="uk-UA" dirty="0"/>
              <a:t>Автоматичне надання бронювання у разі відповідності даних.</a:t>
            </a:r>
          </a:p>
          <a:p>
            <a:pPr marL="0" indent="0" algn="just">
              <a:lnSpc>
                <a:spcPct val="114000"/>
              </a:lnSpc>
              <a:buNone/>
            </a:pPr>
            <a:r>
              <a:rPr lang="uk-UA" dirty="0"/>
              <a:t>Формування витягу про бронювання засобами Порталу Дія.</a:t>
            </a:r>
          </a:p>
        </p:txBody>
      </p:sp>
      <p:pic>
        <p:nvPicPr>
          <p:cNvPr id="4" name="Picture 3">
            <a:extLst>
              <a:ext uri="{FF2B5EF4-FFF2-40B4-BE49-F238E27FC236}">
                <a16:creationId xmlns:a16="http://schemas.microsoft.com/office/drawing/2014/main" xmlns="" id="{9C7E8FF1-8839-FE43-993C-5DF40D1482B5}"/>
              </a:ext>
            </a:extLst>
          </p:cNvPr>
          <p:cNvPicPr>
            <a:picLocks noChangeAspect="1"/>
          </p:cNvPicPr>
          <p:nvPr/>
        </p:nvPicPr>
        <p:blipFill>
          <a:blip r:embed="rId2"/>
          <a:stretch>
            <a:fillRect/>
          </a:stretch>
        </p:blipFill>
        <p:spPr>
          <a:xfrm>
            <a:off x="0" y="-224766"/>
            <a:ext cx="12192000" cy="2027241"/>
          </a:xfrm>
          <a:prstGeom prst="rect">
            <a:avLst/>
          </a:prstGeom>
        </p:spPr>
      </p:pic>
      <p:sp>
        <p:nvSpPr>
          <p:cNvPr id="5" name="Google Shape;556;p32">
            <a:extLst>
              <a:ext uri="{FF2B5EF4-FFF2-40B4-BE49-F238E27FC236}">
                <a16:creationId xmlns:a16="http://schemas.microsoft.com/office/drawing/2014/main" xmlns="" id="{83751588-387D-4AC1-B5A9-304C6FEF89D1}"/>
              </a:ext>
            </a:extLst>
          </p:cNvPr>
          <p:cNvSpPr txBox="1"/>
          <p:nvPr/>
        </p:nvSpPr>
        <p:spPr bwMode="auto">
          <a:xfrm>
            <a:off x="11606210" y="6489474"/>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154</a:t>
            </a:fld>
            <a:endParaRPr sz="2000" b="1" i="0" u="none" strike="noStrike" cap="none" dirty="0">
              <a:solidFill>
                <a:schemeClr val="dk1"/>
              </a:solidFill>
              <a:latin typeface="Calibri"/>
              <a:ea typeface="Calibri"/>
              <a:cs typeface="Calibri"/>
              <a:sym typeface="Calibri"/>
            </a:endParaRPr>
          </a:p>
        </p:txBody>
      </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92997" y="5520403"/>
            <a:ext cx="1319340" cy="1319340"/>
          </a:xfrm>
          <a:prstGeom prst="rect">
            <a:avLst/>
          </a:prstGeom>
        </p:spPr>
      </p:pic>
    </p:spTree>
    <p:extLst>
      <p:ext uri="{BB962C8B-B14F-4D97-AF65-F5344CB8AC3E}">
        <p14:creationId xmlns:p14="http://schemas.microsoft.com/office/powerpoint/2010/main" val="335129726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A578D20-9E62-6941-81D2-B48C9C4B2320}"/>
              </a:ext>
            </a:extLst>
          </p:cNvPr>
          <p:cNvSpPr>
            <a:spLocks noGrp="1"/>
          </p:cNvSpPr>
          <p:nvPr>
            <p:ph type="title"/>
          </p:nvPr>
        </p:nvSpPr>
        <p:spPr/>
        <p:txBody>
          <a:bodyPr/>
          <a:lstStyle/>
          <a:p>
            <a:endParaRPr lang="x-none" dirty="0"/>
          </a:p>
        </p:txBody>
      </p:sp>
      <p:sp>
        <p:nvSpPr>
          <p:cNvPr id="3" name="Content Placeholder 2">
            <a:extLst>
              <a:ext uri="{FF2B5EF4-FFF2-40B4-BE49-F238E27FC236}">
                <a16:creationId xmlns:a16="http://schemas.microsoft.com/office/drawing/2014/main" xmlns="" id="{D9022FE2-C140-C64F-A56B-06000D054160}"/>
              </a:ext>
            </a:extLst>
          </p:cNvPr>
          <p:cNvSpPr>
            <a:spLocks noGrp="1"/>
          </p:cNvSpPr>
          <p:nvPr>
            <p:ph idx="1"/>
          </p:nvPr>
        </p:nvSpPr>
        <p:spPr>
          <a:xfrm>
            <a:off x="71120" y="1825625"/>
            <a:ext cx="11978640" cy="4351338"/>
          </a:xfrm>
        </p:spPr>
        <p:txBody>
          <a:bodyPr anchor="ctr">
            <a:normAutofit fontScale="92500" lnSpcReduction="20000"/>
          </a:bodyPr>
          <a:lstStyle/>
          <a:p>
            <a:pPr marL="0" indent="0" algn="ctr">
              <a:lnSpc>
                <a:spcPct val="133000"/>
              </a:lnSpc>
              <a:spcBef>
                <a:spcPts val="0"/>
              </a:spcBef>
              <a:buNone/>
            </a:pPr>
            <a:r>
              <a:rPr lang="uk-UA" b="1" i="1" dirty="0"/>
              <a:t>Алгоритм бронювання за списками військовозобов’язаних</a:t>
            </a:r>
          </a:p>
          <a:p>
            <a:pPr marL="0" indent="0" algn="ctr">
              <a:lnSpc>
                <a:spcPct val="133000"/>
              </a:lnSpc>
              <a:spcBef>
                <a:spcPts val="0"/>
              </a:spcBef>
              <a:buNone/>
            </a:pPr>
            <a:r>
              <a:rPr lang="uk-UA" b="1" i="1" dirty="0"/>
              <a:t> (Порядок № 76)</a:t>
            </a:r>
            <a:endParaRPr lang="uk-UA" dirty="0"/>
          </a:p>
          <a:p>
            <a:pPr marL="0" indent="0" algn="ctr">
              <a:lnSpc>
                <a:spcPct val="133000"/>
              </a:lnSpc>
              <a:spcBef>
                <a:spcPts val="0"/>
              </a:spcBef>
              <a:buNone/>
            </a:pPr>
            <a:r>
              <a:rPr lang="uk-UA" b="1" i="1" dirty="0"/>
              <a:t>Алгоритм визначення підприємства критично важливим (Порядок № 76)</a:t>
            </a:r>
            <a:endParaRPr lang="uk-UA" dirty="0"/>
          </a:p>
          <a:p>
            <a:pPr marL="0" indent="0" algn="just">
              <a:lnSpc>
                <a:spcPct val="133000"/>
              </a:lnSpc>
              <a:spcBef>
                <a:spcPts val="0"/>
              </a:spcBef>
              <a:buNone/>
            </a:pPr>
            <a:r>
              <a:rPr lang="uk-UA" dirty="0"/>
              <a:t>Відповідність підприємства не менше ніж трьом критеріям (сума податків, надходжень, стратегічне значення, рівень середньої ЗП, відсутність заборгованості тощо).</a:t>
            </a:r>
          </a:p>
          <a:p>
            <a:pPr marL="0" indent="0" algn="just">
              <a:lnSpc>
                <a:spcPct val="133000"/>
              </a:lnSpc>
              <a:spcBef>
                <a:spcPts val="0"/>
              </a:spcBef>
              <a:buNone/>
            </a:pPr>
            <a:r>
              <a:rPr lang="uk-UA" dirty="0"/>
              <a:t>Спрощений порядок для певних підприємств (паливно-енергетичний комплекс, управителі будинків, медіа, міжнародні перевезення).</a:t>
            </a:r>
          </a:p>
          <a:p>
            <a:pPr marL="0" indent="0" algn="just">
              <a:lnSpc>
                <a:spcPct val="133000"/>
              </a:lnSpc>
              <a:spcBef>
                <a:spcPts val="0"/>
              </a:spcBef>
              <a:buNone/>
            </a:pPr>
            <a:r>
              <a:rPr lang="uk-UA" dirty="0"/>
              <a:t>Завантажити графіку для сайтів і дописів можна тут:</a:t>
            </a:r>
          </a:p>
        </p:txBody>
      </p:sp>
      <p:pic>
        <p:nvPicPr>
          <p:cNvPr id="4" name="Picture 3">
            <a:extLst>
              <a:ext uri="{FF2B5EF4-FFF2-40B4-BE49-F238E27FC236}">
                <a16:creationId xmlns:a16="http://schemas.microsoft.com/office/drawing/2014/main" xmlns="" id="{9C7E8FF1-8839-FE43-993C-5DF40D1482B5}"/>
              </a:ext>
            </a:extLst>
          </p:cNvPr>
          <p:cNvPicPr>
            <a:picLocks noChangeAspect="1"/>
          </p:cNvPicPr>
          <p:nvPr/>
        </p:nvPicPr>
        <p:blipFill>
          <a:blip r:embed="rId2"/>
          <a:stretch>
            <a:fillRect/>
          </a:stretch>
        </p:blipFill>
        <p:spPr>
          <a:xfrm>
            <a:off x="0" y="-224766"/>
            <a:ext cx="12192000" cy="2027241"/>
          </a:xfrm>
          <a:prstGeom prst="rect">
            <a:avLst/>
          </a:prstGeom>
        </p:spPr>
      </p:pic>
      <p:sp>
        <p:nvSpPr>
          <p:cNvPr id="5" name="Google Shape;556;p32">
            <a:extLst>
              <a:ext uri="{FF2B5EF4-FFF2-40B4-BE49-F238E27FC236}">
                <a16:creationId xmlns:a16="http://schemas.microsoft.com/office/drawing/2014/main" xmlns="" id="{D145478E-26D3-4B2C-B3B7-0D85D4BE3ECA}"/>
              </a:ext>
            </a:extLst>
          </p:cNvPr>
          <p:cNvSpPr txBox="1"/>
          <p:nvPr/>
        </p:nvSpPr>
        <p:spPr bwMode="auto">
          <a:xfrm>
            <a:off x="11606210" y="6489474"/>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155</a:t>
            </a:fld>
            <a:endParaRPr sz="2000" b="1" i="0" u="none" strike="noStrike" cap="none" dirty="0">
              <a:solidFill>
                <a:schemeClr val="dk1"/>
              </a:solidFill>
              <a:latin typeface="Calibri"/>
              <a:ea typeface="Calibri"/>
              <a:cs typeface="Calibri"/>
              <a:sym typeface="Calibri"/>
            </a:endParaRPr>
          </a:p>
        </p:txBody>
      </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92997" y="5520403"/>
            <a:ext cx="1319340" cy="1319340"/>
          </a:xfrm>
          <a:prstGeom prst="rect">
            <a:avLst/>
          </a:prstGeom>
        </p:spPr>
      </p:pic>
    </p:spTree>
    <p:extLst>
      <p:ext uri="{BB962C8B-B14F-4D97-AF65-F5344CB8AC3E}">
        <p14:creationId xmlns:p14="http://schemas.microsoft.com/office/powerpoint/2010/main" val="7079327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B453769-6AF0-F249-880B-8DB1B4B3EBFC}"/>
              </a:ext>
            </a:extLst>
          </p:cNvPr>
          <p:cNvSpPr>
            <a:spLocks noGrp="1"/>
          </p:cNvSpPr>
          <p:nvPr>
            <p:ph type="title"/>
          </p:nvPr>
        </p:nvSpPr>
        <p:spPr>
          <a:xfrm>
            <a:off x="0" y="1"/>
            <a:ext cx="12192000" cy="1188719"/>
          </a:xfrm>
        </p:spPr>
        <p:txBody>
          <a:bodyPr>
            <a:normAutofit/>
          </a:bodyPr>
          <a:lstStyle/>
          <a:p>
            <a:pPr algn="ctr"/>
            <a:r>
              <a:rPr lang="uk-UA" sz="3500" b="1" dirty="0">
                <a:latin typeface="+mn-lt"/>
              </a:rPr>
              <a:t>КЛЮЧОВІ МОМЕНТИ ЗАПОВНЕННЯ – </a:t>
            </a:r>
            <a:br>
              <a:rPr lang="uk-UA" sz="3500" b="1" dirty="0">
                <a:latin typeface="+mn-lt"/>
              </a:rPr>
            </a:br>
            <a:r>
              <a:rPr lang="uk-UA" sz="3500" b="1" dirty="0">
                <a:latin typeface="+mn-lt"/>
              </a:rPr>
              <a:t>РЯД. 02 БУХФІНРЕЗ</a:t>
            </a:r>
            <a:endParaRPr lang="x-none" sz="3500" b="1" dirty="0">
              <a:latin typeface="+mn-lt"/>
            </a:endParaRPr>
          </a:p>
        </p:txBody>
      </p:sp>
      <p:graphicFrame>
        <p:nvGraphicFramePr>
          <p:cNvPr id="4" name="Content Placeholder 3">
            <a:extLst>
              <a:ext uri="{FF2B5EF4-FFF2-40B4-BE49-F238E27FC236}">
                <a16:creationId xmlns:a16="http://schemas.microsoft.com/office/drawing/2014/main" xmlns="" id="{E32027E8-BF98-0041-9759-DFDB756224E6}"/>
              </a:ext>
            </a:extLst>
          </p:cNvPr>
          <p:cNvGraphicFramePr>
            <a:graphicFrameLocks noGrp="1"/>
          </p:cNvGraphicFramePr>
          <p:nvPr>
            <p:ph idx="1"/>
          </p:nvPr>
        </p:nvGraphicFramePr>
        <p:xfrm>
          <a:off x="254000" y="1188720"/>
          <a:ext cx="11623039" cy="1474470"/>
        </p:xfrm>
        <a:graphic>
          <a:graphicData uri="http://schemas.openxmlformats.org/drawingml/2006/table">
            <a:tbl>
              <a:tblPr/>
              <a:tblGrid>
                <a:gridCol w="995680">
                  <a:extLst>
                    <a:ext uri="{9D8B030D-6E8A-4147-A177-3AD203B41FA5}">
                      <a16:colId xmlns:a16="http://schemas.microsoft.com/office/drawing/2014/main" xmlns="" val="1121731738"/>
                    </a:ext>
                  </a:extLst>
                </a:gridCol>
                <a:gridCol w="8707120">
                  <a:extLst>
                    <a:ext uri="{9D8B030D-6E8A-4147-A177-3AD203B41FA5}">
                      <a16:colId xmlns:a16="http://schemas.microsoft.com/office/drawing/2014/main" xmlns="" val="1046601450"/>
                    </a:ext>
                  </a:extLst>
                </a:gridCol>
                <a:gridCol w="1920239">
                  <a:extLst>
                    <a:ext uri="{9D8B030D-6E8A-4147-A177-3AD203B41FA5}">
                      <a16:colId xmlns:a16="http://schemas.microsoft.com/office/drawing/2014/main" xmlns="" val="3253218113"/>
                    </a:ext>
                  </a:extLst>
                </a:gridCol>
              </a:tblGrid>
              <a:tr h="0">
                <a:tc>
                  <a:txBody>
                    <a:bodyPr/>
                    <a:lstStyle/>
                    <a:p>
                      <a:pPr algn="ctr" fontAlgn="base"/>
                      <a:r>
                        <a:rPr lang="x-none" sz="2200" b="1">
                          <a:solidFill>
                            <a:schemeClr val="tx1"/>
                          </a:solidFill>
                          <a:effectLst/>
                        </a:rPr>
                        <a:t>02</a:t>
                      </a:r>
                    </a:p>
                  </a:txBody>
                  <a:tcPr marL="95250" marR="95250" marT="66675" marB="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F8FB"/>
                    </a:solidFill>
                  </a:tcPr>
                </a:tc>
                <a:tc>
                  <a:txBody>
                    <a:bodyPr/>
                    <a:lstStyle/>
                    <a:p>
                      <a:pPr algn="l" fontAlgn="base"/>
                      <a:r>
                        <a:rPr lang="uk-UA" sz="2200" b="1" dirty="0">
                          <a:solidFill>
                            <a:schemeClr val="tx1"/>
                          </a:solidFill>
                          <a:effectLst/>
                        </a:rPr>
                        <a:t>Фінансовий результат до оподаткування (прибуток або збиток), визначений у фінансовій звітності відповідно до національних положень (стандартів) бухгалтерського обліку або міжнародних стандартів фінансової звітності (+, -)</a:t>
                      </a:r>
                    </a:p>
                  </a:txBody>
                  <a:tcPr marL="95250" marR="95250" marT="66675" marB="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F8FB"/>
                    </a:solidFill>
                  </a:tcPr>
                </a:tc>
                <a:tc>
                  <a:txBody>
                    <a:bodyPr/>
                    <a:lstStyle/>
                    <a:p>
                      <a:pPr algn="ctr" fontAlgn="base"/>
                      <a:r>
                        <a:rPr lang="uk-UA" sz="2200" b="1" i="1" dirty="0" err="1">
                          <a:solidFill>
                            <a:schemeClr val="tx1"/>
                          </a:solidFill>
                          <a:effectLst/>
                        </a:rPr>
                        <a:t>пп</a:t>
                      </a:r>
                      <a:r>
                        <a:rPr lang="uk-UA" sz="2200" b="1" i="1" dirty="0">
                          <a:solidFill>
                            <a:schemeClr val="tx1"/>
                          </a:solidFill>
                          <a:effectLst/>
                        </a:rPr>
                        <a:t>. 134.1.1</a:t>
                      </a:r>
                      <a:endParaRPr lang="uk-UA" sz="2200" b="1" dirty="0">
                        <a:solidFill>
                          <a:schemeClr val="tx1"/>
                        </a:solidFill>
                        <a:effectLst/>
                      </a:endParaRPr>
                    </a:p>
                  </a:txBody>
                  <a:tcPr marL="95250" marR="95250" marT="66675" marB="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F8FB"/>
                    </a:solidFill>
                  </a:tcPr>
                </a:tc>
                <a:extLst>
                  <a:ext uri="{0D108BD9-81ED-4DB2-BD59-A6C34878D82A}">
                    <a16:rowId xmlns:a16="http://schemas.microsoft.com/office/drawing/2014/main" xmlns="" val="3035208741"/>
                  </a:ext>
                </a:extLst>
              </a:tr>
            </a:tbl>
          </a:graphicData>
        </a:graphic>
      </p:graphicFrame>
      <p:sp>
        <p:nvSpPr>
          <p:cNvPr id="5" name="Rectangle 4">
            <a:extLst>
              <a:ext uri="{FF2B5EF4-FFF2-40B4-BE49-F238E27FC236}">
                <a16:creationId xmlns:a16="http://schemas.microsoft.com/office/drawing/2014/main" xmlns="" id="{AB2EB401-FCB2-EF49-91FC-D73264F3501A}"/>
              </a:ext>
            </a:extLst>
          </p:cNvPr>
          <p:cNvSpPr/>
          <p:nvPr/>
        </p:nvSpPr>
        <p:spPr>
          <a:xfrm>
            <a:off x="254000" y="3119120"/>
            <a:ext cx="11623039" cy="2819757"/>
          </a:xfrm>
          <a:prstGeom prst="rect">
            <a:avLst/>
          </a:prstGeom>
        </p:spPr>
        <p:txBody>
          <a:bodyPr wrap="square" anchor="ctr">
            <a:noAutofit/>
          </a:bodyPr>
          <a:lstStyle/>
          <a:p>
            <a:pPr indent="457200" algn="just" fontAlgn="base">
              <a:lnSpc>
                <a:spcPct val="113000"/>
              </a:lnSpc>
            </a:pPr>
            <a:r>
              <a:rPr lang="uk-UA" sz="2600" b="0" i="0" dirty="0">
                <a:effectLst/>
              </a:rPr>
              <a:t>- </a:t>
            </a:r>
            <a:r>
              <a:rPr lang="uk-UA" sz="2600" b="0" i="0" dirty="0" err="1">
                <a:effectLst/>
              </a:rPr>
              <a:t>переносять</a:t>
            </a:r>
            <a:r>
              <a:rPr lang="uk-UA" sz="2600" b="0" i="0" dirty="0">
                <a:effectLst/>
              </a:rPr>
              <a:t> зі знаком «+» показник</a:t>
            </a:r>
            <a:r>
              <a:rPr lang="uk-UA" sz="2600" b="1" i="0" dirty="0">
                <a:effectLst/>
              </a:rPr>
              <a:t> рядка 2290 (прибуток)</a:t>
            </a:r>
            <a:r>
              <a:rPr lang="uk-UA" sz="2600" b="0" i="0" dirty="0">
                <a:effectLst/>
              </a:rPr>
              <a:t> або зі знаком «-» показник </a:t>
            </a:r>
            <a:r>
              <a:rPr lang="uk-UA" sz="2600" b="1" i="0" dirty="0">
                <a:effectLst/>
              </a:rPr>
              <a:t>рядка 2295 (збиток)</a:t>
            </a:r>
            <a:r>
              <a:rPr lang="uk-UA" sz="2600" b="0" i="0" dirty="0">
                <a:effectLst/>
              </a:rPr>
              <a:t> Звіту про фінансові результати (Звіту про сукупний дохід) за формою № 2.</a:t>
            </a:r>
          </a:p>
          <a:p>
            <a:pPr indent="457200" algn="just" fontAlgn="base">
              <a:lnSpc>
                <a:spcPct val="113000"/>
              </a:lnSpc>
            </a:pPr>
            <a:endParaRPr lang="uk-UA" sz="2600" dirty="0"/>
          </a:p>
          <a:p>
            <a:pPr indent="457200" algn="just" fontAlgn="base">
              <a:lnSpc>
                <a:spcPct val="113000"/>
              </a:lnSpc>
            </a:pPr>
            <a:r>
              <a:rPr lang="uk-UA" sz="2600" dirty="0"/>
              <a:t>- х</a:t>
            </a:r>
            <a:r>
              <a:rPr lang="uk-UA" sz="2600" b="0" i="0" dirty="0">
                <a:effectLst/>
              </a:rPr>
              <a:t>то звітує за формою № 2-м або № 2-мс  </a:t>
            </a:r>
            <a:r>
              <a:rPr lang="uk-UA" sz="2600" b="0" i="0" dirty="0" err="1">
                <a:effectLst/>
              </a:rPr>
              <a:t>переносять</a:t>
            </a:r>
            <a:r>
              <a:rPr lang="uk-UA" sz="2600" b="0" i="0" dirty="0">
                <a:effectLst/>
              </a:rPr>
              <a:t> показник </a:t>
            </a:r>
            <a:r>
              <a:rPr lang="uk-UA" sz="2600" b="1" i="0" dirty="0">
                <a:effectLst/>
              </a:rPr>
              <a:t>рядка 2290</a:t>
            </a:r>
            <a:r>
              <a:rPr lang="uk-UA" sz="2600" b="0" i="0" dirty="0">
                <a:effectLst/>
              </a:rPr>
              <a:t>  з відповідним знаком «+» або «-».</a:t>
            </a:r>
          </a:p>
        </p:txBody>
      </p:sp>
      <p:sp>
        <p:nvSpPr>
          <p:cNvPr id="6" name="Google Shape;556;p32">
            <a:extLst>
              <a:ext uri="{FF2B5EF4-FFF2-40B4-BE49-F238E27FC236}">
                <a16:creationId xmlns:a16="http://schemas.microsoft.com/office/drawing/2014/main" xmlns="" id="{29E05874-8964-47DE-9378-9FDAB711B7DF}"/>
              </a:ext>
            </a:extLst>
          </p:cNvPr>
          <p:cNvSpPr txBox="1"/>
          <p:nvPr/>
        </p:nvSpPr>
        <p:spPr>
          <a:xfrm>
            <a:off x="11524930" y="6474618"/>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16</a:t>
            </a:fld>
            <a:endParaRPr sz="2000" b="1" i="0" u="none" strike="noStrike" cap="none" dirty="0">
              <a:solidFill>
                <a:schemeClr val="dk1"/>
              </a:solidFill>
              <a:latin typeface="Calibri"/>
              <a:ea typeface="Calibri"/>
              <a:cs typeface="Calibri"/>
              <a:sym typeface="Calibri"/>
            </a:endParaRPr>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2997" y="5520403"/>
            <a:ext cx="1319340" cy="1319340"/>
          </a:xfrm>
          <a:prstGeom prst="rect">
            <a:avLst/>
          </a:prstGeom>
        </p:spPr>
      </p:pic>
    </p:spTree>
    <p:extLst>
      <p:ext uri="{BB962C8B-B14F-4D97-AF65-F5344CB8AC3E}">
        <p14:creationId xmlns:p14="http://schemas.microsoft.com/office/powerpoint/2010/main" val="4783375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9DD82A-64F7-244F-8EC7-D0B09509E09F}"/>
              </a:ext>
            </a:extLst>
          </p:cNvPr>
          <p:cNvSpPr>
            <a:spLocks noGrp="1"/>
          </p:cNvSpPr>
          <p:nvPr>
            <p:ph type="title"/>
          </p:nvPr>
        </p:nvSpPr>
        <p:spPr>
          <a:xfrm>
            <a:off x="0" y="1"/>
            <a:ext cx="12192000" cy="1230631"/>
          </a:xfrm>
        </p:spPr>
        <p:txBody>
          <a:bodyPr>
            <a:normAutofit/>
          </a:bodyPr>
          <a:lstStyle/>
          <a:p>
            <a:pPr algn="ctr"/>
            <a:r>
              <a:rPr lang="uk-UA" sz="3500" b="1" dirty="0">
                <a:latin typeface="+mn-lt"/>
              </a:rPr>
              <a:t>КЛЮЧОВІ МОМЕНТИ ЗАПОВНЕННЯ – </a:t>
            </a:r>
            <a:br>
              <a:rPr lang="uk-UA" sz="3500" b="1" dirty="0">
                <a:latin typeface="+mn-lt"/>
              </a:rPr>
            </a:br>
            <a:r>
              <a:rPr lang="uk-UA" sz="3500" b="1" dirty="0">
                <a:latin typeface="+mn-lt"/>
              </a:rPr>
              <a:t>ПОДАТКОВІ РІЗНИЦІ</a:t>
            </a:r>
            <a:endParaRPr lang="x-none" sz="3500" b="1" dirty="0">
              <a:latin typeface="+mn-lt"/>
            </a:endParaRPr>
          </a:p>
        </p:txBody>
      </p:sp>
      <p:graphicFrame>
        <p:nvGraphicFramePr>
          <p:cNvPr id="4" name="Content Placeholder 3">
            <a:extLst>
              <a:ext uri="{FF2B5EF4-FFF2-40B4-BE49-F238E27FC236}">
                <a16:creationId xmlns:a16="http://schemas.microsoft.com/office/drawing/2014/main" xmlns="" id="{56F3D255-ACD0-3C4A-ACE9-E03B38D0A73B}"/>
              </a:ext>
            </a:extLst>
          </p:cNvPr>
          <p:cNvGraphicFramePr>
            <a:graphicFrameLocks noGrp="1"/>
          </p:cNvGraphicFramePr>
          <p:nvPr>
            <p:ph idx="1"/>
          </p:nvPr>
        </p:nvGraphicFramePr>
        <p:xfrm>
          <a:off x="193040" y="1088393"/>
          <a:ext cx="11775441" cy="1085848"/>
        </p:xfrm>
        <a:graphic>
          <a:graphicData uri="http://schemas.openxmlformats.org/drawingml/2006/table">
            <a:tbl>
              <a:tblPr/>
              <a:tblGrid>
                <a:gridCol w="1381760">
                  <a:extLst>
                    <a:ext uri="{9D8B030D-6E8A-4147-A177-3AD203B41FA5}">
                      <a16:colId xmlns:a16="http://schemas.microsoft.com/office/drawing/2014/main" xmlns="" val="1707650834"/>
                    </a:ext>
                  </a:extLst>
                </a:gridCol>
                <a:gridCol w="7274560">
                  <a:extLst>
                    <a:ext uri="{9D8B030D-6E8A-4147-A177-3AD203B41FA5}">
                      <a16:colId xmlns:a16="http://schemas.microsoft.com/office/drawing/2014/main" xmlns="" val="943824973"/>
                    </a:ext>
                  </a:extLst>
                </a:gridCol>
                <a:gridCol w="3119121">
                  <a:extLst>
                    <a:ext uri="{9D8B030D-6E8A-4147-A177-3AD203B41FA5}">
                      <a16:colId xmlns:a16="http://schemas.microsoft.com/office/drawing/2014/main" xmlns="" val="3731904093"/>
                    </a:ext>
                  </a:extLst>
                </a:gridCol>
              </a:tblGrid>
              <a:tr h="1085848">
                <a:tc>
                  <a:txBody>
                    <a:bodyPr/>
                    <a:lstStyle/>
                    <a:p>
                      <a:pPr algn="ctr" fontAlgn="base"/>
                      <a:r>
                        <a:rPr lang="uk-UA" sz="2200" b="1">
                          <a:solidFill>
                            <a:schemeClr val="tx1"/>
                          </a:solidFill>
                          <a:effectLst/>
                        </a:rPr>
                        <a:t>03 РІ</a:t>
                      </a:r>
                    </a:p>
                  </a:txBody>
                  <a:tcPr marL="95250" marR="95250" marT="66675" marB="666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F8FB"/>
                    </a:solidFill>
                  </a:tcPr>
                </a:tc>
                <a:tc>
                  <a:txBody>
                    <a:bodyPr/>
                    <a:lstStyle/>
                    <a:p>
                      <a:pPr algn="l" fontAlgn="base"/>
                      <a:r>
                        <a:rPr lang="uk-UA" sz="2200" b="1" dirty="0">
                          <a:solidFill>
                            <a:schemeClr val="tx1"/>
                          </a:solidFill>
                          <a:effectLst/>
                        </a:rPr>
                        <a:t>Різниці, які виникають відповідно до Податкового кодексу України (+, -)</a:t>
                      </a:r>
                    </a:p>
                  </a:txBody>
                  <a:tcPr marL="95250" marR="95250" marT="66675" marB="666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F8FB"/>
                    </a:solidFill>
                  </a:tcPr>
                </a:tc>
                <a:tc>
                  <a:txBody>
                    <a:bodyPr/>
                    <a:lstStyle/>
                    <a:p>
                      <a:pPr algn="ctr" fontAlgn="base"/>
                      <a:r>
                        <a:rPr lang="uk-UA" sz="2200" b="1" i="1" dirty="0">
                          <a:solidFill>
                            <a:schemeClr val="tx1"/>
                          </a:solidFill>
                          <a:effectLst/>
                        </a:rPr>
                        <a:t>Ст. 39, 123</a:t>
                      </a:r>
                      <a:r>
                        <a:rPr lang="uk-UA" sz="2200" b="1" i="1" baseline="30000" dirty="0">
                          <a:solidFill>
                            <a:schemeClr val="tx1"/>
                          </a:solidFill>
                          <a:effectLst/>
                        </a:rPr>
                        <a:t>1</a:t>
                      </a:r>
                      <a:r>
                        <a:rPr lang="uk-UA" sz="2200" b="1" i="1" dirty="0">
                          <a:solidFill>
                            <a:schemeClr val="tx1"/>
                          </a:solidFill>
                          <a:effectLst/>
                        </a:rPr>
                        <a:t>, 138 — 141, </a:t>
                      </a:r>
                      <a:r>
                        <a:rPr lang="uk-UA" sz="2200" b="1" i="1" dirty="0" err="1">
                          <a:solidFill>
                            <a:schemeClr val="tx1"/>
                          </a:solidFill>
                          <a:effectLst/>
                        </a:rPr>
                        <a:t>підрозд</a:t>
                      </a:r>
                      <a:r>
                        <a:rPr lang="uk-UA" sz="2200" b="1" i="1" dirty="0">
                          <a:solidFill>
                            <a:schemeClr val="tx1"/>
                          </a:solidFill>
                          <a:effectLst/>
                        </a:rPr>
                        <a:t>. 4 </a:t>
                      </a:r>
                      <a:r>
                        <a:rPr lang="uk-UA" sz="2200" b="1" i="1" dirty="0" err="1">
                          <a:solidFill>
                            <a:schemeClr val="tx1"/>
                          </a:solidFill>
                          <a:effectLst/>
                        </a:rPr>
                        <a:t>розд</a:t>
                      </a:r>
                      <a:r>
                        <a:rPr lang="uk-UA" sz="2200" b="1" i="1" dirty="0">
                          <a:solidFill>
                            <a:schemeClr val="tx1"/>
                          </a:solidFill>
                          <a:effectLst/>
                        </a:rPr>
                        <a:t>. ХХ</a:t>
                      </a:r>
                      <a:endParaRPr lang="uk-UA" sz="2200" b="1" dirty="0">
                        <a:solidFill>
                          <a:schemeClr val="tx1"/>
                        </a:solidFill>
                        <a:effectLst/>
                      </a:endParaRPr>
                    </a:p>
                  </a:txBody>
                  <a:tcPr marL="95250" marR="95250" marT="66675" marB="666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F8FB"/>
                    </a:solidFill>
                  </a:tcPr>
                </a:tc>
                <a:extLst>
                  <a:ext uri="{0D108BD9-81ED-4DB2-BD59-A6C34878D82A}">
                    <a16:rowId xmlns:a16="http://schemas.microsoft.com/office/drawing/2014/main" xmlns="" val="4267456402"/>
                  </a:ext>
                </a:extLst>
              </a:tr>
            </a:tbl>
          </a:graphicData>
        </a:graphic>
      </p:graphicFrame>
      <p:sp>
        <p:nvSpPr>
          <p:cNvPr id="5" name="Rectangle 4">
            <a:extLst>
              <a:ext uri="{FF2B5EF4-FFF2-40B4-BE49-F238E27FC236}">
                <a16:creationId xmlns:a16="http://schemas.microsoft.com/office/drawing/2014/main" xmlns="" id="{FB7829A4-8364-FA4F-AAD3-0C3F40B8DB49}"/>
              </a:ext>
            </a:extLst>
          </p:cNvPr>
          <p:cNvSpPr/>
          <p:nvPr/>
        </p:nvSpPr>
        <p:spPr>
          <a:xfrm>
            <a:off x="193041" y="2103120"/>
            <a:ext cx="11775440" cy="4165600"/>
          </a:xfrm>
          <a:prstGeom prst="rect">
            <a:avLst/>
          </a:prstGeom>
        </p:spPr>
        <p:txBody>
          <a:bodyPr wrap="square" anchor="ctr">
            <a:noAutofit/>
          </a:bodyPr>
          <a:lstStyle/>
          <a:p>
            <a:pPr indent="457200" algn="just" fontAlgn="base">
              <a:lnSpc>
                <a:spcPct val="110000"/>
              </a:lnSpc>
            </a:pPr>
            <a:r>
              <a:rPr lang="uk-UA" sz="2200" b="0" i="0" dirty="0">
                <a:effectLst/>
              </a:rPr>
              <a:t>Рядок 03 РІ заповнюють і додаток РІ подають усі, хто має податкові різниці- «</a:t>
            </a:r>
            <a:r>
              <a:rPr lang="uk-UA" sz="2200" b="0" i="0" dirty="0" err="1">
                <a:effectLst/>
              </a:rPr>
              <a:t>високодохідники</a:t>
            </a:r>
            <a:r>
              <a:rPr lang="uk-UA" sz="2200" b="0" i="0" dirty="0">
                <a:effectLst/>
              </a:rPr>
              <a:t> » та «</a:t>
            </a:r>
            <a:r>
              <a:rPr lang="uk-UA" sz="2200" b="0" i="0" dirty="0" err="1">
                <a:effectLst/>
              </a:rPr>
              <a:t>малодохідники</a:t>
            </a:r>
            <a:r>
              <a:rPr lang="uk-UA" sz="2200" b="0" i="0" dirty="0">
                <a:effectLst/>
              </a:rPr>
              <a:t>».</a:t>
            </a:r>
          </a:p>
          <a:p>
            <a:pPr indent="457200" algn="just" fontAlgn="base">
              <a:lnSpc>
                <a:spcPct val="110000"/>
              </a:lnSpc>
            </a:pPr>
            <a:r>
              <a:rPr lang="uk-UA" sz="2200" dirty="0"/>
              <a:t>Види різниць:</a:t>
            </a:r>
          </a:p>
          <a:p>
            <a:pPr indent="457200" algn="just" fontAlgn="base">
              <a:lnSpc>
                <a:spcPct val="110000"/>
              </a:lnSpc>
            </a:pPr>
            <a:r>
              <a:rPr lang="uk-UA" sz="2200" b="0" i="0" dirty="0">
                <a:effectLst/>
              </a:rPr>
              <a:t>— при перенесенні непогашених </a:t>
            </a:r>
            <a:r>
              <a:rPr lang="uk-UA" sz="2200" b="1" i="0" dirty="0">
                <a:effectLst/>
              </a:rPr>
              <a:t>податкових збитків минулих років</a:t>
            </a:r>
            <a:r>
              <a:rPr lang="uk-UA" sz="2200" b="0" i="0" dirty="0">
                <a:effectLst/>
              </a:rPr>
              <a:t> (</a:t>
            </a:r>
            <a:r>
              <a:rPr lang="uk-UA" sz="2200" b="0" i="0" u="none" strike="noStrike" dirty="0" err="1">
                <a:effectLst/>
              </a:rPr>
              <a:t>пп</a:t>
            </a:r>
            <a:r>
              <a:rPr lang="uk-UA" sz="2200" b="0" i="0" u="none" strike="noStrike" dirty="0">
                <a:effectLst/>
              </a:rPr>
              <a:t>. 140.4.4 ПКУ</a:t>
            </a:r>
            <a:r>
              <a:rPr lang="uk-UA" sz="2200" b="0" i="0" dirty="0">
                <a:effectLst/>
              </a:rPr>
              <a:t>). Такі минулорічні податкові збитки відображають </a:t>
            </a:r>
            <a:r>
              <a:rPr lang="uk-UA" sz="2200" b="1" i="0" dirty="0">
                <a:effectLst/>
              </a:rPr>
              <a:t>у рядку 3.2.4</a:t>
            </a:r>
            <a:r>
              <a:rPr lang="uk-UA" sz="2200" b="0" i="0" dirty="0">
                <a:effectLst/>
              </a:rPr>
              <a:t> додатка РІ. Я</a:t>
            </a:r>
            <a:r>
              <a:rPr lang="uk-UA" sz="2200" dirty="0"/>
              <a:t>кщо збиток вплинув на </a:t>
            </a:r>
            <a:r>
              <a:rPr lang="uk-UA" sz="2200" dirty="0" err="1"/>
              <a:t>ПнП</a:t>
            </a:r>
            <a:r>
              <a:rPr lang="uk-UA" sz="2200" dirty="0"/>
              <a:t> - є пільгою  ( «11020301»)</a:t>
            </a:r>
          </a:p>
          <a:p>
            <a:pPr indent="457200" algn="just" fontAlgn="base">
              <a:lnSpc>
                <a:spcPct val="110000"/>
              </a:lnSpc>
            </a:pPr>
            <a:r>
              <a:rPr lang="uk-UA" sz="2200" dirty="0"/>
              <a:t>— при отриманні/використанні бюджетних грантів (пп. 140.4.8 і 140.5.16 ПКУ);</a:t>
            </a:r>
          </a:p>
          <a:p>
            <a:pPr indent="457200" algn="just" fontAlgn="base">
              <a:lnSpc>
                <a:spcPct val="110000"/>
              </a:lnSpc>
            </a:pPr>
            <a:r>
              <a:rPr lang="uk-UA" sz="2200" dirty="0"/>
              <a:t>— передбачені підрозд. 4 розд. ХХ ПКУ  (наприклад перехідні);</a:t>
            </a:r>
          </a:p>
          <a:p>
            <a:pPr indent="457200" algn="just" fontAlgn="base">
              <a:lnSpc>
                <a:spcPct val="110000"/>
              </a:lnSpc>
            </a:pPr>
            <a:r>
              <a:rPr lang="uk-UA" sz="2200" dirty="0"/>
              <a:t>— при довгостроковому страхуванні життя (ст. 123</a:t>
            </a:r>
            <a:r>
              <a:rPr lang="uk-UA" sz="2200" baseline="30000" dirty="0"/>
              <a:t>1</a:t>
            </a:r>
            <a:r>
              <a:rPr lang="uk-UA" sz="2200" dirty="0"/>
              <a:t> ПКУ)</a:t>
            </a:r>
          </a:p>
          <a:p>
            <a:pPr indent="457200" algn="just" fontAlgn="base">
              <a:lnSpc>
                <a:spcPct val="110000"/>
              </a:lnSpc>
            </a:pPr>
            <a:r>
              <a:rPr lang="uk-UA" sz="2200" dirty="0"/>
              <a:t>— при контрольованих операціях (ст. 39 ПКУ);</a:t>
            </a:r>
          </a:p>
          <a:p>
            <a:pPr indent="457200" algn="just" fontAlgn="base">
              <a:lnSpc>
                <a:spcPct val="110000"/>
              </a:lnSpc>
            </a:pPr>
            <a:r>
              <a:rPr lang="uk-UA" sz="2200" dirty="0"/>
              <a:t>— різниці з розділу ІІІ</a:t>
            </a:r>
          </a:p>
        </p:txBody>
      </p:sp>
      <p:sp>
        <p:nvSpPr>
          <p:cNvPr id="6" name="Google Shape;556;p32">
            <a:extLst>
              <a:ext uri="{FF2B5EF4-FFF2-40B4-BE49-F238E27FC236}">
                <a16:creationId xmlns:a16="http://schemas.microsoft.com/office/drawing/2014/main" xmlns="" id="{D0473A0E-3099-4F03-A733-175863D2A158}"/>
              </a:ext>
            </a:extLst>
          </p:cNvPr>
          <p:cNvSpPr txBox="1"/>
          <p:nvPr/>
        </p:nvSpPr>
        <p:spPr>
          <a:xfrm>
            <a:off x="11524930" y="6474618"/>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17</a:t>
            </a:fld>
            <a:endParaRPr sz="2000" b="1" i="0" u="none" strike="noStrike" cap="none" dirty="0">
              <a:solidFill>
                <a:schemeClr val="dk1"/>
              </a:solidFill>
              <a:latin typeface="Calibri"/>
              <a:ea typeface="Calibri"/>
              <a:cs typeface="Calibri"/>
              <a:sym typeface="Calibri"/>
            </a:endParaRPr>
          </a:p>
        </p:txBody>
      </p:sp>
      <p:pic>
        <p:nvPicPr>
          <p:cNvPr id="8" name="Рисунок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2997" y="5520403"/>
            <a:ext cx="1319340" cy="1319340"/>
          </a:xfrm>
          <a:prstGeom prst="rect">
            <a:avLst/>
          </a:prstGeom>
        </p:spPr>
      </p:pic>
    </p:spTree>
    <p:extLst>
      <p:ext uri="{BB962C8B-B14F-4D97-AF65-F5344CB8AC3E}">
        <p14:creationId xmlns:p14="http://schemas.microsoft.com/office/powerpoint/2010/main" val="30207129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80275A9-636C-8449-B449-31B38F171977}"/>
              </a:ext>
            </a:extLst>
          </p:cNvPr>
          <p:cNvSpPr>
            <a:spLocks noGrp="1"/>
          </p:cNvSpPr>
          <p:nvPr>
            <p:ph type="title"/>
          </p:nvPr>
        </p:nvSpPr>
        <p:spPr>
          <a:xfrm>
            <a:off x="0" y="1"/>
            <a:ext cx="12192000" cy="1056639"/>
          </a:xfrm>
        </p:spPr>
        <p:txBody>
          <a:bodyPr>
            <a:normAutofit/>
          </a:bodyPr>
          <a:lstStyle/>
          <a:p>
            <a:pPr algn="ctr"/>
            <a:r>
              <a:rPr lang="uk-UA" sz="3500" b="1" dirty="0">
                <a:latin typeface="+mn-lt"/>
              </a:rPr>
              <a:t>ЯК КРЕДИТ 5-7-9 ВПЛИВАЄ НА </a:t>
            </a:r>
            <a:br>
              <a:rPr lang="uk-UA" sz="3500" b="1" dirty="0">
                <a:latin typeface="+mn-lt"/>
              </a:rPr>
            </a:br>
            <a:r>
              <a:rPr lang="uk-UA" sz="3500" b="1" dirty="0">
                <a:latin typeface="+mn-lt"/>
              </a:rPr>
              <a:t>ПОДАТОК НА ПРИБУТОК?</a:t>
            </a:r>
            <a:endParaRPr lang="x-none" sz="3500" b="1" dirty="0">
              <a:latin typeface="+mn-lt"/>
            </a:endParaRPr>
          </a:p>
        </p:txBody>
      </p:sp>
      <p:graphicFrame>
        <p:nvGraphicFramePr>
          <p:cNvPr id="4" name="Content Placeholder 3">
            <a:extLst>
              <a:ext uri="{FF2B5EF4-FFF2-40B4-BE49-F238E27FC236}">
                <a16:creationId xmlns:a16="http://schemas.microsoft.com/office/drawing/2014/main" xmlns="" id="{6163CE00-E768-7440-AEB9-4AB50BD6DE71}"/>
              </a:ext>
            </a:extLst>
          </p:cNvPr>
          <p:cNvGraphicFramePr>
            <a:graphicFrameLocks noGrp="1"/>
          </p:cNvGraphicFramePr>
          <p:nvPr>
            <p:ph idx="1"/>
          </p:nvPr>
        </p:nvGraphicFramePr>
        <p:xfrm>
          <a:off x="182880" y="1056640"/>
          <a:ext cx="11785603" cy="5181599"/>
        </p:xfrm>
        <a:graphic>
          <a:graphicData uri="http://schemas.openxmlformats.org/drawingml/2006/table">
            <a:tbl>
              <a:tblPr>
                <a:tableStyleId>{5940675A-B579-460E-94D1-54222C63F5DA}</a:tableStyleId>
              </a:tblPr>
              <a:tblGrid>
                <a:gridCol w="1046480">
                  <a:extLst>
                    <a:ext uri="{9D8B030D-6E8A-4147-A177-3AD203B41FA5}">
                      <a16:colId xmlns:a16="http://schemas.microsoft.com/office/drawing/2014/main" xmlns="" val="3965791201"/>
                    </a:ext>
                  </a:extLst>
                </a:gridCol>
                <a:gridCol w="5354320">
                  <a:extLst>
                    <a:ext uri="{9D8B030D-6E8A-4147-A177-3AD203B41FA5}">
                      <a16:colId xmlns:a16="http://schemas.microsoft.com/office/drawing/2014/main" xmlns="" val="3521694928"/>
                    </a:ext>
                  </a:extLst>
                </a:gridCol>
                <a:gridCol w="1930400">
                  <a:extLst>
                    <a:ext uri="{9D8B030D-6E8A-4147-A177-3AD203B41FA5}">
                      <a16:colId xmlns:a16="http://schemas.microsoft.com/office/drawing/2014/main" xmlns="" val="2902418817"/>
                    </a:ext>
                  </a:extLst>
                </a:gridCol>
                <a:gridCol w="1788160">
                  <a:extLst>
                    <a:ext uri="{9D8B030D-6E8A-4147-A177-3AD203B41FA5}">
                      <a16:colId xmlns:a16="http://schemas.microsoft.com/office/drawing/2014/main" xmlns="" val="3390593415"/>
                    </a:ext>
                  </a:extLst>
                </a:gridCol>
                <a:gridCol w="1666243">
                  <a:extLst>
                    <a:ext uri="{9D8B030D-6E8A-4147-A177-3AD203B41FA5}">
                      <a16:colId xmlns:a16="http://schemas.microsoft.com/office/drawing/2014/main" xmlns="" val="3904358838"/>
                    </a:ext>
                  </a:extLst>
                </a:gridCol>
              </a:tblGrid>
              <a:tr h="444138">
                <a:tc>
                  <a:txBody>
                    <a:bodyPr/>
                    <a:lstStyle/>
                    <a:p>
                      <a:pPr algn="ctr" fontAlgn="b"/>
                      <a:r>
                        <a:rPr lang="uk-UA" sz="2200" b="1" u="none" strike="noStrike" dirty="0">
                          <a:effectLst/>
                        </a:rPr>
                        <a:t>№ з/п</a:t>
                      </a:r>
                      <a:endParaRPr lang="uk-UA" sz="2200" b="1" i="0" u="none" strike="noStrike" dirty="0">
                        <a:solidFill>
                          <a:srgbClr val="333333"/>
                        </a:solidFill>
                        <a:effectLst/>
                        <a:latin typeface="Helvetica" pitchFamily="2" charset="0"/>
                      </a:endParaRPr>
                    </a:p>
                  </a:txBody>
                  <a:tcPr marL="9525" marR="9525" marT="9525" marB="0" anchor="ctr">
                    <a:solidFill>
                      <a:schemeClr val="accent6">
                        <a:lumMod val="60000"/>
                        <a:lumOff val="40000"/>
                      </a:schemeClr>
                    </a:solidFill>
                  </a:tcPr>
                </a:tc>
                <a:tc>
                  <a:txBody>
                    <a:bodyPr/>
                    <a:lstStyle/>
                    <a:p>
                      <a:pPr algn="ctr" fontAlgn="b"/>
                      <a:r>
                        <a:rPr lang="uk-UA" sz="2200" b="1" u="none" strike="noStrike" dirty="0">
                          <a:effectLst/>
                        </a:rPr>
                        <a:t>Зміст господарської операції</a:t>
                      </a:r>
                      <a:endParaRPr lang="uk-UA" sz="2200" b="1" i="0" u="none" strike="noStrike" dirty="0">
                        <a:solidFill>
                          <a:srgbClr val="333333"/>
                        </a:solidFill>
                        <a:effectLst/>
                        <a:latin typeface="Helvetica" pitchFamily="2" charset="0"/>
                      </a:endParaRPr>
                    </a:p>
                  </a:txBody>
                  <a:tcPr marL="9525" marR="9525" marT="9525" marB="0" anchor="ctr">
                    <a:solidFill>
                      <a:schemeClr val="accent6">
                        <a:lumMod val="60000"/>
                        <a:lumOff val="40000"/>
                      </a:schemeClr>
                    </a:solidFill>
                  </a:tcPr>
                </a:tc>
                <a:tc>
                  <a:txBody>
                    <a:bodyPr/>
                    <a:lstStyle/>
                    <a:p>
                      <a:pPr algn="ctr" fontAlgn="b"/>
                      <a:r>
                        <a:rPr lang="uk-UA" sz="2200" b="1" u="none" strike="noStrike" dirty="0">
                          <a:effectLst/>
                        </a:rPr>
                        <a:t>Дебет</a:t>
                      </a:r>
                      <a:endParaRPr lang="uk-UA" sz="2200" b="1" i="0" u="none" strike="noStrike" dirty="0">
                        <a:solidFill>
                          <a:srgbClr val="333333"/>
                        </a:solidFill>
                        <a:effectLst/>
                        <a:latin typeface="Helvetica" pitchFamily="2" charset="0"/>
                      </a:endParaRPr>
                    </a:p>
                  </a:txBody>
                  <a:tcPr marL="9525" marR="9525" marT="9525" marB="0" anchor="ctr">
                    <a:solidFill>
                      <a:schemeClr val="accent6">
                        <a:lumMod val="60000"/>
                        <a:lumOff val="40000"/>
                      </a:schemeClr>
                    </a:solidFill>
                  </a:tcPr>
                </a:tc>
                <a:tc>
                  <a:txBody>
                    <a:bodyPr/>
                    <a:lstStyle/>
                    <a:p>
                      <a:pPr algn="ctr" fontAlgn="b"/>
                      <a:r>
                        <a:rPr lang="uk-UA" sz="2200" b="1" u="none" strike="noStrike" dirty="0">
                          <a:effectLst/>
                        </a:rPr>
                        <a:t>Кредит</a:t>
                      </a:r>
                      <a:endParaRPr lang="uk-UA" sz="2200" b="1" i="0" u="none" strike="noStrike" dirty="0">
                        <a:solidFill>
                          <a:srgbClr val="333333"/>
                        </a:solidFill>
                        <a:effectLst/>
                        <a:latin typeface="Helvetica" pitchFamily="2" charset="0"/>
                      </a:endParaRPr>
                    </a:p>
                  </a:txBody>
                  <a:tcPr marL="9525" marR="9525" marT="9525" marB="0" anchor="ctr">
                    <a:solidFill>
                      <a:schemeClr val="accent6">
                        <a:lumMod val="60000"/>
                        <a:lumOff val="40000"/>
                      </a:schemeClr>
                    </a:solidFill>
                  </a:tcPr>
                </a:tc>
                <a:tc>
                  <a:txBody>
                    <a:bodyPr/>
                    <a:lstStyle/>
                    <a:p>
                      <a:pPr algn="ctr" fontAlgn="b"/>
                      <a:r>
                        <a:rPr lang="uk-UA" sz="2200" b="1" u="none" strike="noStrike" dirty="0">
                          <a:effectLst/>
                        </a:rPr>
                        <a:t>Сума</a:t>
                      </a:r>
                      <a:endParaRPr lang="uk-UA" sz="2200" b="1" i="0" u="none" strike="noStrike" dirty="0">
                        <a:solidFill>
                          <a:srgbClr val="333333"/>
                        </a:solidFill>
                        <a:effectLst/>
                        <a:latin typeface="Helvetica" pitchFamily="2" charset="0"/>
                      </a:endParaRPr>
                    </a:p>
                  </a:txBody>
                  <a:tcPr marL="9525" marR="9525" marT="9525" marB="0" anchor="ctr">
                    <a:solidFill>
                      <a:schemeClr val="accent6">
                        <a:lumMod val="60000"/>
                        <a:lumOff val="40000"/>
                      </a:schemeClr>
                    </a:solidFill>
                  </a:tcPr>
                </a:tc>
                <a:extLst>
                  <a:ext uri="{0D108BD9-81ED-4DB2-BD59-A6C34878D82A}">
                    <a16:rowId xmlns:a16="http://schemas.microsoft.com/office/drawing/2014/main" xmlns="" val="629938909"/>
                  </a:ext>
                </a:extLst>
              </a:tr>
              <a:tr h="394788">
                <a:tc>
                  <a:txBody>
                    <a:bodyPr/>
                    <a:lstStyle/>
                    <a:p>
                      <a:pPr algn="ctr" fontAlgn="b"/>
                      <a:r>
                        <a:rPr lang="x-none" sz="2200" u="none" strike="noStrike" dirty="0">
                          <a:effectLst/>
                        </a:rPr>
                        <a:t>1</a:t>
                      </a:r>
                      <a:endParaRPr lang="x-none" sz="2200" b="0" i="0" u="none" strike="noStrike" dirty="0">
                        <a:solidFill>
                          <a:srgbClr val="333333"/>
                        </a:solidFill>
                        <a:effectLst/>
                        <a:latin typeface="Helvetica" pitchFamily="2" charset="0"/>
                      </a:endParaRPr>
                    </a:p>
                  </a:txBody>
                  <a:tcPr marL="9525" marR="9525" marT="9525" marB="0" anchor="ctr"/>
                </a:tc>
                <a:tc>
                  <a:txBody>
                    <a:bodyPr/>
                    <a:lstStyle/>
                    <a:p>
                      <a:pPr algn="l" fontAlgn="ctr"/>
                      <a:r>
                        <a:rPr lang="uk-UA" sz="2200" u="none" strike="noStrike" dirty="0">
                          <a:effectLst/>
                        </a:rPr>
                        <a:t>Отримано кредит за програмою «5-7-9»</a:t>
                      </a:r>
                      <a:endParaRPr lang="uk-UA" sz="2200" b="0" i="0" u="none" strike="noStrike" dirty="0">
                        <a:solidFill>
                          <a:srgbClr val="333333"/>
                        </a:solidFill>
                        <a:effectLst/>
                        <a:latin typeface="Helvetica" pitchFamily="2" charset="0"/>
                      </a:endParaRPr>
                    </a:p>
                  </a:txBody>
                  <a:tcPr marL="72000" marR="9525" marT="9525" marB="0" anchor="ctr"/>
                </a:tc>
                <a:tc>
                  <a:txBody>
                    <a:bodyPr/>
                    <a:lstStyle/>
                    <a:p>
                      <a:pPr algn="ctr" fontAlgn="b"/>
                      <a:r>
                        <a:rPr lang="x-none" sz="2200" u="none" strike="noStrike" dirty="0">
                          <a:effectLst/>
                        </a:rPr>
                        <a:t>311</a:t>
                      </a:r>
                      <a:endParaRPr lang="x-none" sz="2200" b="0" i="0" u="none" strike="noStrike" dirty="0">
                        <a:solidFill>
                          <a:srgbClr val="333333"/>
                        </a:solidFill>
                        <a:effectLst/>
                        <a:latin typeface="Helvetica" pitchFamily="2" charset="0"/>
                      </a:endParaRPr>
                    </a:p>
                  </a:txBody>
                  <a:tcPr marL="9525" marR="9525" marT="9525" marB="0" anchor="ctr"/>
                </a:tc>
                <a:tc>
                  <a:txBody>
                    <a:bodyPr/>
                    <a:lstStyle/>
                    <a:p>
                      <a:pPr algn="ctr" fontAlgn="b"/>
                      <a:r>
                        <a:rPr lang="x-none" sz="2200" u="none" strike="noStrike">
                          <a:effectLst/>
                        </a:rPr>
                        <a:t>601</a:t>
                      </a:r>
                      <a:endParaRPr lang="x-none" sz="2200" b="0" i="0" u="none" strike="noStrike">
                        <a:solidFill>
                          <a:srgbClr val="333333"/>
                        </a:solidFill>
                        <a:effectLst/>
                        <a:latin typeface="Helvetica" pitchFamily="2" charset="0"/>
                      </a:endParaRPr>
                    </a:p>
                  </a:txBody>
                  <a:tcPr marL="9525" marR="9525" marT="9525" marB="0" anchor="ctr"/>
                </a:tc>
                <a:tc>
                  <a:txBody>
                    <a:bodyPr/>
                    <a:lstStyle/>
                    <a:p>
                      <a:pPr algn="ctr" fontAlgn="b"/>
                      <a:r>
                        <a:rPr lang="x-none" sz="2200" u="none" strike="noStrike">
                          <a:effectLst/>
                        </a:rPr>
                        <a:t>1 200 000</a:t>
                      </a:r>
                      <a:endParaRPr lang="x-none" sz="2200" b="0" i="0" u="none" strike="noStrike">
                        <a:solidFill>
                          <a:srgbClr val="333333"/>
                        </a:solidFill>
                        <a:effectLst/>
                        <a:latin typeface="Helvetica" pitchFamily="2" charset="0"/>
                      </a:endParaRPr>
                    </a:p>
                  </a:txBody>
                  <a:tcPr marL="9525" marR="9525" marT="9525" marB="0" anchor="ctr"/>
                </a:tc>
                <a:extLst>
                  <a:ext uri="{0D108BD9-81ED-4DB2-BD59-A6C34878D82A}">
                    <a16:rowId xmlns:a16="http://schemas.microsoft.com/office/drawing/2014/main" xmlns="" val="2127303783"/>
                  </a:ext>
                </a:extLst>
              </a:tr>
              <a:tr h="1579154">
                <a:tc>
                  <a:txBody>
                    <a:bodyPr/>
                    <a:lstStyle/>
                    <a:p>
                      <a:pPr algn="ctr" fontAlgn="b"/>
                      <a:r>
                        <a:rPr lang="x-none" sz="2200" u="none" strike="noStrike">
                          <a:effectLst/>
                        </a:rPr>
                        <a:t>2</a:t>
                      </a:r>
                      <a:endParaRPr lang="x-none" sz="2200" b="0" i="0" u="none" strike="noStrike">
                        <a:solidFill>
                          <a:srgbClr val="333333"/>
                        </a:solidFill>
                        <a:effectLst/>
                        <a:latin typeface="Helvetica" pitchFamily="2" charset="0"/>
                      </a:endParaRPr>
                    </a:p>
                  </a:txBody>
                  <a:tcPr marL="9525" marR="9525" marT="9525" marB="0" anchor="ctr"/>
                </a:tc>
                <a:tc>
                  <a:txBody>
                    <a:bodyPr/>
                    <a:lstStyle/>
                    <a:p>
                      <a:pPr algn="l" fontAlgn="ctr"/>
                      <a:r>
                        <a:rPr lang="uk-UA" sz="2200" u="none" strike="noStrike" dirty="0">
                          <a:effectLst/>
                        </a:rPr>
                        <a:t>Нараховано банком відсотки за користування кредитом за січень 2024 за базовою ставкою 23 %. П-во сплачує 5%, решта компенсує Фонд</a:t>
                      </a:r>
                      <a:endParaRPr lang="uk-UA" sz="2200" b="0" i="0" u="none" strike="noStrike" dirty="0">
                        <a:solidFill>
                          <a:srgbClr val="333333"/>
                        </a:solidFill>
                        <a:effectLst/>
                        <a:latin typeface="Helvetica" pitchFamily="2" charset="0"/>
                      </a:endParaRPr>
                    </a:p>
                  </a:txBody>
                  <a:tcPr marL="72000" marR="9525" marT="9525" marB="0" anchor="ctr"/>
                </a:tc>
                <a:tc>
                  <a:txBody>
                    <a:bodyPr/>
                    <a:lstStyle/>
                    <a:p>
                      <a:pPr algn="ctr" fontAlgn="b"/>
                      <a:r>
                        <a:rPr lang="x-none" sz="2200" u="none" strike="noStrike">
                          <a:effectLst/>
                        </a:rPr>
                        <a:t>951</a:t>
                      </a:r>
                      <a:endParaRPr lang="x-none" sz="2200" b="0" i="0" u="none" strike="noStrike">
                        <a:solidFill>
                          <a:srgbClr val="333333"/>
                        </a:solidFill>
                        <a:effectLst/>
                        <a:latin typeface="Helvetica" pitchFamily="2" charset="0"/>
                      </a:endParaRPr>
                    </a:p>
                  </a:txBody>
                  <a:tcPr marL="9525" marR="9525" marT="9525" marB="0" anchor="ctr"/>
                </a:tc>
                <a:tc>
                  <a:txBody>
                    <a:bodyPr/>
                    <a:lstStyle/>
                    <a:p>
                      <a:pPr algn="ctr" fontAlgn="b"/>
                      <a:r>
                        <a:rPr lang="uk-UA" sz="2200" u="none" strike="noStrike">
                          <a:effectLst/>
                        </a:rPr>
                        <a:t>684/банк</a:t>
                      </a:r>
                      <a:endParaRPr lang="uk-UA" sz="2200" b="0" i="0" u="none" strike="noStrike">
                        <a:solidFill>
                          <a:srgbClr val="333333"/>
                        </a:solidFill>
                        <a:effectLst/>
                        <a:latin typeface="Helvetica" pitchFamily="2" charset="0"/>
                      </a:endParaRPr>
                    </a:p>
                  </a:txBody>
                  <a:tcPr marL="9525" marR="9525" marT="9525" marB="0" anchor="ctr"/>
                </a:tc>
                <a:tc>
                  <a:txBody>
                    <a:bodyPr/>
                    <a:lstStyle/>
                    <a:p>
                      <a:pPr algn="ctr" fontAlgn="b"/>
                      <a:r>
                        <a:rPr lang="x-none" sz="2200" u="none" strike="noStrike">
                          <a:effectLst/>
                        </a:rPr>
                        <a:t>23 000</a:t>
                      </a:r>
                      <a:endParaRPr lang="x-none" sz="2200" b="0" i="0" u="none" strike="noStrike">
                        <a:solidFill>
                          <a:srgbClr val="333333"/>
                        </a:solidFill>
                        <a:effectLst/>
                        <a:latin typeface="Helvetica" pitchFamily="2" charset="0"/>
                      </a:endParaRPr>
                    </a:p>
                  </a:txBody>
                  <a:tcPr marL="9525" marR="9525" marT="9525" marB="0" anchor="ctr"/>
                </a:tc>
                <a:extLst>
                  <a:ext uri="{0D108BD9-81ED-4DB2-BD59-A6C34878D82A}">
                    <a16:rowId xmlns:a16="http://schemas.microsoft.com/office/drawing/2014/main" xmlns="" val="1066813270"/>
                  </a:ext>
                </a:extLst>
              </a:tr>
              <a:tr h="1184366">
                <a:tc>
                  <a:txBody>
                    <a:bodyPr/>
                    <a:lstStyle/>
                    <a:p>
                      <a:pPr algn="ctr" fontAlgn="b"/>
                      <a:r>
                        <a:rPr lang="x-none" sz="2200" u="none" strike="noStrike" dirty="0">
                          <a:effectLst/>
                        </a:rPr>
                        <a:t>3</a:t>
                      </a:r>
                      <a:endParaRPr lang="x-none" sz="2200" b="0" i="0" u="none" strike="noStrike" dirty="0">
                        <a:solidFill>
                          <a:srgbClr val="333333"/>
                        </a:solidFill>
                        <a:effectLst/>
                        <a:latin typeface="Helvetica" pitchFamily="2" charset="0"/>
                      </a:endParaRPr>
                    </a:p>
                  </a:txBody>
                  <a:tcPr marL="9525" marR="9525" marT="9525" marB="0" anchor="ctr"/>
                </a:tc>
                <a:tc>
                  <a:txBody>
                    <a:bodyPr/>
                    <a:lstStyle/>
                    <a:p>
                      <a:pPr algn="l" fontAlgn="ctr"/>
                      <a:r>
                        <a:rPr lang="uk-UA" sz="2200" u="none" strike="noStrike" dirty="0">
                          <a:effectLst/>
                        </a:rPr>
                        <a:t>Одночасно відображено різницю у відсотках, яку має компенсувати банку Фонд </a:t>
                      </a:r>
                      <a:endParaRPr lang="uk-UA" sz="2200" b="0" i="0" u="none" strike="noStrike" dirty="0">
                        <a:solidFill>
                          <a:srgbClr val="333333"/>
                        </a:solidFill>
                        <a:effectLst/>
                        <a:latin typeface="Helvetica" pitchFamily="2" charset="0"/>
                      </a:endParaRPr>
                    </a:p>
                  </a:txBody>
                  <a:tcPr marL="72000" marR="9525" marT="9525" marB="0" anchor="ctr"/>
                </a:tc>
                <a:tc>
                  <a:txBody>
                    <a:bodyPr/>
                    <a:lstStyle/>
                    <a:p>
                      <a:pPr algn="ctr" fontAlgn="b"/>
                      <a:r>
                        <a:rPr lang="uk-UA" sz="2200" u="none" strike="noStrike" dirty="0">
                          <a:effectLst/>
                        </a:rPr>
                        <a:t>684/Фонд</a:t>
                      </a:r>
                      <a:endParaRPr lang="uk-UA" sz="2200" b="0" i="0" u="none" strike="noStrike" dirty="0">
                        <a:solidFill>
                          <a:srgbClr val="333333"/>
                        </a:solidFill>
                        <a:effectLst/>
                        <a:latin typeface="Helvetica" pitchFamily="2" charset="0"/>
                      </a:endParaRPr>
                    </a:p>
                  </a:txBody>
                  <a:tcPr marL="9525" marR="9525" marT="9525" marB="0" anchor="ctr"/>
                </a:tc>
                <a:tc>
                  <a:txBody>
                    <a:bodyPr/>
                    <a:lstStyle/>
                    <a:p>
                      <a:pPr algn="ctr" fontAlgn="b"/>
                      <a:r>
                        <a:rPr lang="x-none" sz="2200" u="none" strike="noStrike">
                          <a:effectLst/>
                        </a:rPr>
                        <a:t>482</a:t>
                      </a:r>
                      <a:endParaRPr lang="x-none" sz="2200" b="0" i="0" u="none" strike="noStrike">
                        <a:solidFill>
                          <a:srgbClr val="333333"/>
                        </a:solidFill>
                        <a:effectLst/>
                        <a:latin typeface="Helvetica" pitchFamily="2" charset="0"/>
                      </a:endParaRPr>
                    </a:p>
                  </a:txBody>
                  <a:tcPr marL="9525" marR="9525" marT="9525" marB="0" anchor="ctr"/>
                </a:tc>
                <a:tc>
                  <a:txBody>
                    <a:bodyPr/>
                    <a:lstStyle/>
                    <a:p>
                      <a:pPr algn="ctr" fontAlgn="b"/>
                      <a:r>
                        <a:rPr lang="x-none" sz="2200" u="none" strike="noStrike">
                          <a:effectLst/>
                        </a:rPr>
                        <a:t>18 000</a:t>
                      </a:r>
                      <a:endParaRPr lang="x-none" sz="22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xmlns="" val="3266361274"/>
                  </a:ext>
                </a:extLst>
              </a:tr>
              <a:tr h="789577">
                <a:tc>
                  <a:txBody>
                    <a:bodyPr/>
                    <a:lstStyle/>
                    <a:p>
                      <a:pPr algn="ctr" fontAlgn="b"/>
                      <a:r>
                        <a:rPr lang="x-none" sz="2200" u="none" strike="noStrike">
                          <a:effectLst/>
                        </a:rPr>
                        <a:t>4</a:t>
                      </a:r>
                      <a:endParaRPr lang="x-none" sz="2200" b="0" i="0" u="none" strike="noStrike">
                        <a:solidFill>
                          <a:srgbClr val="333333"/>
                        </a:solidFill>
                        <a:effectLst/>
                        <a:latin typeface="Helvetica" pitchFamily="2" charset="0"/>
                      </a:endParaRPr>
                    </a:p>
                  </a:txBody>
                  <a:tcPr marL="9525" marR="9525" marT="9525" marB="0" anchor="ctr"/>
                </a:tc>
                <a:tc>
                  <a:txBody>
                    <a:bodyPr/>
                    <a:lstStyle/>
                    <a:p>
                      <a:pPr algn="l" fontAlgn="ctr"/>
                      <a:r>
                        <a:rPr lang="uk-UA" sz="2200" u="none" strike="noStrike" dirty="0">
                          <a:effectLst/>
                        </a:rPr>
                        <a:t>Сплачено банку відсотки за компенсаційною ставкою 5 %</a:t>
                      </a:r>
                      <a:endParaRPr lang="uk-UA" sz="2200" b="0" i="0" u="none" strike="noStrike" dirty="0">
                        <a:solidFill>
                          <a:srgbClr val="333333"/>
                        </a:solidFill>
                        <a:effectLst/>
                        <a:latin typeface="Helvetica" pitchFamily="2" charset="0"/>
                      </a:endParaRPr>
                    </a:p>
                  </a:txBody>
                  <a:tcPr marL="72000" marR="9525" marT="9525" marB="0" anchor="ctr"/>
                </a:tc>
                <a:tc>
                  <a:txBody>
                    <a:bodyPr/>
                    <a:lstStyle/>
                    <a:p>
                      <a:pPr algn="ctr" fontAlgn="b"/>
                      <a:r>
                        <a:rPr lang="uk-UA" sz="2200" u="none" strike="noStrike">
                          <a:effectLst/>
                        </a:rPr>
                        <a:t>684/банк</a:t>
                      </a:r>
                      <a:endParaRPr lang="uk-UA" sz="2200" b="0" i="0" u="none" strike="noStrike">
                        <a:solidFill>
                          <a:srgbClr val="333333"/>
                        </a:solidFill>
                        <a:effectLst/>
                        <a:latin typeface="Helvetica" pitchFamily="2" charset="0"/>
                      </a:endParaRPr>
                    </a:p>
                  </a:txBody>
                  <a:tcPr marL="9525" marR="9525" marT="9525" marB="0" anchor="ctr"/>
                </a:tc>
                <a:tc>
                  <a:txBody>
                    <a:bodyPr/>
                    <a:lstStyle/>
                    <a:p>
                      <a:pPr algn="ctr" fontAlgn="b"/>
                      <a:r>
                        <a:rPr lang="x-none" sz="2200" u="none" strike="noStrike">
                          <a:effectLst/>
                        </a:rPr>
                        <a:t>311</a:t>
                      </a:r>
                      <a:endParaRPr lang="x-none" sz="2200" b="0" i="0" u="none" strike="noStrike">
                        <a:solidFill>
                          <a:srgbClr val="333333"/>
                        </a:solidFill>
                        <a:effectLst/>
                        <a:latin typeface="Helvetica" pitchFamily="2" charset="0"/>
                      </a:endParaRPr>
                    </a:p>
                  </a:txBody>
                  <a:tcPr marL="9525" marR="9525" marT="9525" marB="0" anchor="ctr"/>
                </a:tc>
                <a:tc>
                  <a:txBody>
                    <a:bodyPr/>
                    <a:lstStyle/>
                    <a:p>
                      <a:pPr algn="ctr" fontAlgn="b"/>
                      <a:r>
                        <a:rPr lang="x-none" sz="2200" u="none" strike="noStrike">
                          <a:effectLst/>
                        </a:rPr>
                        <a:t>5 000</a:t>
                      </a:r>
                      <a:endParaRPr lang="x-none" sz="2200" b="0" i="0" u="none" strike="noStrike">
                        <a:solidFill>
                          <a:srgbClr val="333333"/>
                        </a:solidFill>
                        <a:effectLst/>
                        <a:latin typeface="Helvetica" pitchFamily="2" charset="0"/>
                      </a:endParaRPr>
                    </a:p>
                  </a:txBody>
                  <a:tcPr marL="9525" marR="9525" marT="9525" marB="0" anchor="ctr"/>
                </a:tc>
                <a:extLst>
                  <a:ext uri="{0D108BD9-81ED-4DB2-BD59-A6C34878D82A}">
                    <a16:rowId xmlns:a16="http://schemas.microsoft.com/office/drawing/2014/main" xmlns="" val="2969797077"/>
                  </a:ext>
                </a:extLst>
              </a:tr>
              <a:tr h="394788">
                <a:tc rowSpan="2">
                  <a:txBody>
                    <a:bodyPr/>
                    <a:lstStyle/>
                    <a:p>
                      <a:pPr algn="ctr" fontAlgn="b"/>
                      <a:r>
                        <a:rPr lang="x-none" sz="2200" u="none" strike="noStrike">
                          <a:effectLst/>
                        </a:rPr>
                        <a:t>5</a:t>
                      </a:r>
                      <a:endParaRPr lang="x-none" sz="2200" b="0" i="0" u="none" strike="noStrike">
                        <a:solidFill>
                          <a:srgbClr val="333333"/>
                        </a:solidFill>
                        <a:effectLst/>
                        <a:latin typeface="Helvetica" pitchFamily="2" charset="0"/>
                      </a:endParaRPr>
                    </a:p>
                  </a:txBody>
                  <a:tcPr marL="9525" marR="9525" marT="9525" marB="0" anchor="ctr"/>
                </a:tc>
                <a:tc rowSpan="2">
                  <a:txBody>
                    <a:bodyPr/>
                    <a:lstStyle/>
                    <a:p>
                      <a:pPr algn="l" fontAlgn="ctr"/>
                      <a:r>
                        <a:rPr lang="uk-UA" sz="2200" u="none" strike="noStrike" dirty="0">
                          <a:effectLst/>
                        </a:rPr>
                        <a:t>Отримано від банку повідомлення про погодження Фондом компенсації відсотків</a:t>
                      </a:r>
                      <a:endParaRPr lang="uk-UA" sz="2200" b="0" i="0" u="none" strike="noStrike" dirty="0">
                        <a:solidFill>
                          <a:srgbClr val="333333"/>
                        </a:solidFill>
                        <a:effectLst/>
                        <a:latin typeface="Helvetica" pitchFamily="2" charset="0"/>
                      </a:endParaRPr>
                    </a:p>
                  </a:txBody>
                  <a:tcPr marL="72000" marR="9525" marT="9525" marB="0" anchor="ctr"/>
                </a:tc>
                <a:tc>
                  <a:txBody>
                    <a:bodyPr/>
                    <a:lstStyle/>
                    <a:p>
                      <a:pPr algn="ctr" fontAlgn="b"/>
                      <a:r>
                        <a:rPr lang="x-none" sz="2200" u="none" strike="noStrike">
                          <a:effectLst/>
                        </a:rPr>
                        <a:t>482</a:t>
                      </a:r>
                      <a:endParaRPr lang="x-none" sz="2200" b="0" i="0" u="none" strike="noStrike">
                        <a:solidFill>
                          <a:srgbClr val="333333"/>
                        </a:solidFill>
                        <a:effectLst/>
                        <a:latin typeface="Helvetica" pitchFamily="2" charset="0"/>
                      </a:endParaRPr>
                    </a:p>
                  </a:txBody>
                  <a:tcPr marL="9525" marR="9525" marT="9525" marB="0" anchor="ctr"/>
                </a:tc>
                <a:tc>
                  <a:txBody>
                    <a:bodyPr/>
                    <a:lstStyle/>
                    <a:p>
                      <a:pPr algn="ctr" fontAlgn="b"/>
                      <a:r>
                        <a:rPr lang="x-none" sz="2200" u="none" strike="noStrike">
                          <a:effectLst/>
                        </a:rPr>
                        <a:t>718</a:t>
                      </a:r>
                      <a:endParaRPr lang="x-none" sz="2200" b="0" i="0" u="none" strike="noStrike">
                        <a:solidFill>
                          <a:srgbClr val="333333"/>
                        </a:solidFill>
                        <a:effectLst/>
                        <a:latin typeface="Helvetica" pitchFamily="2" charset="0"/>
                      </a:endParaRPr>
                    </a:p>
                  </a:txBody>
                  <a:tcPr marL="9525" marR="9525" marT="9525" marB="0" anchor="ctr"/>
                </a:tc>
                <a:tc>
                  <a:txBody>
                    <a:bodyPr/>
                    <a:lstStyle/>
                    <a:p>
                      <a:pPr algn="ctr" fontAlgn="b"/>
                      <a:r>
                        <a:rPr lang="x-none" sz="2200" u="none" strike="noStrike">
                          <a:effectLst/>
                        </a:rPr>
                        <a:t>18 000</a:t>
                      </a:r>
                      <a:endParaRPr lang="x-none" sz="22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xmlns="" val="4048949766"/>
                  </a:ext>
                </a:extLst>
              </a:tr>
              <a:tr h="394788">
                <a:tc vMerge="1">
                  <a:txBody>
                    <a:bodyPr/>
                    <a:lstStyle/>
                    <a:p>
                      <a:endParaRPr lang="x-none"/>
                    </a:p>
                  </a:txBody>
                  <a:tcPr/>
                </a:tc>
                <a:tc vMerge="1">
                  <a:txBody>
                    <a:bodyPr/>
                    <a:lstStyle/>
                    <a:p>
                      <a:endParaRPr lang="x-none"/>
                    </a:p>
                  </a:txBody>
                  <a:tcPr/>
                </a:tc>
                <a:tc>
                  <a:txBody>
                    <a:bodyPr/>
                    <a:lstStyle/>
                    <a:p>
                      <a:pPr algn="ctr" fontAlgn="b"/>
                      <a:r>
                        <a:rPr lang="uk-UA" sz="2200" u="none" strike="noStrike">
                          <a:effectLst/>
                        </a:rPr>
                        <a:t>684/банк</a:t>
                      </a:r>
                      <a:endParaRPr lang="uk-UA" sz="2200" b="0" i="0" u="none" strike="noStrike">
                        <a:solidFill>
                          <a:srgbClr val="333333"/>
                        </a:solidFill>
                        <a:effectLst/>
                        <a:latin typeface="Helvetica" pitchFamily="2" charset="0"/>
                      </a:endParaRPr>
                    </a:p>
                  </a:txBody>
                  <a:tcPr marL="9525" marR="9525" marT="9525" marB="0" anchor="ctr"/>
                </a:tc>
                <a:tc>
                  <a:txBody>
                    <a:bodyPr/>
                    <a:lstStyle/>
                    <a:p>
                      <a:pPr algn="ctr" fontAlgn="b"/>
                      <a:r>
                        <a:rPr lang="uk-UA" sz="2200" u="none" strike="noStrike">
                          <a:effectLst/>
                        </a:rPr>
                        <a:t>684/Фонд</a:t>
                      </a:r>
                      <a:endParaRPr lang="uk-UA" sz="2200" b="0" i="0" u="none" strike="noStrike">
                        <a:solidFill>
                          <a:srgbClr val="333333"/>
                        </a:solidFill>
                        <a:effectLst/>
                        <a:latin typeface="Helvetica" pitchFamily="2" charset="0"/>
                      </a:endParaRPr>
                    </a:p>
                  </a:txBody>
                  <a:tcPr marL="9525" marR="9525" marT="9525" marB="0" anchor="ctr"/>
                </a:tc>
                <a:tc>
                  <a:txBody>
                    <a:bodyPr/>
                    <a:lstStyle/>
                    <a:p>
                      <a:pPr algn="ctr" fontAlgn="b"/>
                      <a:r>
                        <a:rPr lang="x-none" sz="2200" u="none" strike="noStrike" dirty="0">
                          <a:effectLst/>
                        </a:rPr>
                        <a:t>18 000</a:t>
                      </a:r>
                      <a:endParaRPr lang="x-none" sz="22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xmlns="" val="1833783367"/>
                  </a:ext>
                </a:extLst>
              </a:tr>
            </a:tbl>
          </a:graphicData>
        </a:graphic>
      </p:graphicFrame>
      <p:sp>
        <p:nvSpPr>
          <p:cNvPr id="7" name="Google Shape;556;p32">
            <a:extLst>
              <a:ext uri="{FF2B5EF4-FFF2-40B4-BE49-F238E27FC236}">
                <a16:creationId xmlns:a16="http://schemas.microsoft.com/office/drawing/2014/main" xmlns="" id="{48101F3D-C284-415A-8AF0-B7E09541ED21}"/>
              </a:ext>
            </a:extLst>
          </p:cNvPr>
          <p:cNvSpPr txBox="1"/>
          <p:nvPr/>
        </p:nvSpPr>
        <p:spPr>
          <a:xfrm>
            <a:off x="11524930" y="6474618"/>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18</a:t>
            </a:fld>
            <a:endParaRPr sz="2000" b="1"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479989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7AEEEC-AB99-494B-B777-9111A7FECF9A}"/>
              </a:ext>
            </a:extLst>
          </p:cNvPr>
          <p:cNvSpPr>
            <a:spLocks noGrp="1"/>
          </p:cNvSpPr>
          <p:nvPr>
            <p:ph type="title"/>
          </p:nvPr>
        </p:nvSpPr>
        <p:spPr>
          <a:xfrm>
            <a:off x="1" y="-1"/>
            <a:ext cx="12192000" cy="1463041"/>
          </a:xfrm>
        </p:spPr>
        <p:txBody>
          <a:bodyPr>
            <a:noAutofit/>
          </a:bodyPr>
          <a:lstStyle/>
          <a:p>
            <a:pPr algn="ctr">
              <a:lnSpc>
                <a:spcPct val="100000"/>
              </a:lnSpc>
            </a:pPr>
            <a:r>
              <a:rPr lang="uk-UA" sz="3500" b="1" dirty="0">
                <a:latin typeface="+mn-lt"/>
              </a:rPr>
              <a:t>ЯК СПИСАННЯ ЗЕД КРЕДИТОРКИ ПО РФ </a:t>
            </a:r>
            <a:br>
              <a:rPr lang="uk-UA" sz="3500" b="1" dirty="0">
                <a:latin typeface="+mn-lt"/>
              </a:rPr>
            </a:br>
            <a:r>
              <a:rPr lang="uk-UA" sz="3500" b="1" dirty="0">
                <a:latin typeface="+mn-lt"/>
              </a:rPr>
              <a:t>ТА БІЛОРУСІЇ ВПЛИВАЄ НА ПОДАТКИ?</a:t>
            </a:r>
            <a:endParaRPr lang="x-none" sz="3500" b="1" dirty="0">
              <a:latin typeface="+mn-lt"/>
            </a:endParaRPr>
          </a:p>
        </p:txBody>
      </p:sp>
      <p:sp>
        <p:nvSpPr>
          <p:cNvPr id="3" name="Content Placeholder 2">
            <a:extLst>
              <a:ext uri="{FF2B5EF4-FFF2-40B4-BE49-F238E27FC236}">
                <a16:creationId xmlns:a16="http://schemas.microsoft.com/office/drawing/2014/main" xmlns="" id="{9F9EAB0D-4491-DE4F-AD89-E06EFC764628}"/>
              </a:ext>
            </a:extLst>
          </p:cNvPr>
          <p:cNvSpPr>
            <a:spLocks noGrp="1"/>
          </p:cNvSpPr>
          <p:nvPr>
            <p:ph idx="1"/>
          </p:nvPr>
        </p:nvSpPr>
        <p:spPr>
          <a:xfrm>
            <a:off x="766763" y="2310581"/>
            <a:ext cx="11059477" cy="2911659"/>
          </a:xfrm>
        </p:spPr>
        <p:txBody>
          <a:bodyPr anchor="ctr">
            <a:normAutofit/>
          </a:bodyPr>
          <a:lstStyle/>
          <a:p>
            <a:pPr marL="0" indent="0" algn="just">
              <a:lnSpc>
                <a:spcPct val="100000"/>
              </a:lnSpc>
              <a:buNone/>
            </a:pPr>
            <a:r>
              <a:rPr lang="uk-UA" dirty="0"/>
              <a:t>Податкова: </a:t>
            </a:r>
          </a:p>
          <a:p>
            <a:pPr marL="0" indent="0" algn="just">
              <a:lnSpc>
                <a:spcPct val="100000"/>
              </a:lnSpc>
              <a:buNone/>
            </a:pPr>
            <a:r>
              <a:rPr lang="uk-UA" dirty="0"/>
              <a:t>застосовуйте ПУНКТ 65, 66, 67 ПІДРОЗДІЛУ 4 РОЗДІЛУ ХХ ПКУ </a:t>
            </a:r>
            <a:endParaRPr lang="x-none" dirty="0"/>
          </a:p>
          <a:p>
            <a:pPr marL="0" indent="0" algn="just">
              <a:lnSpc>
                <a:spcPct val="100000"/>
              </a:lnSpc>
              <a:buNone/>
            </a:pPr>
            <a:endParaRPr lang="x-none" dirty="0"/>
          </a:p>
        </p:txBody>
      </p:sp>
      <p:sp>
        <p:nvSpPr>
          <p:cNvPr id="5" name="Google Shape;556;p32">
            <a:extLst>
              <a:ext uri="{FF2B5EF4-FFF2-40B4-BE49-F238E27FC236}">
                <a16:creationId xmlns:a16="http://schemas.microsoft.com/office/drawing/2014/main" xmlns="" id="{97DBBA6F-406B-470B-95DA-E695483C9684}"/>
              </a:ext>
            </a:extLst>
          </p:cNvPr>
          <p:cNvSpPr txBox="1"/>
          <p:nvPr/>
        </p:nvSpPr>
        <p:spPr>
          <a:xfrm>
            <a:off x="11524930" y="6474618"/>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19</a:t>
            </a:fld>
            <a:endParaRPr sz="2000" b="1" i="0" u="none" strike="noStrike" cap="none" dirty="0">
              <a:solidFill>
                <a:schemeClr val="dk1"/>
              </a:solidFill>
              <a:latin typeface="Calibri"/>
              <a:ea typeface="Calibri"/>
              <a:cs typeface="Calibri"/>
              <a:sym typeface="Calibri"/>
            </a:endParaRPr>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2997" y="5520403"/>
            <a:ext cx="1319340" cy="1319340"/>
          </a:xfrm>
          <a:prstGeom prst="rect">
            <a:avLst/>
          </a:prstGeom>
        </p:spPr>
      </p:pic>
    </p:spTree>
    <p:extLst>
      <p:ext uri="{BB962C8B-B14F-4D97-AF65-F5344CB8AC3E}">
        <p14:creationId xmlns:p14="http://schemas.microsoft.com/office/powerpoint/2010/main" val="6514326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661ADAFC-697B-6844-A88E-652ADDDBBE10}"/>
              </a:ext>
            </a:extLst>
          </p:cNvPr>
          <p:cNvSpPr>
            <a:spLocks noGrp="1"/>
          </p:cNvSpPr>
          <p:nvPr>
            <p:ph idx="1"/>
          </p:nvPr>
        </p:nvSpPr>
        <p:spPr>
          <a:xfrm>
            <a:off x="348615" y="1326795"/>
            <a:ext cx="11551298" cy="4906054"/>
          </a:xfrm>
        </p:spPr>
        <p:txBody>
          <a:bodyPr anchor="ctr">
            <a:normAutofit/>
          </a:bodyPr>
          <a:lstStyle/>
          <a:p>
            <a:pPr marL="0" indent="0" algn="just">
              <a:lnSpc>
                <a:spcPct val="120000"/>
              </a:lnSpc>
              <a:buNone/>
            </a:pPr>
            <a:r>
              <a:rPr lang="uk-UA" b="1" dirty="0"/>
              <a:t>1. Податок на прибуток, звітність за 1-ше півріччя:</a:t>
            </a:r>
            <a:endParaRPr lang="x-none" dirty="0"/>
          </a:p>
          <a:p>
            <a:pPr lvl="0" algn="just">
              <a:lnSpc>
                <a:spcPct val="120000"/>
              </a:lnSpc>
              <a:buFont typeface="Calibri" panose="020F0502020204030204" pitchFamily="34" charset="0"/>
              <a:buChar char="―"/>
            </a:pPr>
            <a:r>
              <a:rPr lang="uk-UA" dirty="0"/>
              <a:t> Хто подає декларацію за 1-ше півріччя та за якою формою?;</a:t>
            </a:r>
            <a:endParaRPr lang="x-none" dirty="0"/>
          </a:p>
          <a:p>
            <a:pPr lvl="0" algn="just">
              <a:lnSpc>
                <a:spcPct val="120000"/>
              </a:lnSpc>
              <a:buFont typeface="Calibri" panose="020F0502020204030204" pitchFamily="34" charset="0"/>
              <a:buChar char="―"/>
            </a:pPr>
            <a:r>
              <a:rPr lang="uk-UA" dirty="0"/>
              <a:t> Квартальні податкові різниці – аналізуємо та розраховуємо;</a:t>
            </a:r>
            <a:endParaRPr lang="x-none" dirty="0"/>
          </a:p>
          <a:p>
            <a:pPr lvl="0" algn="just">
              <a:lnSpc>
                <a:spcPct val="120000"/>
              </a:lnSpc>
              <a:buFont typeface="Calibri" panose="020F0502020204030204" pitchFamily="34" charset="0"/>
              <a:buChar char="―"/>
            </a:pPr>
            <a:r>
              <a:rPr lang="uk-UA" dirty="0"/>
              <a:t> </a:t>
            </a:r>
            <a:r>
              <a:rPr lang="x-none" dirty="0"/>
              <a:t>Платник податку на прибуток із доходом &lt; 40 млн. Чи можна добровільно звітувати щоквартально?</a:t>
            </a:r>
            <a:r>
              <a:rPr lang="uk-UA" dirty="0"/>
              <a:t>;</a:t>
            </a:r>
            <a:endParaRPr lang="x-none" dirty="0"/>
          </a:p>
          <a:p>
            <a:pPr lvl="0" algn="just">
              <a:lnSpc>
                <a:spcPct val="120000"/>
              </a:lnSpc>
              <a:buFont typeface="Calibri" panose="020F0502020204030204" pitchFamily="34" charset="0"/>
              <a:buChar char="―"/>
            </a:pPr>
            <a:r>
              <a:rPr lang="uk-UA" dirty="0"/>
              <a:t> Чи застосовується податкова різниця щодо к</a:t>
            </a:r>
            <a:r>
              <a:rPr lang="x-none" dirty="0"/>
              <a:t>редит</a:t>
            </a:r>
            <a:r>
              <a:rPr lang="uk-UA" dirty="0"/>
              <a:t>у</a:t>
            </a:r>
            <a:r>
              <a:rPr lang="x-none" dirty="0"/>
              <a:t> 5-7-9</a:t>
            </a:r>
            <a:r>
              <a:rPr lang="uk-UA" dirty="0"/>
              <a:t>?;</a:t>
            </a:r>
            <a:endParaRPr lang="x-none" dirty="0"/>
          </a:p>
          <a:p>
            <a:pPr lvl="0" algn="just">
              <a:lnSpc>
                <a:spcPct val="120000"/>
              </a:lnSpc>
              <a:buFont typeface="Calibri" panose="020F0502020204030204" pitchFamily="34" charset="0"/>
              <a:buChar char="―"/>
            </a:pPr>
            <a:r>
              <a:rPr lang="uk-UA" dirty="0"/>
              <a:t> Квартальні податкові різниці.</a:t>
            </a:r>
            <a:endParaRPr lang="x-none" dirty="0"/>
          </a:p>
        </p:txBody>
      </p:sp>
      <p:sp>
        <p:nvSpPr>
          <p:cNvPr id="4" name="Google Shape;556;p32">
            <a:extLst>
              <a:ext uri="{FF2B5EF4-FFF2-40B4-BE49-F238E27FC236}">
                <a16:creationId xmlns:a16="http://schemas.microsoft.com/office/drawing/2014/main" xmlns="" id="{238D0DF9-6473-41E0-A482-6E65EBAE2BC0}"/>
              </a:ext>
            </a:extLst>
          </p:cNvPr>
          <p:cNvSpPr txBox="1"/>
          <p:nvPr/>
        </p:nvSpPr>
        <p:spPr>
          <a:xfrm>
            <a:off x="11606210" y="6489474"/>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2</a:t>
            </a:fld>
            <a:endParaRPr sz="2000" b="1" i="0" u="none" strike="noStrike" cap="none" dirty="0">
              <a:solidFill>
                <a:schemeClr val="dk1"/>
              </a:solidFill>
              <a:latin typeface="Calibri"/>
              <a:ea typeface="Calibri"/>
              <a:cs typeface="Calibri"/>
              <a:sym typeface="Calibri"/>
            </a:endParaRPr>
          </a:p>
        </p:txBody>
      </p:sp>
      <p:sp>
        <p:nvSpPr>
          <p:cNvPr id="7" name="Title 6">
            <a:extLst>
              <a:ext uri="{FF2B5EF4-FFF2-40B4-BE49-F238E27FC236}">
                <a16:creationId xmlns:a16="http://schemas.microsoft.com/office/drawing/2014/main" xmlns="" id="{20913A39-83AF-B54D-96B3-78BED0E90965}"/>
              </a:ext>
            </a:extLst>
          </p:cNvPr>
          <p:cNvSpPr>
            <a:spLocks noGrp="1"/>
          </p:cNvSpPr>
          <p:nvPr>
            <p:ph type="title"/>
          </p:nvPr>
        </p:nvSpPr>
        <p:spPr>
          <a:xfrm>
            <a:off x="772885" y="1231"/>
            <a:ext cx="10515600" cy="1325563"/>
          </a:xfrm>
        </p:spPr>
        <p:txBody>
          <a:bodyPr>
            <a:normAutofit/>
          </a:bodyPr>
          <a:lstStyle/>
          <a:p>
            <a:pPr algn="ctr"/>
            <a:r>
              <a:rPr lang="uk-UA" sz="3500" b="1" dirty="0">
                <a:latin typeface="+mn-lt"/>
              </a:rPr>
              <a:t>1 ЧАСТИНА</a:t>
            </a:r>
            <a:endParaRPr lang="x-none" sz="3500" dirty="0">
              <a:latin typeface="+mn-lt"/>
            </a:endParaRP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98903" y="84418"/>
            <a:ext cx="1634301" cy="1634301"/>
          </a:xfrm>
          <a:prstGeom prst="rect">
            <a:avLst/>
          </a:prstGeom>
        </p:spPr>
      </p:pic>
    </p:spTree>
    <p:extLst>
      <p:ext uri="{BB962C8B-B14F-4D97-AF65-F5344CB8AC3E}">
        <p14:creationId xmlns:p14="http://schemas.microsoft.com/office/powerpoint/2010/main" val="33219704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86EE00-C53E-0548-8D79-F75A7C14F7CA}"/>
              </a:ext>
            </a:extLst>
          </p:cNvPr>
          <p:cNvSpPr>
            <a:spLocks noGrp="1"/>
          </p:cNvSpPr>
          <p:nvPr>
            <p:ph type="title"/>
          </p:nvPr>
        </p:nvSpPr>
        <p:spPr>
          <a:xfrm>
            <a:off x="0" y="30056"/>
            <a:ext cx="12192000" cy="1189144"/>
          </a:xfrm>
        </p:spPr>
        <p:txBody>
          <a:bodyPr>
            <a:normAutofit/>
          </a:bodyPr>
          <a:lstStyle/>
          <a:p>
            <a:pPr algn="ctr"/>
            <a:r>
              <a:rPr lang="uk-UA" sz="3500" b="1" dirty="0">
                <a:latin typeface="+mn-lt"/>
              </a:rPr>
              <a:t>НОРМАТИВКА ПО ТЕМІ</a:t>
            </a:r>
            <a:endParaRPr lang="x-none" sz="3500" b="1" dirty="0">
              <a:latin typeface="+mn-lt"/>
            </a:endParaRPr>
          </a:p>
        </p:txBody>
      </p:sp>
      <p:sp>
        <p:nvSpPr>
          <p:cNvPr id="3" name="Content Placeholder 2">
            <a:extLst>
              <a:ext uri="{FF2B5EF4-FFF2-40B4-BE49-F238E27FC236}">
                <a16:creationId xmlns:a16="http://schemas.microsoft.com/office/drawing/2014/main" xmlns="" id="{93C4DE17-8325-5C4E-A569-7D17F0ABA471}"/>
              </a:ext>
            </a:extLst>
          </p:cNvPr>
          <p:cNvSpPr>
            <a:spLocks noGrp="1"/>
          </p:cNvSpPr>
          <p:nvPr>
            <p:ph idx="1"/>
          </p:nvPr>
        </p:nvSpPr>
        <p:spPr>
          <a:xfrm>
            <a:off x="203201" y="1219200"/>
            <a:ext cx="11744960" cy="5181600"/>
          </a:xfrm>
        </p:spPr>
        <p:txBody>
          <a:bodyPr anchor="ctr">
            <a:noAutofit/>
          </a:bodyPr>
          <a:lstStyle/>
          <a:p>
            <a:pPr marL="457200" indent="-457200" algn="just">
              <a:lnSpc>
                <a:spcPct val="114000"/>
              </a:lnSpc>
              <a:spcBef>
                <a:spcPts val="0"/>
              </a:spcBef>
              <a:buFont typeface="+mj-lt"/>
              <a:buAutoNum type="arabicPeriod"/>
            </a:pPr>
            <a:r>
              <a:rPr lang="uk-UA" dirty="0"/>
              <a:t>Закон України «</a:t>
            </a:r>
            <a:r>
              <a:rPr lang="uk-UA" b="1" dirty="0"/>
              <a:t>Про основні засади примусового вилучення в Україні об'єктів права власності російської федерації та її резидентів» від 3 березня 2022 року № 2116-</a:t>
            </a:r>
            <a:r>
              <a:rPr lang="en-GB" b="1" dirty="0"/>
              <a:t>IX</a:t>
            </a:r>
            <a:r>
              <a:rPr lang="uk-UA" b="1" dirty="0"/>
              <a:t>. </a:t>
            </a:r>
            <a:r>
              <a:rPr lang="uk-UA" dirty="0"/>
              <a:t>Набрав чинності </a:t>
            </a:r>
            <a:r>
              <a:rPr lang="x-none" dirty="0"/>
              <a:t>07.03.2022</a:t>
            </a:r>
            <a:endParaRPr lang="uk-UA" dirty="0"/>
          </a:p>
          <a:p>
            <a:pPr marL="457200" indent="-457200" algn="just">
              <a:lnSpc>
                <a:spcPct val="114000"/>
              </a:lnSpc>
              <a:spcBef>
                <a:spcPts val="0"/>
              </a:spcBef>
              <a:buFont typeface="+mj-lt"/>
              <a:buAutoNum type="arabicPeriod"/>
            </a:pPr>
            <a:endParaRPr lang="uk-UA" dirty="0"/>
          </a:p>
          <a:p>
            <a:pPr marL="457200" indent="-457200" algn="just">
              <a:lnSpc>
                <a:spcPct val="114000"/>
              </a:lnSpc>
              <a:spcBef>
                <a:spcPts val="0"/>
              </a:spcBef>
              <a:buFont typeface="+mj-lt"/>
              <a:buAutoNum type="arabicPeriod"/>
            </a:pPr>
            <a:r>
              <a:rPr lang="uk-UA" dirty="0"/>
              <a:t>Указ Президента України «</a:t>
            </a:r>
            <a:r>
              <a:rPr lang="uk-UA" b="1" dirty="0"/>
              <a:t>Про рішення Ради національної безпеки і оборони України від 11 травня 2022 року "Про примусове вилучення в Україні об’єктів права власності російської федерації та її резидентів» від 11 травня 2022 року № 326/2022. </a:t>
            </a:r>
            <a:r>
              <a:rPr lang="uk-UA" dirty="0"/>
              <a:t>Набрав чинності </a:t>
            </a:r>
            <a:r>
              <a:rPr lang="x-none" b="1" dirty="0"/>
              <a:t>19.05.2022</a:t>
            </a:r>
            <a:endParaRPr lang="x-none" dirty="0"/>
          </a:p>
        </p:txBody>
      </p:sp>
      <p:sp>
        <p:nvSpPr>
          <p:cNvPr id="5" name="Google Shape;556;p32">
            <a:extLst>
              <a:ext uri="{FF2B5EF4-FFF2-40B4-BE49-F238E27FC236}">
                <a16:creationId xmlns:a16="http://schemas.microsoft.com/office/drawing/2014/main" xmlns="" id="{ADBF4D80-8FAF-4888-9134-8586044DB9D1}"/>
              </a:ext>
            </a:extLst>
          </p:cNvPr>
          <p:cNvSpPr txBox="1"/>
          <p:nvPr/>
        </p:nvSpPr>
        <p:spPr>
          <a:xfrm>
            <a:off x="11524930" y="6474618"/>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20</a:t>
            </a:fld>
            <a:endParaRPr sz="2000" b="1" i="0" u="none" strike="noStrike" cap="none" dirty="0">
              <a:solidFill>
                <a:schemeClr val="dk1"/>
              </a:solidFill>
              <a:latin typeface="Calibri"/>
              <a:ea typeface="Calibri"/>
              <a:cs typeface="Calibri"/>
              <a:sym typeface="Calibri"/>
            </a:endParaRPr>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2997" y="5520403"/>
            <a:ext cx="1319340" cy="1319340"/>
          </a:xfrm>
          <a:prstGeom prst="rect">
            <a:avLst/>
          </a:prstGeom>
        </p:spPr>
      </p:pic>
    </p:spTree>
    <p:extLst>
      <p:ext uri="{BB962C8B-B14F-4D97-AF65-F5344CB8AC3E}">
        <p14:creationId xmlns:p14="http://schemas.microsoft.com/office/powerpoint/2010/main" val="38930413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5EB8A5F2-22A8-B14D-B4FC-E3E1A9EE3ED9}"/>
              </a:ext>
            </a:extLst>
          </p:cNvPr>
          <p:cNvSpPr>
            <a:spLocks noGrp="1"/>
          </p:cNvSpPr>
          <p:nvPr>
            <p:ph idx="1"/>
          </p:nvPr>
        </p:nvSpPr>
        <p:spPr>
          <a:xfrm>
            <a:off x="228600" y="1631951"/>
            <a:ext cx="11734800" cy="3963987"/>
          </a:xfrm>
        </p:spPr>
        <p:txBody>
          <a:bodyPr anchor="ctr">
            <a:noAutofit/>
          </a:bodyPr>
          <a:lstStyle/>
          <a:p>
            <a:pPr marL="0" indent="0" algn="just">
              <a:lnSpc>
                <a:spcPct val="114000"/>
              </a:lnSpc>
              <a:spcBef>
                <a:spcPts val="0"/>
              </a:spcBef>
              <a:buNone/>
            </a:pPr>
            <a:r>
              <a:rPr lang="uk-UA" b="1" dirty="0"/>
              <a:t>65.</a:t>
            </a:r>
            <a:r>
              <a:rPr lang="uk-UA" dirty="0"/>
              <a:t> Установити, що тимчасово, на період до припинення або скасування воєнного стану на території України «...», звільняється від оподаткування дохід (прибуток), який виникає у банку внаслідок припинення його зобов’язань відповідно до </a:t>
            </a:r>
            <a:r>
              <a:rPr lang="uk-UA" u="sng" dirty="0"/>
              <a:t>пункту 23</a:t>
            </a:r>
            <a:r>
              <a:rPr lang="uk-UA" dirty="0"/>
              <a:t> розділу </a:t>
            </a:r>
            <a:r>
              <a:rPr lang="en-GB" dirty="0"/>
              <a:t>X "</a:t>
            </a:r>
            <a:r>
              <a:rPr lang="uk-UA" dirty="0"/>
              <a:t>Прикінцеві та перехідні положення" Закону України "Про систему гарантування вкладів фізичних осіб".</a:t>
            </a:r>
          </a:p>
        </p:txBody>
      </p:sp>
      <p:sp>
        <p:nvSpPr>
          <p:cNvPr id="5" name="TextBox 4">
            <a:extLst>
              <a:ext uri="{FF2B5EF4-FFF2-40B4-BE49-F238E27FC236}">
                <a16:creationId xmlns:a16="http://schemas.microsoft.com/office/drawing/2014/main" xmlns="" id="{9A66E5A6-9DF9-0FBB-9BD5-20564819EA85}"/>
              </a:ext>
            </a:extLst>
          </p:cNvPr>
          <p:cNvSpPr txBox="1"/>
          <p:nvPr/>
        </p:nvSpPr>
        <p:spPr>
          <a:xfrm>
            <a:off x="6688230" y="380944"/>
            <a:ext cx="4754880" cy="423193"/>
          </a:xfrm>
          <a:prstGeom prst="rect">
            <a:avLst/>
          </a:prstGeom>
          <a:solidFill>
            <a:schemeClr val="accent6">
              <a:lumMod val="60000"/>
              <a:lumOff val="40000"/>
            </a:schemeClr>
          </a:solidFill>
          <a:ln>
            <a:solidFill>
              <a:schemeClr val="accent6">
                <a:lumMod val="50000"/>
              </a:schemeClr>
            </a:solidFill>
          </a:ln>
          <a:scene3d>
            <a:camera prst="orthographicFront"/>
            <a:lightRig rig="threePt" dir="t"/>
          </a:scene3d>
          <a:sp3d>
            <a:bevelT/>
          </a:sp3d>
        </p:spPr>
        <p:style>
          <a:lnRef idx="0">
            <a:schemeClr val="accent6"/>
          </a:lnRef>
          <a:fillRef idx="3">
            <a:schemeClr val="accent6"/>
          </a:fillRef>
          <a:effectRef idx="3">
            <a:schemeClr val="accent6"/>
          </a:effectRef>
          <a:fontRef idx="minor">
            <a:schemeClr val="lt1"/>
          </a:fontRef>
        </p:style>
        <p:txBody>
          <a:bodyPr wrap="square">
            <a:spAutoFit/>
          </a:bodyPr>
          <a:lstStyle>
            <a:defPPr>
              <a:defRPr lang="x-none"/>
            </a:defPPr>
            <a:lvl1pPr algn="just" fontAlgn="base">
              <a:lnSpc>
                <a:spcPct val="114000"/>
              </a:lnSpc>
              <a:defRPr sz="2000" b="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uk-UA" dirty="0">
                <a:solidFill>
                  <a:schemeClr val="tx1"/>
                </a:solidFill>
              </a:rPr>
              <a:t>ПУНКТ 65 ПІДРОЗДІЛУ 4 РОЗДІЛУ ХХ ПКУ </a:t>
            </a:r>
            <a:endParaRPr lang="x-none" dirty="0">
              <a:solidFill>
                <a:schemeClr val="tx1"/>
              </a:solidFill>
            </a:endParaRPr>
          </a:p>
        </p:txBody>
      </p:sp>
      <p:sp>
        <p:nvSpPr>
          <p:cNvPr id="6" name="Google Shape;556;p32">
            <a:extLst>
              <a:ext uri="{FF2B5EF4-FFF2-40B4-BE49-F238E27FC236}">
                <a16:creationId xmlns:a16="http://schemas.microsoft.com/office/drawing/2014/main" xmlns="" id="{23AFE30F-C247-48FD-8617-A3A7AEBD669E}"/>
              </a:ext>
            </a:extLst>
          </p:cNvPr>
          <p:cNvSpPr txBox="1"/>
          <p:nvPr/>
        </p:nvSpPr>
        <p:spPr>
          <a:xfrm>
            <a:off x="11524930" y="6474618"/>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21</a:t>
            </a:fld>
            <a:endParaRPr sz="2000" b="1" i="0" u="none" strike="noStrike" cap="none" dirty="0">
              <a:solidFill>
                <a:schemeClr val="dk1"/>
              </a:solidFill>
              <a:latin typeface="Calibri"/>
              <a:ea typeface="Calibri"/>
              <a:cs typeface="Calibri"/>
              <a:sym typeface="Calibri"/>
            </a:endParaRPr>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2997" y="5520403"/>
            <a:ext cx="1319340" cy="1319340"/>
          </a:xfrm>
          <a:prstGeom prst="rect">
            <a:avLst/>
          </a:prstGeom>
        </p:spPr>
      </p:pic>
    </p:spTree>
    <p:extLst>
      <p:ext uri="{BB962C8B-B14F-4D97-AF65-F5344CB8AC3E}">
        <p14:creationId xmlns:p14="http://schemas.microsoft.com/office/powerpoint/2010/main" val="33136491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FF573002-5EEB-3048-8ADA-45AEC9823216}"/>
              </a:ext>
            </a:extLst>
          </p:cNvPr>
          <p:cNvSpPr>
            <a:spLocks noGrp="1"/>
          </p:cNvSpPr>
          <p:nvPr>
            <p:ph idx="1"/>
          </p:nvPr>
        </p:nvSpPr>
        <p:spPr>
          <a:xfrm>
            <a:off x="203200" y="410547"/>
            <a:ext cx="11816080" cy="6064071"/>
          </a:xfrm>
        </p:spPr>
        <p:txBody>
          <a:bodyPr anchor="ctr">
            <a:noAutofit/>
          </a:bodyPr>
          <a:lstStyle/>
          <a:p>
            <a:pPr marL="0" indent="0" algn="just">
              <a:lnSpc>
                <a:spcPct val="110000"/>
              </a:lnSpc>
              <a:spcBef>
                <a:spcPts val="0"/>
              </a:spcBef>
              <a:buNone/>
            </a:pPr>
            <a:r>
              <a:rPr lang="uk-UA" sz="2200" b="1" dirty="0"/>
              <a:t>66. </a:t>
            </a:r>
            <a:r>
              <a:rPr lang="uk-UA" sz="2200" dirty="0"/>
              <a:t>Фінансовий результат до оподаткування зменшується на:</a:t>
            </a:r>
          </a:p>
          <a:p>
            <a:pPr marL="0" indent="0" algn="just">
              <a:lnSpc>
                <a:spcPct val="110000"/>
              </a:lnSpc>
              <a:spcBef>
                <a:spcPts val="0"/>
              </a:spcBef>
              <a:buNone/>
            </a:pPr>
            <a:r>
              <a:rPr lang="uk-UA" sz="2200" dirty="0"/>
              <a:t>суму нарахованих доходів відповідно до національних положень (стандартів) бухгалтерського обліку або міжнародних стандартів фінансової звітності від операцій, пов’язаних з отриманням за рішенням Кабінету Міністрів України об’єктів права власності російської федерації та її резидентів відповідно до </a:t>
            </a:r>
            <a:r>
              <a:rPr lang="uk-UA" sz="2200" u="sng" dirty="0"/>
              <a:t>Закону України</a:t>
            </a:r>
            <a:r>
              <a:rPr lang="uk-UA" sz="2200" dirty="0"/>
              <a:t> "Про основні засади примусового вилучення в Україні об’єктів права власності російської федерації та її резидентів", врахованих у фінансовому результаті до оподаткування у звітному періоді, в якому відбулася фактична передача таких об’єктів;</a:t>
            </a:r>
          </a:p>
          <a:p>
            <a:pPr marL="0" indent="0" algn="just">
              <a:lnSpc>
                <a:spcPct val="110000"/>
              </a:lnSpc>
              <a:spcBef>
                <a:spcPts val="0"/>
              </a:spcBef>
              <a:buNone/>
            </a:pPr>
            <a:r>
              <a:rPr lang="uk-UA" sz="2200" dirty="0"/>
              <a:t>суму боргу, включеного до складу доходів звітного періоду відповідно до національних положень (стандартів) бухгалтерського обліку або міжнародних стандартів фінансової звітності, право вимоги за яким примусово вилучено як об’єкт права власності російської федерації та її резидентів відповідно до </a:t>
            </a:r>
            <a:r>
              <a:rPr lang="uk-UA" sz="2200" u="sng" dirty="0"/>
              <a:t>Закону України</a:t>
            </a:r>
            <a:r>
              <a:rPr lang="uk-UA" sz="2200" dirty="0"/>
              <a:t> "Про основні засади примусового вилучення в Україні об’єктів права власності російської федерації та її резидентів" і який вважається погашеним з дня набрання чинності законом України, яким затверджено Указ Президента України про введення в дію рішення Ради національної безпеки і оборони України про примусове вилучення відповідних об’єктів права власності російської федерації та її резидентів.</a:t>
            </a:r>
          </a:p>
        </p:txBody>
      </p:sp>
      <p:sp>
        <p:nvSpPr>
          <p:cNvPr id="6" name="TextBox 5">
            <a:extLst>
              <a:ext uri="{FF2B5EF4-FFF2-40B4-BE49-F238E27FC236}">
                <a16:creationId xmlns:a16="http://schemas.microsoft.com/office/drawing/2014/main" xmlns="" id="{8E5E0B30-F16A-5E6D-3AD7-AEC9F1759717}"/>
              </a:ext>
            </a:extLst>
          </p:cNvPr>
          <p:cNvSpPr txBox="1"/>
          <p:nvPr/>
        </p:nvSpPr>
        <p:spPr>
          <a:xfrm>
            <a:off x="7264400" y="97376"/>
            <a:ext cx="4754880" cy="423193"/>
          </a:xfrm>
          <a:prstGeom prst="rect">
            <a:avLst/>
          </a:prstGeom>
          <a:solidFill>
            <a:schemeClr val="accent6">
              <a:lumMod val="60000"/>
              <a:lumOff val="40000"/>
            </a:schemeClr>
          </a:solidFill>
          <a:ln>
            <a:solidFill>
              <a:schemeClr val="accent6">
                <a:lumMod val="50000"/>
              </a:schemeClr>
            </a:solidFill>
          </a:ln>
          <a:scene3d>
            <a:camera prst="orthographicFront"/>
            <a:lightRig rig="threePt" dir="t"/>
          </a:scene3d>
          <a:sp3d>
            <a:bevelT/>
          </a:sp3d>
        </p:spPr>
        <p:style>
          <a:lnRef idx="0">
            <a:schemeClr val="accent6"/>
          </a:lnRef>
          <a:fillRef idx="3">
            <a:schemeClr val="accent6"/>
          </a:fillRef>
          <a:effectRef idx="3">
            <a:schemeClr val="accent6"/>
          </a:effectRef>
          <a:fontRef idx="minor">
            <a:schemeClr val="lt1"/>
          </a:fontRef>
        </p:style>
        <p:txBody>
          <a:bodyPr wrap="square">
            <a:spAutoFit/>
          </a:bodyPr>
          <a:lstStyle>
            <a:defPPr>
              <a:defRPr lang="x-none"/>
            </a:defPPr>
            <a:lvl1pPr algn="just" fontAlgn="base">
              <a:lnSpc>
                <a:spcPct val="114000"/>
              </a:lnSpc>
              <a:defRPr sz="2000" b="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uk-UA" dirty="0">
                <a:solidFill>
                  <a:schemeClr val="tx1"/>
                </a:solidFill>
              </a:rPr>
              <a:t>ПУНКТ 66 ПІДРОЗДІЛУ 4 РОЗДІЛУ ХХ ПКУ </a:t>
            </a:r>
            <a:endParaRPr lang="x-none" dirty="0">
              <a:solidFill>
                <a:schemeClr val="tx1"/>
              </a:solidFill>
            </a:endParaRPr>
          </a:p>
        </p:txBody>
      </p:sp>
      <p:sp>
        <p:nvSpPr>
          <p:cNvPr id="5" name="Google Shape;556;p32">
            <a:extLst>
              <a:ext uri="{FF2B5EF4-FFF2-40B4-BE49-F238E27FC236}">
                <a16:creationId xmlns:a16="http://schemas.microsoft.com/office/drawing/2014/main" xmlns="" id="{FCB93F44-C4CC-4B2B-948F-0AC01F3B8F5A}"/>
              </a:ext>
            </a:extLst>
          </p:cNvPr>
          <p:cNvSpPr txBox="1"/>
          <p:nvPr/>
        </p:nvSpPr>
        <p:spPr>
          <a:xfrm>
            <a:off x="11524930" y="6474618"/>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22</a:t>
            </a:fld>
            <a:endParaRPr sz="2000" b="1"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401777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7A4694A9-8920-0841-E495-69A82EA11BE5}"/>
              </a:ext>
            </a:extLst>
          </p:cNvPr>
          <p:cNvSpPr txBox="1"/>
          <p:nvPr/>
        </p:nvSpPr>
        <p:spPr>
          <a:xfrm>
            <a:off x="5544209" y="5788191"/>
            <a:ext cx="3285949" cy="492443"/>
          </a:xfrm>
          <a:prstGeom prst="rect">
            <a:avLst/>
          </a:prstGeom>
          <a:noFill/>
        </p:spPr>
        <p:txBody>
          <a:bodyPr wrap="square">
            <a:spAutoFit/>
          </a:bodyPr>
          <a:lstStyle/>
          <a:p>
            <a:pPr algn="r"/>
            <a:r>
              <a:rPr lang="x-none" sz="2600" b="1" i="1" dirty="0">
                <a:solidFill>
                  <a:srgbClr val="FF0000"/>
                </a:solidFill>
              </a:rPr>
              <a:t>25.11.2022</a:t>
            </a:r>
          </a:p>
        </p:txBody>
      </p:sp>
      <p:sp>
        <p:nvSpPr>
          <p:cNvPr id="5" name="TextBox 4">
            <a:extLst>
              <a:ext uri="{FF2B5EF4-FFF2-40B4-BE49-F238E27FC236}">
                <a16:creationId xmlns:a16="http://schemas.microsoft.com/office/drawing/2014/main" xmlns="" id="{69384030-C90D-16AD-213C-A9F04FDC6953}"/>
              </a:ext>
            </a:extLst>
          </p:cNvPr>
          <p:cNvSpPr txBox="1"/>
          <p:nvPr/>
        </p:nvSpPr>
        <p:spPr>
          <a:xfrm>
            <a:off x="7187184" y="263076"/>
            <a:ext cx="4754880" cy="423193"/>
          </a:xfrm>
          <a:prstGeom prst="rect">
            <a:avLst/>
          </a:prstGeom>
          <a:solidFill>
            <a:schemeClr val="accent6">
              <a:lumMod val="60000"/>
              <a:lumOff val="40000"/>
            </a:schemeClr>
          </a:solidFill>
          <a:ln>
            <a:solidFill>
              <a:schemeClr val="accent6">
                <a:lumMod val="50000"/>
              </a:schemeClr>
            </a:solidFill>
          </a:ln>
          <a:scene3d>
            <a:camera prst="orthographicFront"/>
            <a:lightRig rig="threePt" dir="t"/>
          </a:scene3d>
          <a:sp3d>
            <a:bevelT/>
          </a:sp3d>
        </p:spPr>
        <p:style>
          <a:lnRef idx="0">
            <a:schemeClr val="accent6"/>
          </a:lnRef>
          <a:fillRef idx="3">
            <a:schemeClr val="accent6"/>
          </a:fillRef>
          <a:effectRef idx="3">
            <a:schemeClr val="accent6"/>
          </a:effectRef>
          <a:fontRef idx="minor">
            <a:schemeClr val="lt1"/>
          </a:fontRef>
        </p:style>
        <p:txBody>
          <a:bodyPr wrap="square">
            <a:spAutoFit/>
          </a:bodyPr>
          <a:lstStyle>
            <a:defPPr>
              <a:defRPr lang="x-none"/>
            </a:defPPr>
            <a:lvl1pPr algn="just" fontAlgn="base">
              <a:lnSpc>
                <a:spcPct val="114000"/>
              </a:lnSpc>
              <a:defRPr sz="2000" b="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uk-UA" dirty="0">
                <a:solidFill>
                  <a:schemeClr val="tx1"/>
                </a:solidFill>
              </a:rPr>
              <a:t>ПУНКТ 67 ПІДРОЗДІЛУ 4 РОЗДІЛУ ХХ ПКУ </a:t>
            </a:r>
            <a:endParaRPr lang="x-none" dirty="0">
              <a:solidFill>
                <a:schemeClr val="tx1"/>
              </a:solidFill>
            </a:endParaRPr>
          </a:p>
        </p:txBody>
      </p:sp>
      <p:sp>
        <p:nvSpPr>
          <p:cNvPr id="3" name="Content Placeholder 2">
            <a:extLst>
              <a:ext uri="{FF2B5EF4-FFF2-40B4-BE49-F238E27FC236}">
                <a16:creationId xmlns:a16="http://schemas.microsoft.com/office/drawing/2014/main" xmlns="" id="{BDE3DB59-F45D-F54F-8EE6-F31B579D8899}"/>
              </a:ext>
            </a:extLst>
          </p:cNvPr>
          <p:cNvSpPr>
            <a:spLocks noGrp="1"/>
          </p:cNvSpPr>
          <p:nvPr>
            <p:ph idx="1"/>
          </p:nvPr>
        </p:nvSpPr>
        <p:spPr>
          <a:xfrm>
            <a:off x="236728" y="822960"/>
            <a:ext cx="11718544" cy="5336306"/>
          </a:xfrm>
        </p:spPr>
        <p:txBody>
          <a:bodyPr anchor="ctr">
            <a:noAutofit/>
          </a:bodyPr>
          <a:lstStyle/>
          <a:p>
            <a:pPr marL="0" indent="360000" algn="just">
              <a:lnSpc>
                <a:spcPct val="114000"/>
              </a:lnSpc>
              <a:spcBef>
                <a:spcPts val="0"/>
              </a:spcBef>
              <a:buNone/>
            </a:pPr>
            <a:r>
              <a:rPr lang="uk-UA" sz="2600" b="1" dirty="0"/>
              <a:t>67.</a:t>
            </a:r>
            <a:r>
              <a:rPr lang="uk-UA" sz="2600" dirty="0"/>
              <a:t> Фінансовий результат до оподаткування збільшується на суму нарахованих витрат відповідно до національних положень (стандартів) бухгалтерського обліку або міжнародних стандартів фінансової звітності від операцій, пов’язаних з отриманням за рішенням Кабінету Міністрів України об’єктів права власності російської федерації та її резидентів відповідно до </a:t>
            </a:r>
            <a:r>
              <a:rPr lang="uk-UA" sz="2600" u="sng" dirty="0"/>
              <a:t>Закону України</a:t>
            </a:r>
            <a:r>
              <a:rPr lang="uk-UA" sz="2600" dirty="0"/>
              <a:t> "Про основні засади примусового вилучення в Україні об’єктів права власності російської федерації та її резидентів", врахованих у фінансовому результаті до оподаткування у звітному періоді, в якому відбулася фактична передача таких об’єктів.</a:t>
            </a:r>
          </a:p>
          <a:p>
            <a:pPr marL="0" indent="360000" algn="r">
              <a:lnSpc>
                <a:spcPct val="114000"/>
              </a:lnSpc>
              <a:spcBef>
                <a:spcPts val="0"/>
              </a:spcBef>
              <a:buNone/>
            </a:pPr>
            <a:r>
              <a:rPr lang="uk-UA" sz="2400" b="1" i="1" dirty="0"/>
              <a:t>{Підрозділ 4 розділу </a:t>
            </a:r>
            <a:r>
              <a:rPr lang="en-GB" sz="2400" b="1" i="1" dirty="0"/>
              <a:t>XX </a:t>
            </a:r>
            <a:r>
              <a:rPr lang="uk-UA" sz="2400" b="1" i="1" dirty="0"/>
              <a:t>доповнено пунктом 67 згідно із Законом </a:t>
            </a:r>
            <a:r>
              <a:rPr lang="uk-UA" sz="2400" b="1" i="1" u="sng" dirty="0"/>
              <a:t>№ 2719-</a:t>
            </a:r>
            <a:r>
              <a:rPr lang="en-GB" sz="2400" b="1" i="1" u="sng" dirty="0"/>
              <a:t>IX </a:t>
            </a:r>
            <a:r>
              <a:rPr lang="uk-UA" sz="2400" b="1" i="1" u="sng" dirty="0"/>
              <a:t>від 03.11.2022</a:t>
            </a:r>
            <a:r>
              <a:rPr lang="uk-UA" sz="2400" b="1" i="1" dirty="0"/>
              <a:t>}</a:t>
            </a:r>
            <a:endParaRPr lang="uk-UA" sz="2400" b="1" dirty="0"/>
          </a:p>
        </p:txBody>
      </p:sp>
      <p:sp>
        <p:nvSpPr>
          <p:cNvPr id="6" name="Google Shape;556;p32">
            <a:extLst>
              <a:ext uri="{FF2B5EF4-FFF2-40B4-BE49-F238E27FC236}">
                <a16:creationId xmlns:a16="http://schemas.microsoft.com/office/drawing/2014/main" xmlns="" id="{7C33566C-EF1F-44EE-9E6D-EEF43310D1C1}"/>
              </a:ext>
            </a:extLst>
          </p:cNvPr>
          <p:cNvSpPr txBox="1"/>
          <p:nvPr/>
        </p:nvSpPr>
        <p:spPr>
          <a:xfrm>
            <a:off x="11524930" y="6474618"/>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23</a:t>
            </a:fld>
            <a:endParaRPr sz="2000" b="1"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633894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82BE19-ABE1-DA48-9828-6FE61DBA6DD9}"/>
              </a:ext>
            </a:extLst>
          </p:cNvPr>
          <p:cNvSpPr>
            <a:spLocks noGrp="1"/>
          </p:cNvSpPr>
          <p:nvPr>
            <p:ph type="title"/>
          </p:nvPr>
        </p:nvSpPr>
        <p:spPr>
          <a:xfrm>
            <a:off x="766762" y="2353827"/>
            <a:ext cx="5329237" cy="2150347"/>
          </a:xfrm>
        </p:spPr>
        <p:txBody>
          <a:bodyPr>
            <a:normAutofit fontScale="90000"/>
          </a:bodyPr>
          <a:lstStyle/>
          <a:p>
            <a:pPr algn="ctr">
              <a:lnSpc>
                <a:spcPct val="100000"/>
              </a:lnSpc>
            </a:pPr>
            <a:r>
              <a:rPr lang="uk-UA" sz="3600" b="1" dirty="0">
                <a:latin typeface="+mn-lt"/>
              </a:rPr>
              <a:t>ЧИ ДІЙСНО ДО СПИСАНОЇ КРЕДИТОРКИ МОЖНА ЗАСТОСУВАТИ ЗМЕНШУВАЛЬНУ РІЗНИЦЮ?</a:t>
            </a:r>
            <a:endParaRPr lang="x-none" sz="3600" b="1" dirty="0">
              <a:latin typeface="+mn-lt"/>
            </a:endParaRPr>
          </a:p>
        </p:txBody>
      </p:sp>
      <p:pic>
        <p:nvPicPr>
          <p:cNvPr id="3" name="Рисунок 1">
            <a:extLst>
              <a:ext uri="{FF2B5EF4-FFF2-40B4-BE49-F238E27FC236}">
                <a16:creationId xmlns:a16="http://schemas.microsoft.com/office/drawing/2014/main" xmlns="" id="{2D3720B5-895C-C1AB-AC64-6F83F93EF5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7015" y="1648967"/>
            <a:ext cx="5502991" cy="3560066"/>
          </a:xfrm>
          <a:prstGeom prst="rect">
            <a:avLst/>
          </a:prstGeom>
        </p:spPr>
      </p:pic>
      <p:pic>
        <p:nvPicPr>
          <p:cNvPr id="4" name="Рисунок 2">
            <a:extLst>
              <a:ext uri="{FF2B5EF4-FFF2-40B4-BE49-F238E27FC236}">
                <a16:creationId xmlns:a16="http://schemas.microsoft.com/office/drawing/2014/main" xmlns="" id="{E4F1A41E-A824-BA08-7B3C-D62B1B501B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6340" y="3599161"/>
            <a:ext cx="1540493" cy="1299179"/>
          </a:xfrm>
          <a:prstGeom prst="rect">
            <a:avLst/>
          </a:prstGeom>
        </p:spPr>
      </p:pic>
      <p:sp>
        <p:nvSpPr>
          <p:cNvPr id="7" name="Google Shape;556;p32">
            <a:extLst>
              <a:ext uri="{FF2B5EF4-FFF2-40B4-BE49-F238E27FC236}">
                <a16:creationId xmlns:a16="http://schemas.microsoft.com/office/drawing/2014/main" xmlns="" id="{0678C587-86A2-43D0-BB92-9B793ADFDDAC}"/>
              </a:ext>
            </a:extLst>
          </p:cNvPr>
          <p:cNvSpPr txBox="1"/>
          <p:nvPr/>
        </p:nvSpPr>
        <p:spPr>
          <a:xfrm>
            <a:off x="11524930" y="6474618"/>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24</a:t>
            </a:fld>
            <a:endParaRPr sz="2000" b="1" i="0" u="none" strike="noStrike" cap="none" dirty="0">
              <a:solidFill>
                <a:schemeClr val="dk1"/>
              </a:solidFill>
              <a:latin typeface="Calibri"/>
              <a:ea typeface="Calibri"/>
              <a:cs typeface="Calibri"/>
              <a:sym typeface="Calibri"/>
            </a:endParaRPr>
          </a:p>
        </p:txBody>
      </p:sp>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92997" y="5520403"/>
            <a:ext cx="1319340" cy="1319340"/>
          </a:xfrm>
          <a:prstGeom prst="rect">
            <a:avLst/>
          </a:prstGeom>
        </p:spPr>
      </p:pic>
    </p:spTree>
    <p:extLst>
      <p:ext uri="{BB962C8B-B14F-4D97-AF65-F5344CB8AC3E}">
        <p14:creationId xmlns:p14="http://schemas.microsoft.com/office/powerpoint/2010/main" val="964990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FD80BFCE-FAB3-114D-B3C6-8334A9B1EC74}"/>
              </a:ext>
            </a:extLst>
          </p:cNvPr>
          <p:cNvSpPr>
            <a:spLocks noGrp="1"/>
          </p:cNvSpPr>
          <p:nvPr>
            <p:ph idx="1"/>
          </p:nvPr>
        </p:nvSpPr>
        <p:spPr>
          <a:xfrm>
            <a:off x="214490" y="836461"/>
            <a:ext cx="11785600" cy="5409712"/>
          </a:xfrm>
        </p:spPr>
        <p:txBody>
          <a:bodyPr anchor="ctr">
            <a:noAutofit/>
          </a:bodyPr>
          <a:lstStyle/>
          <a:p>
            <a:pPr marL="0" indent="0" algn="just" fontAlgn="base">
              <a:lnSpc>
                <a:spcPct val="113000"/>
              </a:lnSpc>
              <a:spcBef>
                <a:spcPts val="0"/>
              </a:spcBef>
              <a:buNone/>
            </a:pPr>
            <a:r>
              <a:rPr lang="uk-UA" sz="2400" dirty="0"/>
              <a:t>Податківці, посилаючись на Закон № 2116</a:t>
            </a:r>
            <a:r>
              <a:rPr lang="uk-UA" sz="2400" i="1" dirty="0"/>
              <a:t> </a:t>
            </a:r>
            <a:r>
              <a:rPr lang="uk-UA" sz="2400" dirty="0"/>
              <a:t>(про примусове вилучення майна </a:t>
            </a:r>
            <a:r>
              <a:rPr lang="uk-UA" sz="2400" dirty="0" err="1"/>
              <a:t>рф</a:t>
            </a:r>
            <a:r>
              <a:rPr lang="uk-UA" sz="2400" dirty="0"/>
              <a:t>), говорять про те, що:</a:t>
            </a:r>
          </a:p>
          <a:p>
            <a:pPr marL="0" indent="0" algn="just" fontAlgn="base">
              <a:lnSpc>
                <a:spcPct val="113000"/>
              </a:lnSpc>
              <a:spcBef>
                <a:spcPts val="0"/>
              </a:spcBef>
              <a:buNone/>
            </a:pPr>
            <a:r>
              <a:rPr lang="en-GB" sz="2400" dirty="0"/>
              <a:t>1) </a:t>
            </a:r>
            <a:r>
              <a:rPr lang="uk-UA" sz="2400" dirty="0"/>
              <a:t>не чекаючи спливу строків позовної давності, можна списати кредиторку перед контрагентом з </a:t>
            </a:r>
            <a:r>
              <a:rPr lang="uk-UA" sz="2400" dirty="0" err="1"/>
              <a:t>рф</a:t>
            </a:r>
            <a:r>
              <a:rPr lang="uk-UA" sz="2400" dirty="0"/>
              <a:t> (</a:t>
            </a:r>
            <a:r>
              <a:rPr lang="uk-UA" sz="2400" i="1" dirty="0"/>
              <a:t>лист від 18.07.2023 № 1945/ІПК/99-00-21-02-02-06): </a:t>
            </a:r>
            <a:r>
              <a:rPr lang="uk-UA" sz="2400" dirty="0"/>
              <a:t> </a:t>
            </a:r>
          </a:p>
          <a:p>
            <a:pPr marL="0" indent="0" algn="just" fontAlgn="base">
              <a:lnSpc>
                <a:spcPct val="113000"/>
              </a:lnSpc>
              <a:spcBef>
                <a:spcPts val="0"/>
              </a:spcBef>
              <a:buNone/>
            </a:pPr>
            <a:r>
              <a:rPr lang="uk-UA" sz="2400" dirty="0"/>
              <a:t>«датою визнання доходу від списаної кредиторки мала бути вже дата набрання чинності Законом № 2116 (07.03.2022). </a:t>
            </a:r>
          </a:p>
          <a:p>
            <a:pPr marL="0" indent="0" algn="just" fontAlgn="base">
              <a:lnSpc>
                <a:spcPct val="113000"/>
              </a:lnSpc>
              <a:spcBef>
                <a:spcPts val="0"/>
              </a:spcBef>
              <a:buNone/>
            </a:pPr>
            <a:r>
              <a:rPr lang="uk-UA" sz="2400" dirty="0"/>
              <a:t>в інших </a:t>
            </a:r>
            <a:r>
              <a:rPr lang="uk-UA" sz="2400" i="1" dirty="0"/>
              <a:t>листах</a:t>
            </a:r>
            <a:r>
              <a:rPr lang="uk-UA" sz="2400" dirty="0"/>
              <a:t> мова йде про дату, яка названа в п. 66 підрозд. 4 розд. </a:t>
            </a:r>
            <a:r>
              <a:rPr lang="en-GB" sz="2400" dirty="0"/>
              <a:t>XX </a:t>
            </a:r>
            <a:r>
              <a:rPr lang="uk-UA" sz="2400" dirty="0"/>
              <a:t>ПКУ — дату «</a:t>
            </a:r>
            <a:r>
              <a:rPr lang="uk-UA" sz="2400" i="1" dirty="0"/>
              <a:t>набрання чинності законом України, яким затверджено Указ Президента України про введення в дію рішення Ради національної безпеки і оборони України про примусове вилучення відповідних об’єктів права власності російської федерації та її резидентів»;</a:t>
            </a:r>
          </a:p>
          <a:p>
            <a:pPr marL="0" indent="0" algn="just" fontAlgn="base">
              <a:lnSpc>
                <a:spcPct val="113000"/>
              </a:lnSpc>
              <a:spcBef>
                <a:spcPts val="0"/>
              </a:spcBef>
              <a:buNone/>
            </a:pPr>
            <a:r>
              <a:rPr lang="uk-UA" sz="2400" dirty="0"/>
              <a:t>2) підприємство може до нарахованого в </a:t>
            </a:r>
            <a:r>
              <a:rPr lang="uk-UA" sz="2400" dirty="0" err="1"/>
              <a:t>бухобліку</a:t>
            </a:r>
            <a:r>
              <a:rPr lang="uk-UA" sz="2400" dirty="0"/>
              <a:t> доходу від списання кредиторки застосувати </a:t>
            </a:r>
            <a:r>
              <a:rPr lang="uk-UA" sz="2400" b="1" dirty="0" err="1"/>
              <a:t>зменшуючу</a:t>
            </a:r>
            <a:r>
              <a:rPr lang="uk-UA" sz="2400" b="1" dirty="0"/>
              <a:t> податкову різницю</a:t>
            </a:r>
            <a:r>
              <a:rPr lang="uk-UA" sz="2400" dirty="0"/>
              <a:t> відповідно до п. 66 підрозд. 4 розд. </a:t>
            </a:r>
            <a:r>
              <a:rPr lang="en-GB" sz="2400" dirty="0"/>
              <a:t>XX </a:t>
            </a:r>
            <a:r>
              <a:rPr lang="uk-UA" sz="2400" dirty="0"/>
              <a:t>ПКУ.</a:t>
            </a:r>
          </a:p>
        </p:txBody>
      </p:sp>
      <p:sp>
        <p:nvSpPr>
          <p:cNvPr id="5" name="TextBox 4">
            <a:extLst>
              <a:ext uri="{FF2B5EF4-FFF2-40B4-BE49-F238E27FC236}">
                <a16:creationId xmlns:a16="http://schemas.microsoft.com/office/drawing/2014/main" xmlns="" id="{371681F9-A665-0EC1-BFEB-2CCF59FF97DF}"/>
              </a:ext>
            </a:extLst>
          </p:cNvPr>
          <p:cNvSpPr txBox="1"/>
          <p:nvPr/>
        </p:nvSpPr>
        <p:spPr>
          <a:xfrm>
            <a:off x="3351390" y="62402"/>
            <a:ext cx="8760947" cy="774058"/>
          </a:xfrm>
          <a:prstGeom prst="rect">
            <a:avLst/>
          </a:prstGeom>
          <a:solidFill>
            <a:schemeClr val="accent6">
              <a:lumMod val="60000"/>
              <a:lumOff val="40000"/>
            </a:schemeClr>
          </a:solidFill>
          <a:ln>
            <a:solidFill>
              <a:schemeClr val="accent6">
                <a:lumMod val="50000"/>
              </a:schemeClr>
            </a:solidFill>
          </a:ln>
          <a:scene3d>
            <a:camera prst="orthographicFront"/>
            <a:lightRig rig="threePt" dir="t"/>
          </a:scene3d>
          <a:sp3d>
            <a:bevelT/>
          </a:sp3d>
        </p:spPr>
        <p:style>
          <a:lnRef idx="0">
            <a:schemeClr val="accent6"/>
          </a:lnRef>
          <a:fillRef idx="3">
            <a:schemeClr val="accent6"/>
          </a:fillRef>
          <a:effectRef idx="3">
            <a:schemeClr val="accent6"/>
          </a:effectRef>
          <a:fontRef idx="minor">
            <a:schemeClr val="lt1"/>
          </a:fontRef>
        </p:style>
        <p:txBody>
          <a:bodyPr wrap="square">
            <a:spAutoFit/>
          </a:bodyPr>
          <a:lstStyle>
            <a:defPPr>
              <a:defRPr lang="x-none"/>
            </a:defPPr>
            <a:lvl1pPr algn="just" fontAlgn="base">
              <a:lnSpc>
                <a:spcPct val="114000"/>
              </a:lnSpc>
              <a:defRPr sz="2000" b="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uk-UA" i="1" dirty="0">
                <a:solidFill>
                  <a:schemeClr val="tx1"/>
                </a:solidFill>
              </a:rPr>
              <a:t>листи ДПСУ від 24.03.2023 № 673/ІПК/99-00-21-02-02-06; від 18.07.2023 </a:t>
            </a:r>
            <a:br>
              <a:rPr lang="uk-UA" i="1" dirty="0">
                <a:solidFill>
                  <a:schemeClr val="tx1"/>
                </a:solidFill>
              </a:rPr>
            </a:br>
            <a:r>
              <a:rPr lang="uk-UA" i="1" dirty="0">
                <a:solidFill>
                  <a:schemeClr val="tx1"/>
                </a:solidFill>
              </a:rPr>
              <a:t>№ 1945/ІПК/99-00-21-02-02-06, від 16.10.2023 № 3578/ІПК/99-00-21-02-02-06</a:t>
            </a:r>
            <a:endParaRPr lang="x-none" i="1" dirty="0">
              <a:solidFill>
                <a:schemeClr val="tx1"/>
              </a:solidFill>
            </a:endParaRPr>
          </a:p>
        </p:txBody>
      </p:sp>
      <p:sp>
        <p:nvSpPr>
          <p:cNvPr id="6" name="Google Shape;556;p32">
            <a:extLst>
              <a:ext uri="{FF2B5EF4-FFF2-40B4-BE49-F238E27FC236}">
                <a16:creationId xmlns:a16="http://schemas.microsoft.com/office/drawing/2014/main" xmlns="" id="{B7F8537D-137F-469C-AB89-597EAD4E8328}"/>
              </a:ext>
            </a:extLst>
          </p:cNvPr>
          <p:cNvSpPr txBox="1"/>
          <p:nvPr/>
        </p:nvSpPr>
        <p:spPr>
          <a:xfrm>
            <a:off x="11524930" y="6474618"/>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25</a:t>
            </a:fld>
            <a:endParaRPr sz="2000" b="1" i="0" u="none" strike="noStrike" cap="none" dirty="0">
              <a:solidFill>
                <a:schemeClr val="dk1"/>
              </a:solidFill>
              <a:latin typeface="Calibri"/>
              <a:ea typeface="Calibri"/>
              <a:cs typeface="Calibri"/>
              <a:sym typeface="Calibri"/>
            </a:endParaRPr>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2997" y="5520403"/>
            <a:ext cx="1319340" cy="1319340"/>
          </a:xfrm>
          <a:prstGeom prst="rect">
            <a:avLst/>
          </a:prstGeom>
        </p:spPr>
      </p:pic>
    </p:spTree>
    <p:extLst>
      <p:ext uri="{BB962C8B-B14F-4D97-AF65-F5344CB8AC3E}">
        <p14:creationId xmlns:p14="http://schemas.microsoft.com/office/powerpoint/2010/main" val="22200043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79D52A29-341D-3846-A0C6-EC83398263C6}"/>
              </a:ext>
            </a:extLst>
          </p:cNvPr>
          <p:cNvSpPr>
            <a:spLocks noGrp="1"/>
          </p:cNvSpPr>
          <p:nvPr>
            <p:ph idx="1"/>
          </p:nvPr>
        </p:nvSpPr>
        <p:spPr>
          <a:xfrm>
            <a:off x="203200" y="467361"/>
            <a:ext cx="11763021" cy="5760719"/>
          </a:xfrm>
        </p:spPr>
        <p:txBody>
          <a:bodyPr anchor="ctr">
            <a:noAutofit/>
          </a:bodyPr>
          <a:lstStyle/>
          <a:p>
            <a:pPr marL="0" indent="457200" algn="just" fontAlgn="base">
              <a:lnSpc>
                <a:spcPct val="100000"/>
              </a:lnSpc>
              <a:spcBef>
                <a:spcPts val="0"/>
              </a:spcBef>
              <a:buNone/>
            </a:pPr>
            <a:r>
              <a:rPr lang="uk-UA" sz="2300" dirty="0"/>
              <a:t>Податківці посилаються на Закон № 2116 про примусове вилучення майна РФ, по суті вважаючи, що кредиторку можна розцінювати, як вилучене майно за фактом існування Закону № 2116. ХОЧА, цей </a:t>
            </a:r>
            <a:r>
              <a:rPr lang="uk-UA" sz="2300" i="1" dirty="0"/>
              <a:t>Закон</a:t>
            </a:r>
            <a:r>
              <a:rPr lang="uk-UA" sz="2300" dirty="0"/>
              <a:t> передбачає, що:</a:t>
            </a:r>
          </a:p>
          <a:p>
            <a:pPr marL="0" indent="457200" algn="just" fontAlgn="base">
              <a:lnSpc>
                <a:spcPct val="100000"/>
              </a:lnSpc>
              <a:spcBef>
                <a:spcPts val="0"/>
              </a:spcBef>
              <a:buNone/>
            </a:pPr>
            <a:r>
              <a:rPr lang="uk-UA" sz="2300" dirty="0"/>
              <a:t>1. Рішення про примусове вилучення в Україні об’єктів права власності </a:t>
            </a:r>
            <a:r>
              <a:rPr lang="uk-UA" sz="2300" dirty="0" err="1"/>
              <a:t>рф</a:t>
            </a:r>
            <a:r>
              <a:rPr lang="uk-UA" sz="2300" dirty="0"/>
              <a:t> та її резидентів </a:t>
            </a:r>
            <a:r>
              <a:rPr lang="uk-UA" sz="2300" b="1" dirty="0"/>
              <a:t>приймається РНБО </a:t>
            </a:r>
            <a:r>
              <a:rPr lang="uk-UA" sz="2300" dirty="0"/>
              <a:t>та вводиться в дію указом Президента України (ст. 3 Закону № 2116). </a:t>
            </a:r>
            <a:r>
              <a:rPr lang="uk-UA" sz="2300" dirty="0" err="1"/>
              <a:t>Проєкт</a:t>
            </a:r>
            <a:r>
              <a:rPr lang="uk-UA" sz="2300" dirty="0"/>
              <a:t> рішення вноситься до РНБО Кабміном. Причому </a:t>
            </a:r>
            <a:r>
              <a:rPr lang="uk-UA" sz="2300" dirty="0" err="1"/>
              <a:t>проєкт</a:t>
            </a:r>
            <a:r>
              <a:rPr lang="uk-UA" sz="2300" dirty="0"/>
              <a:t> рішення повинен містити:</a:t>
            </a:r>
          </a:p>
          <a:p>
            <a:pPr marL="0" indent="457200" algn="just" fontAlgn="base">
              <a:lnSpc>
                <a:spcPct val="100000"/>
              </a:lnSpc>
              <a:spcBef>
                <a:spcPts val="0"/>
              </a:spcBef>
              <a:buNone/>
            </a:pPr>
            <a:r>
              <a:rPr lang="uk-UA" sz="2300" dirty="0"/>
              <a:t>1) перелік об’єктів права власності </a:t>
            </a:r>
            <a:r>
              <a:rPr lang="uk-UA" sz="2300" dirty="0" err="1"/>
              <a:t>рф</a:t>
            </a:r>
            <a:r>
              <a:rPr lang="uk-UA" sz="2300" dirty="0"/>
              <a:t> та її резидентів, що підлягають примусовому вилученню;</a:t>
            </a:r>
          </a:p>
          <a:p>
            <a:pPr marL="0" indent="457200" algn="just" fontAlgn="base">
              <a:lnSpc>
                <a:spcPct val="100000"/>
              </a:lnSpc>
              <a:spcBef>
                <a:spcPts val="0"/>
              </a:spcBef>
              <a:buNone/>
            </a:pPr>
            <a:r>
              <a:rPr lang="uk-UA" sz="2300" dirty="0"/>
              <a:t>2) ідентифікацію (місцезнаходження, реєстрацію тощо) об’єктів права власності </a:t>
            </a:r>
            <a:r>
              <a:rPr lang="uk-UA" sz="2300" dirty="0" err="1"/>
              <a:t>рф</a:t>
            </a:r>
            <a:r>
              <a:rPr lang="uk-UA" sz="2300" dirty="0"/>
              <a:t> та її резидентів;</a:t>
            </a:r>
          </a:p>
          <a:p>
            <a:pPr marL="0" indent="457200" algn="just" fontAlgn="base">
              <a:lnSpc>
                <a:spcPct val="100000"/>
              </a:lnSpc>
              <a:spcBef>
                <a:spcPts val="0"/>
              </a:spcBef>
              <a:buNone/>
            </a:pPr>
            <a:r>
              <a:rPr lang="uk-UA" sz="2300" dirty="0"/>
              <a:t>3) найменування осіб, об’єкти права власності яких підлягають примусовому вилученню;</a:t>
            </a:r>
          </a:p>
          <a:p>
            <a:pPr marL="0" indent="457200" algn="just" fontAlgn="base">
              <a:lnSpc>
                <a:spcPct val="100000"/>
              </a:lnSpc>
              <a:spcBef>
                <a:spcPts val="0"/>
              </a:spcBef>
              <a:buNone/>
            </a:pPr>
            <a:r>
              <a:rPr lang="uk-UA" sz="2300" dirty="0"/>
              <a:t>4) строки проведення примусового вилучення кожного об’єкта.</a:t>
            </a:r>
          </a:p>
          <a:p>
            <a:pPr marL="0" indent="457200" algn="just" fontAlgn="base">
              <a:lnSpc>
                <a:spcPct val="100000"/>
              </a:lnSpc>
              <a:spcBef>
                <a:spcPts val="0"/>
              </a:spcBef>
              <a:buNone/>
            </a:pPr>
            <a:r>
              <a:rPr lang="uk-UA" sz="2300" b="1" dirty="0"/>
              <a:t>А це все означає, що для того щоб кредиторка вважалася вилученим майном стосовно наявної у вашому обліку кредиторки, повинне бути рішення РНБО, що саме ця кредиторська заборгованість цього контрагента підлягає вилученню.</a:t>
            </a:r>
            <a:endParaRPr lang="x-none" sz="2300" b="1" dirty="0"/>
          </a:p>
        </p:txBody>
      </p:sp>
      <p:sp>
        <p:nvSpPr>
          <p:cNvPr id="4" name="Google Shape;556;p32">
            <a:extLst>
              <a:ext uri="{FF2B5EF4-FFF2-40B4-BE49-F238E27FC236}">
                <a16:creationId xmlns:a16="http://schemas.microsoft.com/office/drawing/2014/main" xmlns="" id="{8E55D266-5EA5-48BB-AE4E-4B1BCB290DB6}"/>
              </a:ext>
            </a:extLst>
          </p:cNvPr>
          <p:cNvSpPr txBox="1"/>
          <p:nvPr/>
        </p:nvSpPr>
        <p:spPr>
          <a:xfrm>
            <a:off x="11524930" y="6474618"/>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26</a:t>
            </a:fld>
            <a:endParaRPr sz="2000" b="1"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826006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3909B826-E599-A04E-8455-23B4435968B6}"/>
              </a:ext>
            </a:extLst>
          </p:cNvPr>
          <p:cNvSpPr>
            <a:spLocks noGrp="1"/>
          </p:cNvSpPr>
          <p:nvPr>
            <p:ph idx="1"/>
          </p:nvPr>
        </p:nvSpPr>
        <p:spPr>
          <a:xfrm>
            <a:off x="233680" y="549275"/>
            <a:ext cx="11777697" cy="5739765"/>
          </a:xfrm>
        </p:spPr>
        <p:txBody>
          <a:bodyPr anchor="ctr">
            <a:noAutofit/>
          </a:bodyPr>
          <a:lstStyle/>
          <a:p>
            <a:pPr marL="0" indent="457200" algn="just">
              <a:lnSpc>
                <a:spcPct val="110000"/>
              </a:lnSpc>
              <a:spcBef>
                <a:spcPts val="0"/>
              </a:spcBef>
              <a:buNone/>
            </a:pPr>
            <a:r>
              <a:rPr lang="uk-UA" sz="2500" dirty="0"/>
              <a:t>2. Відповідно до норм цього ж Закону № 2116 примусово вилучені об’єкти права власності </a:t>
            </a:r>
            <a:r>
              <a:rPr lang="uk-UA" sz="2500" dirty="0" err="1"/>
              <a:t>рф</a:t>
            </a:r>
            <a:r>
              <a:rPr lang="uk-UA" sz="2500" dirty="0"/>
              <a:t> та її резидентів у вигляді коштів підлягають </a:t>
            </a:r>
            <a:r>
              <a:rPr lang="uk-UA" sz="2500" b="1" dirty="0"/>
              <a:t>зарахуванню в державний бюджет</a:t>
            </a:r>
            <a:r>
              <a:rPr lang="uk-UA" sz="2500" dirty="0"/>
              <a:t> для спрямування до фонду ліквідації наслідків збройної агресії. А примусово вилучене інше майно передається в управління / господарське відання </a:t>
            </a:r>
            <a:r>
              <a:rPr lang="uk-UA" sz="2500" dirty="0" err="1"/>
              <a:t>держпідприємствам</a:t>
            </a:r>
            <a:r>
              <a:rPr lang="uk-UA" sz="2500" dirty="0"/>
              <a:t> (ст. 4 Закону № 2116). А це означає, що вилучені кошти / інше майно не залишаються в розпорядженні суб’єкта господарювання.</a:t>
            </a:r>
          </a:p>
          <a:p>
            <a:pPr marL="0" indent="457200" algn="just" fontAlgn="base">
              <a:lnSpc>
                <a:spcPct val="110000"/>
              </a:lnSpc>
              <a:spcBef>
                <a:spcPts val="0"/>
              </a:spcBef>
              <a:buNone/>
            </a:pPr>
            <a:r>
              <a:rPr lang="uk-UA" sz="2500" dirty="0"/>
              <a:t>Тобто , якщо це просто кредиторська заборгованість перед контрагентом з </a:t>
            </a:r>
            <a:r>
              <a:rPr lang="uk-UA" sz="2500" dirty="0" err="1"/>
              <a:t>рф</a:t>
            </a:r>
            <a:r>
              <a:rPr lang="uk-UA" sz="2500" dirty="0"/>
              <a:t>, яка «висить» на балансі і щодо якої не було рішення РНБО про її примусове вилучення в бюджет, то вона не вважається вилученою.</a:t>
            </a:r>
          </a:p>
          <a:p>
            <a:pPr marL="0" indent="457200" algn="just">
              <a:lnSpc>
                <a:spcPct val="110000"/>
              </a:lnSpc>
              <a:spcBef>
                <a:spcPts val="0"/>
              </a:spcBef>
              <a:buNone/>
            </a:pPr>
            <a:r>
              <a:rPr lang="uk-UA" sz="2500" dirty="0"/>
              <a:t>Якщо ж кошти </a:t>
            </a:r>
            <a:r>
              <a:rPr lang="uk-UA" sz="2500" b="1" dirty="0"/>
              <a:t>не вилучались</a:t>
            </a:r>
            <a:r>
              <a:rPr lang="uk-UA" sz="2500" dirty="0"/>
              <a:t>, а ця кредиторка (попередня оплата чи отримані товари/послуга) залишилась (або поки що залишається) в розпорядженні підприємства, то ця </a:t>
            </a:r>
            <a:r>
              <a:rPr lang="uk-UA" sz="2500" dirty="0" err="1"/>
              <a:t>зменшуюча</a:t>
            </a:r>
            <a:r>
              <a:rPr lang="uk-UA" sz="2500" dirty="0"/>
              <a:t> різниця (з п. 66 підрозд. 4 розд. </a:t>
            </a:r>
            <a:r>
              <a:rPr lang="en-GB" sz="2500" dirty="0"/>
              <a:t>XX </a:t>
            </a:r>
            <a:r>
              <a:rPr lang="uk-UA" sz="2500" dirty="0"/>
              <a:t>ПКУ) </a:t>
            </a:r>
            <a:r>
              <a:rPr lang="uk-UA" sz="2500" b="1" dirty="0"/>
              <a:t>не може застосовуватися.</a:t>
            </a:r>
            <a:endParaRPr lang="x-none" sz="2500" dirty="0"/>
          </a:p>
        </p:txBody>
      </p:sp>
      <p:sp>
        <p:nvSpPr>
          <p:cNvPr id="4" name="Google Shape;556;p32">
            <a:extLst>
              <a:ext uri="{FF2B5EF4-FFF2-40B4-BE49-F238E27FC236}">
                <a16:creationId xmlns:a16="http://schemas.microsoft.com/office/drawing/2014/main" xmlns="" id="{E85C93ED-87BA-427D-A9C7-16DD2F9B8B7B}"/>
              </a:ext>
            </a:extLst>
          </p:cNvPr>
          <p:cNvSpPr txBox="1"/>
          <p:nvPr/>
        </p:nvSpPr>
        <p:spPr>
          <a:xfrm>
            <a:off x="11524930" y="6474618"/>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27</a:t>
            </a:fld>
            <a:endParaRPr sz="2000" b="1"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223569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3F2653C-94DE-9F4D-BEAB-06DC14838094}"/>
              </a:ext>
            </a:extLst>
          </p:cNvPr>
          <p:cNvSpPr>
            <a:spLocks noGrp="1"/>
          </p:cNvSpPr>
          <p:nvPr>
            <p:ph type="title"/>
          </p:nvPr>
        </p:nvSpPr>
        <p:spPr>
          <a:xfrm>
            <a:off x="71120" y="1"/>
            <a:ext cx="12049760" cy="840721"/>
          </a:xfrm>
        </p:spPr>
        <p:txBody>
          <a:bodyPr>
            <a:normAutofit/>
          </a:bodyPr>
          <a:lstStyle/>
          <a:p>
            <a:pPr algn="ctr"/>
            <a:r>
              <a:rPr lang="uk-UA" sz="3500" b="1" dirty="0">
                <a:latin typeface="+mn-lt"/>
              </a:rPr>
              <a:t>КЛЮЧОВІ МОМЕНТИ ЗАПОВНЕННЯ</a:t>
            </a:r>
            <a:endParaRPr lang="x-none" sz="3500" b="1" dirty="0">
              <a:latin typeface="+mn-lt"/>
            </a:endParaRPr>
          </a:p>
        </p:txBody>
      </p:sp>
      <p:graphicFrame>
        <p:nvGraphicFramePr>
          <p:cNvPr id="4" name="Content Placeholder 3">
            <a:extLst>
              <a:ext uri="{FF2B5EF4-FFF2-40B4-BE49-F238E27FC236}">
                <a16:creationId xmlns:a16="http://schemas.microsoft.com/office/drawing/2014/main" xmlns="" id="{2F1FCFCC-33D2-EA42-9948-7884A4B39CE3}"/>
              </a:ext>
            </a:extLst>
          </p:cNvPr>
          <p:cNvGraphicFramePr>
            <a:graphicFrameLocks noGrp="1"/>
          </p:cNvGraphicFramePr>
          <p:nvPr>
            <p:ph idx="1"/>
            <p:extLst>
              <p:ext uri="{D42A27DB-BD31-4B8C-83A1-F6EECF244321}">
                <p14:modId xmlns:p14="http://schemas.microsoft.com/office/powerpoint/2010/main" val="3514689399"/>
              </p:ext>
            </p:extLst>
          </p:nvPr>
        </p:nvGraphicFramePr>
        <p:xfrm>
          <a:off x="318224" y="670644"/>
          <a:ext cx="11579136" cy="803910"/>
        </p:xfrm>
        <a:graphic>
          <a:graphicData uri="http://schemas.openxmlformats.org/drawingml/2006/table">
            <a:tbl>
              <a:tblPr/>
              <a:tblGrid>
                <a:gridCol w="599434">
                  <a:extLst>
                    <a:ext uri="{9D8B030D-6E8A-4147-A177-3AD203B41FA5}">
                      <a16:colId xmlns:a16="http://schemas.microsoft.com/office/drawing/2014/main" xmlns="" val="1732858907"/>
                    </a:ext>
                  </a:extLst>
                </a:gridCol>
                <a:gridCol w="9745228">
                  <a:extLst>
                    <a:ext uri="{9D8B030D-6E8A-4147-A177-3AD203B41FA5}">
                      <a16:colId xmlns:a16="http://schemas.microsoft.com/office/drawing/2014/main" xmlns="" val="2299897030"/>
                    </a:ext>
                  </a:extLst>
                </a:gridCol>
                <a:gridCol w="1234474">
                  <a:extLst>
                    <a:ext uri="{9D8B030D-6E8A-4147-A177-3AD203B41FA5}">
                      <a16:colId xmlns:a16="http://schemas.microsoft.com/office/drawing/2014/main" xmlns="" val="2540758429"/>
                    </a:ext>
                  </a:extLst>
                </a:gridCol>
              </a:tblGrid>
              <a:tr h="664114">
                <a:tc>
                  <a:txBody>
                    <a:bodyPr/>
                    <a:lstStyle/>
                    <a:p>
                      <a:pPr algn="ctr" fontAlgn="base"/>
                      <a:r>
                        <a:rPr lang="x-none" sz="2200" b="1" dirty="0">
                          <a:solidFill>
                            <a:srgbClr val="333333"/>
                          </a:solidFill>
                          <a:effectLst/>
                          <a:latin typeface="+mn-lt"/>
                        </a:rPr>
                        <a:t>04</a:t>
                      </a:r>
                    </a:p>
                  </a:txBody>
                  <a:tcPr marL="95250" marR="95250" marT="66675" marB="66675" anchor="ctr">
                    <a:lnL w="9525" cap="flat" cmpd="sng" algn="ctr">
                      <a:solidFill>
                        <a:srgbClr val="A8A8A8"/>
                      </a:solidFill>
                      <a:prstDash val="solid"/>
                      <a:round/>
                      <a:headEnd type="none" w="med" len="med"/>
                      <a:tailEnd type="none" w="med" len="med"/>
                    </a:lnL>
                    <a:lnR w="9525" cap="flat" cmpd="sng" algn="ctr">
                      <a:solidFill>
                        <a:srgbClr val="A8A8A8"/>
                      </a:solidFill>
                      <a:prstDash val="solid"/>
                      <a:round/>
                      <a:headEnd type="none" w="med" len="med"/>
                      <a:tailEnd type="none" w="med" len="med"/>
                    </a:lnR>
                    <a:lnT w="9525" cap="flat" cmpd="sng" algn="ctr">
                      <a:solidFill>
                        <a:srgbClr val="A8A8A8"/>
                      </a:solidFill>
                      <a:prstDash val="solid"/>
                      <a:round/>
                      <a:headEnd type="none" w="med" len="med"/>
                      <a:tailEnd type="none" w="med" len="med"/>
                    </a:lnT>
                    <a:lnB w="9525" cap="flat" cmpd="sng" algn="ctr">
                      <a:solidFill>
                        <a:srgbClr val="A8A8A8"/>
                      </a:solidFill>
                      <a:prstDash val="solid"/>
                      <a:round/>
                      <a:headEnd type="none" w="med" len="med"/>
                      <a:tailEnd type="none" w="med" len="med"/>
                    </a:lnB>
                    <a:solidFill>
                      <a:srgbClr val="F6F8FB"/>
                    </a:solidFill>
                  </a:tcPr>
                </a:tc>
                <a:tc>
                  <a:txBody>
                    <a:bodyPr/>
                    <a:lstStyle/>
                    <a:p>
                      <a:pPr algn="l" fontAlgn="base"/>
                      <a:r>
                        <a:rPr lang="uk-UA" sz="2200" b="1" dirty="0">
                          <a:solidFill>
                            <a:srgbClr val="333333"/>
                          </a:solidFill>
                          <a:effectLst/>
                          <a:latin typeface="+mn-lt"/>
                        </a:rPr>
                        <a:t>Об’єкт оподаткування (рядок 02 + рядок 03 РІ) (+, -)</a:t>
                      </a:r>
                    </a:p>
                    <a:p>
                      <a:pPr marL="0" marR="0" lvl="0" indent="0" algn="l" defTabSz="914400" rtl="0" eaLnBrk="1" fontAlgn="base" latinLnBrk="0" hangingPunct="1">
                        <a:lnSpc>
                          <a:spcPct val="100000"/>
                        </a:lnSpc>
                        <a:spcBef>
                          <a:spcPts val="0"/>
                        </a:spcBef>
                        <a:spcAft>
                          <a:spcPts val="0"/>
                        </a:spcAft>
                        <a:buClrTx/>
                        <a:buSzTx/>
                        <a:buFontTx/>
                        <a:buNone/>
                        <a:tabLst/>
                        <a:defRPr/>
                      </a:pPr>
                      <a:r>
                        <a:rPr lang="uk-UA" sz="2200" b="1" i="0" dirty="0">
                          <a:solidFill>
                            <a:srgbClr val="333333"/>
                          </a:solidFill>
                          <a:effectLst/>
                          <a:latin typeface="+mn-lt"/>
                        </a:rPr>
                        <a:t>рядок 02 + рядок 03 РІ</a:t>
                      </a:r>
                      <a:endParaRPr lang="x-none" sz="2200" dirty="0">
                        <a:latin typeface="+mn-lt"/>
                      </a:endParaRPr>
                    </a:p>
                  </a:txBody>
                  <a:tcPr marL="95250" marR="95250" marT="66675" marB="66675">
                    <a:lnL w="9525" cap="flat" cmpd="sng" algn="ctr">
                      <a:solidFill>
                        <a:srgbClr val="A8A8A8"/>
                      </a:solidFill>
                      <a:prstDash val="solid"/>
                      <a:round/>
                      <a:headEnd type="none" w="med" len="med"/>
                      <a:tailEnd type="none" w="med" len="med"/>
                    </a:lnL>
                    <a:lnR w="9525" cap="flat" cmpd="sng" algn="ctr">
                      <a:solidFill>
                        <a:srgbClr val="A8A8A8"/>
                      </a:solidFill>
                      <a:prstDash val="solid"/>
                      <a:round/>
                      <a:headEnd type="none" w="med" len="med"/>
                      <a:tailEnd type="none" w="med" len="med"/>
                    </a:lnR>
                    <a:lnT w="9525" cap="flat" cmpd="sng" algn="ctr">
                      <a:solidFill>
                        <a:srgbClr val="A8A8A8"/>
                      </a:solidFill>
                      <a:prstDash val="solid"/>
                      <a:round/>
                      <a:headEnd type="none" w="med" len="med"/>
                      <a:tailEnd type="none" w="med" len="med"/>
                    </a:lnT>
                    <a:lnB w="9525" cap="flat" cmpd="sng" algn="ctr">
                      <a:solidFill>
                        <a:srgbClr val="A8A8A8"/>
                      </a:solidFill>
                      <a:prstDash val="solid"/>
                      <a:round/>
                      <a:headEnd type="none" w="med" len="med"/>
                      <a:tailEnd type="none" w="med" len="med"/>
                    </a:lnB>
                    <a:solidFill>
                      <a:srgbClr val="F6F8FB"/>
                    </a:solidFill>
                  </a:tcPr>
                </a:tc>
                <a:tc>
                  <a:txBody>
                    <a:bodyPr/>
                    <a:lstStyle/>
                    <a:p>
                      <a:pPr algn="ctr" fontAlgn="base"/>
                      <a:r>
                        <a:rPr lang="uk-UA" sz="2200" b="1" i="1" dirty="0">
                          <a:solidFill>
                            <a:srgbClr val="333333"/>
                          </a:solidFill>
                          <a:effectLst/>
                          <a:latin typeface="+mn-lt"/>
                        </a:rPr>
                        <a:t>ст. 134</a:t>
                      </a:r>
                      <a:endParaRPr lang="uk-UA" sz="2200" b="1" dirty="0">
                        <a:solidFill>
                          <a:srgbClr val="333333"/>
                        </a:solidFill>
                        <a:effectLst/>
                        <a:latin typeface="+mn-lt"/>
                      </a:endParaRPr>
                    </a:p>
                  </a:txBody>
                  <a:tcPr marL="95250" marR="95250" marT="66675" marB="66675" anchor="ctr">
                    <a:lnL w="9525" cap="flat" cmpd="sng" algn="ctr">
                      <a:solidFill>
                        <a:srgbClr val="A8A8A8"/>
                      </a:solidFill>
                      <a:prstDash val="solid"/>
                      <a:round/>
                      <a:headEnd type="none" w="med" len="med"/>
                      <a:tailEnd type="none" w="med" len="med"/>
                    </a:lnL>
                    <a:lnR w="9525" cap="flat" cmpd="sng" algn="ctr">
                      <a:solidFill>
                        <a:srgbClr val="A8A8A8"/>
                      </a:solidFill>
                      <a:prstDash val="solid"/>
                      <a:round/>
                      <a:headEnd type="none" w="med" len="med"/>
                      <a:tailEnd type="none" w="med" len="med"/>
                    </a:lnR>
                    <a:lnT w="9525" cap="flat" cmpd="sng" algn="ctr">
                      <a:solidFill>
                        <a:srgbClr val="A8A8A8"/>
                      </a:solidFill>
                      <a:prstDash val="solid"/>
                      <a:round/>
                      <a:headEnd type="none" w="med" len="med"/>
                      <a:tailEnd type="none" w="med" len="med"/>
                    </a:lnT>
                    <a:lnB w="9525" cap="flat" cmpd="sng" algn="ctr">
                      <a:solidFill>
                        <a:srgbClr val="A8A8A8"/>
                      </a:solidFill>
                      <a:prstDash val="solid"/>
                      <a:round/>
                      <a:headEnd type="none" w="med" len="med"/>
                      <a:tailEnd type="none" w="med" len="med"/>
                    </a:lnB>
                    <a:solidFill>
                      <a:srgbClr val="F6F8FB"/>
                    </a:solidFill>
                  </a:tcPr>
                </a:tc>
                <a:extLst>
                  <a:ext uri="{0D108BD9-81ED-4DB2-BD59-A6C34878D82A}">
                    <a16:rowId xmlns:a16="http://schemas.microsoft.com/office/drawing/2014/main" xmlns="" val="3236975592"/>
                  </a:ext>
                </a:extLst>
              </a:tr>
            </a:tbl>
          </a:graphicData>
        </a:graphic>
      </p:graphicFrame>
      <p:graphicFrame>
        <p:nvGraphicFramePr>
          <p:cNvPr id="6" name="Table 5">
            <a:extLst>
              <a:ext uri="{FF2B5EF4-FFF2-40B4-BE49-F238E27FC236}">
                <a16:creationId xmlns:a16="http://schemas.microsoft.com/office/drawing/2014/main" xmlns="" id="{F290C95B-5AB3-A34A-A607-22FE9515D663}"/>
              </a:ext>
            </a:extLst>
          </p:cNvPr>
          <p:cNvGraphicFramePr>
            <a:graphicFrameLocks noGrp="1"/>
          </p:cNvGraphicFramePr>
          <p:nvPr>
            <p:extLst>
              <p:ext uri="{D42A27DB-BD31-4B8C-83A1-F6EECF244321}">
                <p14:modId xmlns:p14="http://schemas.microsoft.com/office/powerpoint/2010/main" val="1654939653"/>
              </p:ext>
            </p:extLst>
          </p:nvPr>
        </p:nvGraphicFramePr>
        <p:xfrm>
          <a:off x="306432" y="1625299"/>
          <a:ext cx="11579136" cy="803910"/>
        </p:xfrm>
        <a:graphic>
          <a:graphicData uri="http://schemas.openxmlformats.org/drawingml/2006/table">
            <a:tbl>
              <a:tblPr/>
              <a:tblGrid>
                <a:gridCol w="587565">
                  <a:extLst>
                    <a:ext uri="{9D8B030D-6E8A-4147-A177-3AD203B41FA5}">
                      <a16:colId xmlns:a16="http://schemas.microsoft.com/office/drawing/2014/main" xmlns="" val="1923883899"/>
                    </a:ext>
                  </a:extLst>
                </a:gridCol>
                <a:gridCol w="9768966">
                  <a:extLst>
                    <a:ext uri="{9D8B030D-6E8A-4147-A177-3AD203B41FA5}">
                      <a16:colId xmlns:a16="http://schemas.microsoft.com/office/drawing/2014/main" xmlns="" val="2470839763"/>
                    </a:ext>
                  </a:extLst>
                </a:gridCol>
                <a:gridCol w="1222605">
                  <a:extLst>
                    <a:ext uri="{9D8B030D-6E8A-4147-A177-3AD203B41FA5}">
                      <a16:colId xmlns:a16="http://schemas.microsoft.com/office/drawing/2014/main" xmlns="" val="3765101035"/>
                    </a:ext>
                  </a:extLst>
                </a:gridCol>
              </a:tblGrid>
              <a:tr h="0">
                <a:tc>
                  <a:txBody>
                    <a:bodyPr/>
                    <a:lstStyle/>
                    <a:p>
                      <a:pPr algn="ctr" fontAlgn="base"/>
                      <a:r>
                        <a:rPr lang="x-none" sz="2200" b="1" dirty="0">
                          <a:solidFill>
                            <a:srgbClr val="333333"/>
                          </a:solidFill>
                          <a:effectLst/>
                        </a:rPr>
                        <a:t>06</a:t>
                      </a:r>
                    </a:p>
                  </a:txBody>
                  <a:tcPr marL="95250" marR="95250" marT="66675" marB="66675" anchor="ctr">
                    <a:lnL w="9525" cap="flat" cmpd="sng" algn="ctr">
                      <a:solidFill>
                        <a:srgbClr val="A8A8A8"/>
                      </a:solidFill>
                      <a:prstDash val="solid"/>
                      <a:round/>
                      <a:headEnd type="none" w="med" len="med"/>
                      <a:tailEnd type="none" w="med" len="med"/>
                    </a:lnL>
                    <a:lnR w="9525" cap="flat" cmpd="sng" algn="ctr">
                      <a:solidFill>
                        <a:srgbClr val="A8A8A8"/>
                      </a:solidFill>
                      <a:prstDash val="solid"/>
                      <a:round/>
                      <a:headEnd type="none" w="med" len="med"/>
                      <a:tailEnd type="none" w="med" len="med"/>
                    </a:lnR>
                    <a:lnT w="9525" cap="flat" cmpd="sng" algn="ctr">
                      <a:solidFill>
                        <a:srgbClr val="A8A8A8"/>
                      </a:solidFill>
                      <a:prstDash val="solid"/>
                      <a:round/>
                      <a:headEnd type="none" w="med" len="med"/>
                      <a:tailEnd type="none" w="med" len="med"/>
                    </a:lnT>
                    <a:lnB w="9525" cap="flat" cmpd="sng" algn="ctr">
                      <a:solidFill>
                        <a:srgbClr val="A8A8A8"/>
                      </a:solidFill>
                      <a:prstDash val="solid"/>
                      <a:round/>
                      <a:headEnd type="none" w="med" len="med"/>
                      <a:tailEnd type="none" w="med" len="med"/>
                    </a:lnB>
                    <a:solidFill>
                      <a:srgbClr val="F6F8FB"/>
                    </a:solidFill>
                  </a:tcPr>
                </a:tc>
                <a:tc>
                  <a:txBody>
                    <a:bodyPr/>
                    <a:lstStyle/>
                    <a:p>
                      <a:pPr algn="l" fontAlgn="base"/>
                      <a:r>
                        <a:rPr lang="uk-UA" sz="2200" b="1">
                          <a:solidFill>
                            <a:srgbClr val="333333"/>
                          </a:solidFill>
                          <a:effectLst/>
                        </a:rPr>
                        <a:t>Податок на прибуток ((позитивне значення) (рядок 04 - рядок 05 ПЗ) х ____</a:t>
                      </a:r>
                      <a:r>
                        <a:rPr lang="uk-UA" sz="2200" b="1" baseline="30000">
                          <a:solidFill>
                            <a:srgbClr val="333333"/>
                          </a:solidFill>
                          <a:effectLst/>
                        </a:rPr>
                        <a:t>5</a:t>
                      </a:r>
                      <a:r>
                        <a:rPr lang="uk-UA" sz="2200" b="1">
                          <a:solidFill>
                            <a:srgbClr val="333333"/>
                          </a:solidFill>
                          <a:effectLst/>
                        </a:rPr>
                        <a:t> / 100)</a:t>
                      </a:r>
                    </a:p>
                  </a:txBody>
                  <a:tcPr marL="95250" marR="95250" marT="66675" marB="66675">
                    <a:lnL w="9525" cap="flat" cmpd="sng" algn="ctr">
                      <a:solidFill>
                        <a:srgbClr val="A8A8A8"/>
                      </a:solidFill>
                      <a:prstDash val="solid"/>
                      <a:round/>
                      <a:headEnd type="none" w="med" len="med"/>
                      <a:tailEnd type="none" w="med" len="med"/>
                    </a:lnL>
                    <a:lnR w="9525" cap="flat" cmpd="sng" algn="ctr">
                      <a:solidFill>
                        <a:srgbClr val="A8A8A8"/>
                      </a:solidFill>
                      <a:prstDash val="solid"/>
                      <a:round/>
                      <a:headEnd type="none" w="med" len="med"/>
                      <a:tailEnd type="none" w="med" len="med"/>
                    </a:lnR>
                    <a:lnT w="9525" cap="flat" cmpd="sng" algn="ctr">
                      <a:solidFill>
                        <a:srgbClr val="A8A8A8"/>
                      </a:solidFill>
                      <a:prstDash val="solid"/>
                      <a:round/>
                      <a:headEnd type="none" w="med" len="med"/>
                      <a:tailEnd type="none" w="med" len="med"/>
                    </a:lnT>
                    <a:lnB w="9525" cap="flat" cmpd="sng" algn="ctr">
                      <a:solidFill>
                        <a:srgbClr val="A8A8A8"/>
                      </a:solidFill>
                      <a:prstDash val="solid"/>
                      <a:round/>
                      <a:headEnd type="none" w="med" len="med"/>
                      <a:tailEnd type="none" w="med" len="med"/>
                    </a:lnB>
                    <a:solidFill>
                      <a:srgbClr val="F6F8FB"/>
                    </a:solidFill>
                  </a:tcPr>
                </a:tc>
                <a:tc>
                  <a:txBody>
                    <a:bodyPr/>
                    <a:lstStyle/>
                    <a:p>
                      <a:pPr algn="ctr" fontAlgn="base"/>
                      <a:r>
                        <a:rPr lang="uk-UA" sz="2200" b="1" i="1" dirty="0">
                          <a:solidFill>
                            <a:srgbClr val="333333"/>
                          </a:solidFill>
                          <a:effectLst/>
                        </a:rPr>
                        <a:t>п. 137.1</a:t>
                      </a:r>
                      <a:endParaRPr lang="uk-UA" sz="2200" b="1" dirty="0">
                        <a:solidFill>
                          <a:srgbClr val="333333"/>
                        </a:solidFill>
                        <a:effectLst/>
                      </a:endParaRPr>
                    </a:p>
                  </a:txBody>
                  <a:tcPr marL="95250" marR="95250" marT="66675" marB="66675" anchor="ctr">
                    <a:lnL w="9525" cap="flat" cmpd="sng" algn="ctr">
                      <a:solidFill>
                        <a:srgbClr val="A8A8A8"/>
                      </a:solidFill>
                      <a:prstDash val="solid"/>
                      <a:round/>
                      <a:headEnd type="none" w="med" len="med"/>
                      <a:tailEnd type="none" w="med" len="med"/>
                    </a:lnL>
                    <a:lnR w="9525" cap="flat" cmpd="sng" algn="ctr">
                      <a:solidFill>
                        <a:srgbClr val="A8A8A8"/>
                      </a:solidFill>
                      <a:prstDash val="solid"/>
                      <a:round/>
                      <a:headEnd type="none" w="med" len="med"/>
                      <a:tailEnd type="none" w="med" len="med"/>
                    </a:lnR>
                    <a:lnT w="9525" cap="flat" cmpd="sng" algn="ctr">
                      <a:solidFill>
                        <a:srgbClr val="A8A8A8"/>
                      </a:solidFill>
                      <a:prstDash val="solid"/>
                      <a:round/>
                      <a:headEnd type="none" w="med" len="med"/>
                      <a:tailEnd type="none" w="med" len="med"/>
                    </a:lnT>
                    <a:lnB w="9525" cap="flat" cmpd="sng" algn="ctr">
                      <a:solidFill>
                        <a:srgbClr val="A8A8A8"/>
                      </a:solidFill>
                      <a:prstDash val="solid"/>
                      <a:round/>
                      <a:headEnd type="none" w="med" len="med"/>
                      <a:tailEnd type="none" w="med" len="med"/>
                    </a:lnB>
                    <a:solidFill>
                      <a:srgbClr val="F6F8FB"/>
                    </a:solidFill>
                  </a:tcPr>
                </a:tc>
                <a:extLst>
                  <a:ext uri="{0D108BD9-81ED-4DB2-BD59-A6C34878D82A}">
                    <a16:rowId xmlns:a16="http://schemas.microsoft.com/office/drawing/2014/main" xmlns="" val="2291745167"/>
                  </a:ext>
                </a:extLst>
              </a:tr>
            </a:tbl>
          </a:graphicData>
        </a:graphic>
      </p:graphicFrame>
      <p:graphicFrame>
        <p:nvGraphicFramePr>
          <p:cNvPr id="7" name="Table 6">
            <a:extLst>
              <a:ext uri="{FF2B5EF4-FFF2-40B4-BE49-F238E27FC236}">
                <a16:creationId xmlns:a16="http://schemas.microsoft.com/office/drawing/2014/main" xmlns="" id="{37B61AF0-4615-824E-826C-E5FB4A9FFE4F}"/>
              </a:ext>
            </a:extLst>
          </p:cNvPr>
          <p:cNvGraphicFramePr>
            <a:graphicFrameLocks noGrp="1"/>
          </p:cNvGraphicFramePr>
          <p:nvPr>
            <p:extLst>
              <p:ext uri="{D42A27DB-BD31-4B8C-83A1-F6EECF244321}">
                <p14:modId xmlns:p14="http://schemas.microsoft.com/office/powerpoint/2010/main" val="97191649"/>
              </p:ext>
            </p:extLst>
          </p:nvPr>
        </p:nvGraphicFramePr>
        <p:xfrm>
          <a:off x="318224" y="2579954"/>
          <a:ext cx="11579136" cy="1139190"/>
        </p:xfrm>
        <a:graphic>
          <a:graphicData uri="http://schemas.openxmlformats.org/drawingml/2006/table">
            <a:tbl>
              <a:tblPr/>
              <a:tblGrid>
                <a:gridCol w="611304">
                  <a:extLst>
                    <a:ext uri="{9D8B030D-6E8A-4147-A177-3AD203B41FA5}">
                      <a16:colId xmlns:a16="http://schemas.microsoft.com/office/drawing/2014/main" xmlns="" val="762488820"/>
                    </a:ext>
                  </a:extLst>
                </a:gridCol>
                <a:gridCol w="9733357">
                  <a:extLst>
                    <a:ext uri="{9D8B030D-6E8A-4147-A177-3AD203B41FA5}">
                      <a16:colId xmlns:a16="http://schemas.microsoft.com/office/drawing/2014/main" xmlns="" val="1188935457"/>
                    </a:ext>
                  </a:extLst>
                </a:gridCol>
                <a:gridCol w="1234475">
                  <a:extLst>
                    <a:ext uri="{9D8B030D-6E8A-4147-A177-3AD203B41FA5}">
                      <a16:colId xmlns:a16="http://schemas.microsoft.com/office/drawing/2014/main" xmlns="" val="3807134491"/>
                    </a:ext>
                  </a:extLst>
                </a:gridCol>
              </a:tblGrid>
              <a:tr h="0">
                <a:tc>
                  <a:txBody>
                    <a:bodyPr/>
                    <a:lstStyle/>
                    <a:p>
                      <a:pPr algn="ctr" fontAlgn="base"/>
                      <a:r>
                        <a:rPr lang="x-none" sz="2200" b="1" dirty="0">
                          <a:solidFill>
                            <a:srgbClr val="333333"/>
                          </a:solidFill>
                          <a:effectLst/>
                        </a:rPr>
                        <a:t>17</a:t>
                      </a:r>
                    </a:p>
                  </a:txBody>
                  <a:tcPr marL="95250" marR="95250" marT="66675" marB="66675" anchor="ctr">
                    <a:lnL w="9525" cap="flat" cmpd="sng" algn="ctr">
                      <a:solidFill>
                        <a:srgbClr val="A8A8A8"/>
                      </a:solidFill>
                      <a:prstDash val="solid"/>
                      <a:round/>
                      <a:headEnd type="none" w="med" len="med"/>
                      <a:tailEnd type="none" w="med" len="med"/>
                    </a:lnL>
                    <a:lnR w="9525" cap="flat" cmpd="sng" algn="ctr">
                      <a:solidFill>
                        <a:srgbClr val="A8A8A8"/>
                      </a:solidFill>
                      <a:prstDash val="solid"/>
                      <a:round/>
                      <a:headEnd type="none" w="med" len="med"/>
                      <a:tailEnd type="none" w="med" len="med"/>
                    </a:lnR>
                    <a:lnT w="9525" cap="flat" cmpd="sng" algn="ctr">
                      <a:solidFill>
                        <a:srgbClr val="A8A8A8"/>
                      </a:solidFill>
                      <a:prstDash val="solid"/>
                      <a:round/>
                      <a:headEnd type="none" w="med" len="med"/>
                      <a:tailEnd type="none" w="med" len="med"/>
                    </a:lnT>
                    <a:lnB w="9525" cap="flat" cmpd="sng" algn="ctr">
                      <a:solidFill>
                        <a:srgbClr val="A8A8A8"/>
                      </a:solidFill>
                      <a:prstDash val="solid"/>
                      <a:round/>
                      <a:headEnd type="none" w="med" len="med"/>
                      <a:tailEnd type="none" w="med" len="med"/>
                    </a:lnB>
                    <a:solidFill>
                      <a:srgbClr val="F6F8FB"/>
                    </a:solidFill>
                  </a:tcPr>
                </a:tc>
                <a:tc>
                  <a:txBody>
                    <a:bodyPr/>
                    <a:lstStyle/>
                    <a:p>
                      <a:pPr algn="l" fontAlgn="base"/>
                      <a:r>
                        <a:rPr lang="uk-UA" sz="2200" b="1" dirty="0">
                          <a:solidFill>
                            <a:srgbClr val="333333"/>
                          </a:solidFill>
                          <a:effectLst/>
                        </a:rPr>
                        <a:t>Податок на прибуток за звітний (податковий) період (рядок 06 + рядок 06.1 КІК + рядок 06.2 МПЗ + рядок 06.3 ДІЯ + рядок 06.4 + рядок 08 + рядок 10 + рядок 12 + рядок 15 - рядок 16 ЗП)</a:t>
                      </a:r>
                    </a:p>
                  </a:txBody>
                  <a:tcPr marL="95250" marR="95250" marT="66675" marB="66675">
                    <a:lnL w="9525" cap="flat" cmpd="sng" algn="ctr">
                      <a:solidFill>
                        <a:srgbClr val="A8A8A8"/>
                      </a:solidFill>
                      <a:prstDash val="solid"/>
                      <a:round/>
                      <a:headEnd type="none" w="med" len="med"/>
                      <a:tailEnd type="none" w="med" len="med"/>
                    </a:lnL>
                    <a:lnR w="9525" cap="flat" cmpd="sng" algn="ctr">
                      <a:solidFill>
                        <a:srgbClr val="A8A8A8"/>
                      </a:solidFill>
                      <a:prstDash val="solid"/>
                      <a:round/>
                      <a:headEnd type="none" w="med" len="med"/>
                      <a:tailEnd type="none" w="med" len="med"/>
                    </a:lnR>
                    <a:lnT w="9525" cap="flat" cmpd="sng" algn="ctr">
                      <a:solidFill>
                        <a:srgbClr val="A8A8A8"/>
                      </a:solidFill>
                      <a:prstDash val="solid"/>
                      <a:round/>
                      <a:headEnd type="none" w="med" len="med"/>
                      <a:tailEnd type="none" w="med" len="med"/>
                    </a:lnT>
                    <a:lnB w="9525" cap="flat" cmpd="sng" algn="ctr">
                      <a:solidFill>
                        <a:srgbClr val="A8A8A8"/>
                      </a:solidFill>
                      <a:prstDash val="solid"/>
                      <a:round/>
                      <a:headEnd type="none" w="med" len="med"/>
                      <a:tailEnd type="none" w="med" len="med"/>
                    </a:lnB>
                    <a:solidFill>
                      <a:srgbClr val="F6F8FB"/>
                    </a:solidFill>
                  </a:tcPr>
                </a:tc>
                <a:tc>
                  <a:txBody>
                    <a:bodyPr/>
                    <a:lstStyle/>
                    <a:p>
                      <a:pPr algn="ctr" fontAlgn="base"/>
                      <a:r>
                        <a:rPr lang="uk-UA" sz="2200" b="1" i="1" dirty="0">
                          <a:solidFill>
                            <a:srgbClr val="333333"/>
                          </a:solidFill>
                          <a:effectLst/>
                        </a:rPr>
                        <a:t>ст. 57</a:t>
                      </a:r>
                      <a:endParaRPr lang="uk-UA" sz="2200" b="1" dirty="0">
                        <a:solidFill>
                          <a:srgbClr val="333333"/>
                        </a:solidFill>
                        <a:effectLst/>
                      </a:endParaRPr>
                    </a:p>
                  </a:txBody>
                  <a:tcPr marL="95250" marR="95250" marT="66675" marB="66675" anchor="ctr">
                    <a:lnL w="9525" cap="flat" cmpd="sng" algn="ctr">
                      <a:solidFill>
                        <a:srgbClr val="A8A8A8"/>
                      </a:solidFill>
                      <a:prstDash val="solid"/>
                      <a:round/>
                      <a:headEnd type="none" w="med" len="med"/>
                      <a:tailEnd type="none" w="med" len="med"/>
                    </a:lnL>
                    <a:lnR w="9525" cap="flat" cmpd="sng" algn="ctr">
                      <a:solidFill>
                        <a:srgbClr val="A8A8A8"/>
                      </a:solidFill>
                      <a:prstDash val="solid"/>
                      <a:round/>
                      <a:headEnd type="none" w="med" len="med"/>
                      <a:tailEnd type="none" w="med" len="med"/>
                    </a:lnR>
                    <a:lnT w="9525" cap="flat" cmpd="sng" algn="ctr">
                      <a:solidFill>
                        <a:srgbClr val="A8A8A8"/>
                      </a:solidFill>
                      <a:prstDash val="solid"/>
                      <a:round/>
                      <a:headEnd type="none" w="med" len="med"/>
                      <a:tailEnd type="none" w="med" len="med"/>
                    </a:lnT>
                    <a:lnB w="9525" cap="flat" cmpd="sng" algn="ctr">
                      <a:solidFill>
                        <a:srgbClr val="A8A8A8"/>
                      </a:solidFill>
                      <a:prstDash val="solid"/>
                      <a:round/>
                      <a:headEnd type="none" w="med" len="med"/>
                      <a:tailEnd type="none" w="med" len="med"/>
                    </a:lnB>
                    <a:solidFill>
                      <a:srgbClr val="F6F8FB"/>
                    </a:solidFill>
                  </a:tcPr>
                </a:tc>
                <a:extLst>
                  <a:ext uri="{0D108BD9-81ED-4DB2-BD59-A6C34878D82A}">
                    <a16:rowId xmlns:a16="http://schemas.microsoft.com/office/drawing/2014/main" xmlns="" val="161042055"/>
                  </a:ext>
                </a:extLst>
              </a:tr>
            </a:tbl>
          </a:graphicData>
        </a:graphic>
      </p:graphicFrame>
      <p:graphicFrame>
        <p:nvGraphicFramePr>
          <p:cNvPr id="8" name="Table 7">
            <a:extLst>
              <a:ext uri="{FF2B5EF4-FFF2-40B4-BE49-F238E27FC236}">
                <a16:creationId xmlns:a16="http://schemas.microsoft.com/office/drawing/2014/main" xmlns="" id="{15F788F2-376B-8943-AEB5-66F0140BF16D}"/>
              </a:ext>
            </a:extLst>
          </p:cNvPr>
          <p:cNvGraphicFramePr>
            <a:graphicFrameLocks noGrp="1"/>
          </p:cNvGraphicFramePr>
          <p:nvPr>
            <p:extLst>
              <p:ext uri="{D42A27DB-BD31-4B8C-83A1-F6EECF244321}">
                <p14:modId xmlns:p14="http://schemas.microsoft.com/office/powerpoint/2010/main" val="2132885536"/>
              </p:ext>
            </p:extLst>
          </p:nvPr>
        </p:nvGraphicFramePr>
        <p:xfrm>
          <a:off x="306432" y="3869889"/>
          <a:ext cx="11579136" cy="1474470"/>
        </p:xfrm>
        <a:graphic>
          <a:graphicData uri="http://schemas.openxmlformats.org/drawingml/2006/table">
            <a:tbl>
              <a:tblPr/>
              <a:tblGrid>
                <a:gridCol w="618128">
                  <a:extLst>
                    <a:ext uri="{9D8B030D-6E8A-4147-A177-3AD203B41FA5}">
                      <a16:colId xmlns:a16="http://schemas.microsoft.com/office/drawing/2014/main" xmlns="" val="4096463665"/>
                    </a:ext>
                  </a:extLst>
                </a:gridCol>
                <a:gridCol w="9733280">
                  <a:extLst>
                    <a:ext uri="{9D8B030D-6E8A-4147-A177-3AD203B41FA5}">
                      <a16:colId xmlns:a16="http://schemas.microsoft.com/office/drawing/2014/main" xmlns="" val="2453245566"/>
                    </a:ext>
                  </a:extLst>
                </a:gridCol>
                <a:gridCol w="1227728">
                  <a:extLst>
                    <a:ext uri="{9D8B030D-6E8A-4147-A177-3AD203B41FA5}">
                      <a16:colId xmlns:a16="http://schemas.microsoft.com/office/drawing/2014/main" xmlns="" val="2467840606"/>
                    </a:ext>
                  </a:extLst>
                </a:gridCol>
              </a:tblGrid>
              <a:tr h="0">
                <a:tc>
                  <a:txBody>
                    <a:bodyPr/>
                    <a:lstStyle/>
                    <a:p>
                      <a:pPr algn="ctr" fontAlgn="base"/>
                      <a:r>
                        <a:rPr lang="x-none" sz="2200" b="1" dirty="0">
                          <a:solidFill>
                            <a:srgbClr val="333333"/>
                          </a:solidFill>
                          <a:effectLst/>
                        </a:rPr>
                        <a:t>18</a:t>
                      </a:r>
                    </a:p>
                  </a:txBody>
                  <a:tcPr marL="95250" marR="95250" marT="66675" marB="66675" anchor="ctr">
                    <a:lnL w="9525" cap="flat" cmpd="sng" algn="ctr">
                      <a:solidFill>
                        <a:srgbClr val="A8A8A8"/>
                      </a:solidFill>
                      <a:prstDash val="solid"/>
                      <a:round/>
                      <a:headEnd type="none" w="med" len="med"/>
                      <a:tailEnd type="none" w="med" len="med"/>
                    </a:lnL>
                    <a:lnR w="9525" cap="flat" cmpd="sng" algn="ctr">
                      <a:solidFill>
                        <a:srgbClr val="A8A8A8"/>
                      </a:solidFill>
                      <a:prstDash val="solid"/>
                      <a:round/>
                      <a:headEnd type="none" w="med" len="med"/>
                      <a:tailEnd type="none" w="med" len="med"/>
                    </a:lnR>
                    <a:lnT w="9525" cap="flat" cmpd="sng" algn="ctr">
                      <a:solidFill>
                        <a:srgbClr val="A8A8A8"/>
                      </a:solidFill>
                      <a:prstDash val="solid"/>
                      <a:round/>
                      <a:headEnd type="none" w="med" len="med"/>
                      <a:tailEnd type="none" w="med" len="med"/>
                    </a:lnT>
                    <a:lnB w="9525" cap="flat" cmpd="sng" algn="ctr">
                      <a:solidFill>
                        <a:srgbClr val="A8A8A8"/>
                      </a:solidFill>
                      <a:prstDash val="solid"/>
                      <a:round/>
                      <a:headEnd type="none" w="med" len="med"/>
                      <a:tailEnd type="none" w="med" len="med"/>
                    </a:lnB>
                    <a:solidFill>
                      <a:srgbClr val="F6F8FB"/>
                    </a:solidFill>
                  </a:tcPr>
                </a:tc>
                <a:tc>
                  <a:txBody>
                    <a:bodyPr/>
                    <a:lstStyle/>
                    <a:p>
                      <a:pPr algn="l" fontAlgn="base"/>
                      <a:r>
                        <a:rPr lang="uk-UA" sz="2200" b="1" dirty="0">
                          <a:solidFill>
                            <a:srgbClr val="333333"/>
                          </a:solidFill>
                          <a:effectLst/>
                        </a:rPr>
                        <a:t>Податок на прибуток за результатами попереднього звітного (податкового) періоду поточного року з урахуванням уточнень (рядок 17 Податкової декларації з податку на прибуток підприємств за попередній звітний (податковий) період поточного року)</a:t>
                      </a:r>
                      <a:r>
                        <a:rPr lang="uk-UA" sz="2200" b="1" baseline="30000" dirty="0">
                          <a:solidFill>
                            <a:srgbClr val="333333"/>
                          </a:solidFill>
                          <a:effectLst/>
                        </a:rPr>
                        <a:t>10</a:t>
                      </a:r>
                      <a:endParaRPr lang="uk-UA" sz="2200" b="1" dirty="0">
                        <a:solidFill>
                          <a:srgbClr val="333333"/>
                        </a:solidFill>
                        <a:effectLst/>
                      </a:endParaRPr>
                    </a:p>
                  </a:txBody>
                  <a:tcPr marL="95250" marR="95250" marT="66675" marB="66675">
                    <a:lnL w="9525" cap="flat" cmpd="sng" algn="ctr">
                      <a:solidFill>
                        <a:srgbClr val="A8A8A8"/>
                      </a:solidFill>
                      <a:prstDash val="solid"/>
                      <a:round/>
                      <a:headEnd type="none" w="med" len="med"/>
                      <a:tailEnd type="none" w="med" len="med"/>
                    </a:lnL>
                    <a:lnR w="9525" cap="flat" cmpd="sng" algn="ctr">
                      <a:solidFill>
                        <a:srgbClr val="A8A8A8"/>
                      </a:solidFill>
                      <a:prstDash val="solid"/>
                      <a:round/>
                      <a:headEnd type="none" w="med" len="med"/>
                      <a:tailEnd type="none" w="med" len="med"/>
                    </a:lnR>
                    <a:lnT w="9525" cap="flat" cmpd="sng" algn="ctr">
                      <a:solidFill>
                        <a:srgbClr val="A8A8A8"/>
                      </a:solidFill>
                      <a:prstDash val="solid"/>
                      <a:round/>
                      <a:headEnd type="none" w="med" len="med"/>
                      <a:tailEnd type="none" w="med" len="med"/>
                    </a:lnT>
                    <a:lnB w="9525" cap="flat" cmpd="sng" algn="ctr">
                      <a:solidFill>
                        <a:srgbClr val="A8A8A8"/>
                      </a:solidFill>
                      <a:prstDash val="solid"/>
                      <a:round/>
                      <a:headEnd type="none" w="med" len="med"/>
                      <a:tailEnd type="none" w="med" len="med"/>
                    </a:lnB>
                    <a:solidFill>
                      <a:srgbClr val="F6F8FB"/>
                    </a:solidFill>
                  </a:tcPr>
                </a:tc>
                <a:tc>
                  <a:txBody>
                    <a:bodyPr/>
                    <a:lstStyle/>
                    <a:p>
                      <a:pPr algn="ctr" fontAlgn="base"/>
                      <a:r>
                        <a:rPr lang="uk-UA" sz="2200" b="1" i="1" dirty="0">
                          <a:solidFill>
                            <a:srgbClr val="333333"/>
                          </a:solidFill>
                          <a:effectLst/>
                        </a:rPr>
                        <a:t>ст. 57</a:t>
                      </a:r>
                      <a:endParaRPr lang="uk-UA" sz="2200" b="1" dirty="0">
                        <a:solidFill>
                          <a:srgbClr val="333333"/>
                        </a:solidFill>
                        <a:effectLst/>
                      </a:endParaRPr>
                    </a:p>
                  </a:txBody>
                  <a:tcPr marL="95250" marR="95250" marT="66675" marB="66675" anchor="ctr">
                    <a:lnL w="9525" cap="flat" cmpd="sng" algn="ctr">
                      <a:solidFill>
                        <a:srgbClr val="A8A8A8"/>
                      </a:solidFill>
                      <a:prstDash val="solid"/>
                      <a:round/>
                      <a:headEnd type="none" w="med" len="med"/>
                      <a:tailEnd type="none" w="med" len="med"/>
                    </a:lnL>
                    <a:lnR w="9525" cap="flat" cmpd="sng" algn="ctr">
                      <a:solidFill>
                        <a:srgbClr val="A8A8A8"/>
                      </a:solidFill>
                      <a:prstDash val="solid"/>
                      <a:round/>
                      <a:headEnd type="none" w="med" len="med"/>
                      <a:tailEnd type="none" w="med" len="med"/>
                    </a:lnR>
                    <a:lnT w="9525" cap="flat" cmpd="sng" algn="ctr">
                      <a:solidFill>
                        <a:srgbClr val="A8A8A8"/>
                      </a:solidFill>
                      <a:prstDash val="solid"/>
                      <a:round/>
                      <a:headEnd type="none" w="med" len="med"/>
                      <a:tailEnd type="none" w="med" len="med"/>
                    </a:lnT>
                    <a:lnB w="9525" cap="flat" cmpd="sng" algn="ctr">
                      <a:solidFill>
                        <a:srgbClr val="A8A8A8"/>
                      </a:solidFill>
                      <a:prstDash val="solid"/>
                      <a:round/>
                      <a:headEnd type="none" w="med" len="med"/>
                      <a:tailEnd type="none" w="med" len="med"/>
                    </a:lnB>
                    <a:solidFill>
                      <a:srgbClr val="F6F8FB"/>
                    </a:solidFill>
                  </a:tcPr>
                </a:tc>
                <a:extLst>
                  <a:ext uri="{0D108BD9-81ED-4DB2-BD59-A6C34878D82A}">
                    <a16:rowId xmlns:a16="http://schemas.microsoft.com/office/drawing/2014/main" xmlns="" val="3632313489"/>
                  </a:ext>
                </a:extLst>
              </a:tr>
            </a:tbl>
          </a:graphicData>
        </a:graphic>
      </p:graphicFrame>
      <p:graphicFrame>
        <p:nvGraphicFramePr>
          <p:cNvPr id="9" name="Table 8">
            <a:extLst>
              <a:ext uri="{FF2B5EF4-FFF2-40B4-BE49-F238E27FC236}">
                <a16:creationId xmlns:a16="http://schemas.microsoft.com/office/drawing/2014/main" xmlns="" id="{23EDA3FB-2138-824A-8D87-DC142F2F7797}"/>
              </a:ext>
            </a:extLst>
          </p:cNvPr>
          <p:cNvGraphicFramePr>
            <a:graphicFrameLocks noGrp="1"/>
          </p:cNvGraphicFramePr>
          <p:nvPr>
            <p:extLst>
              <p:ext uri="{D42A27DB-BD31-4B8C-83A1-F6EECF244321}">
                <p14:modId xmlns:p14="http://schemas.microsoft.com/office/powerpoint/2010/main" val="1097090205"/>
              </p:ext>
            </p:extLst>
          </p:nvPr>
        </p:nvGraphicFramePr>
        <p:xfrm>
          <a:off x="318224" y="5458805"/>
          <a:ext cx="11567345" cy="803910"/>
        </p:xfrm>
        <a:graphic>
          <a:graphicData uri="http://schemas.openxmlformats.org/drawingml/2006/table">
            <a:tbl>
              <a:tblPr/>
              <a:tblGrid>
                <a:gridCol w="610681">
                  <a:extLst>
                    <a:ext uri="{9D8B030D-6E8A-4147-A177-3AD203B41FA5}">
                      <a16:colId xmlns:a16="http://schemas.microsoft.com/office/drawing/2014/main" xmlns="" val="3124830637"/>
                    </a:ext>
                  </a:extLst>
                </a:gridCol>
                <a:gridCol w="9728935">
                  <a:extLst>
                    <a:ext uri="{9D8B030D-6E8A-4147-A177-3AD203B41FA5}">
                      <a16:colId xmlns:a16="http://schemas.microsoft.com/office/drawing/2014/main" xmlns="" val="974440103"/>
                    </a:ext>
                  </a:extLst>
                </a:gridCol>
                <a:gridCol w="1227729">
                  <a:extLst>
                    <a:ext uri="{9D8B030D-6E8A-4147-A177-3AD203B41FA5}">
                      <a16:colId xmlns:a16="http://schemas.microsoft.com/office/drawing/2014/main" xmlns="" val="3794667244"/>
                    </a:ext>
                  </a:extLst>
                </a:gridCol>
              </a:tblGrid>
              <a:tr h="0">
                <a:tc>
                  <a:txBody>
                    <a:bodyPr/>
                    <a:lstStyle/>
                    <a:p>
                      <a:pPr algn="ctr" fontAlgn="base"/>
                      <a:r>
                        <a:rPr lang="x-none" sz="2200" b="1" dirty="0">
                          <a:solidFill>
                            <a:srgbClr val="333333"/>
                          </a:solidFill>
                          <a:effectLst/>
                        </a:rPr>
                        <a:t>19</a:t>
                      </a:r>
                    </a:p>
                  </a:txBody>
                  <a:tcPr marL="95250" marR="95250" marT="66675" marB="66675" anchor="ctr">
                    <a:lnL w="9525" cap="flat" cmpd="sng" algn="ctr">
                      <a:solidFill>
                        <a:srgbClr val="A8A8A8"/>
                      </a:solidFill>
                      <a:prstDash val="solid"/>
                      <a:round/>
                      <a:headEnd type="none" w="med" len="med"/>
                      <a:tailEnd type="none" w="med" len="med"/>
                    </a:lnL>
                    <a:lnR w="9525" cap="flat" cmpd="sng" algn="ctr">
                      <a:solidFill>
                        <a:srgbClr val="A8A8A8"/>
                      </a:solidFill>
                      <a:prstDash val="solid"/>
                      <a:round/>
                      <a:headEnd type="none" w="med" len="med"/>
                      <a:tailEnd type="none" w="med" len="med"/>
                    </a:lnR>
                    <a:lnT w="9525" cap="flat" cmpd="sng" algn="ctr">
                      <a:solidFill>
                        <a:srgbClr val="A8A8A8"/>
                      </a:solidFill>
                      <a:prstDash val="solid"/>
                      <a:round/>
                      <a:headEnd type="none" w="med" len="med"/>
                      <a:tailEnd type="none" w="med" len="med"/>
                    </a:lnT>
                    <a:lnB w="9525" cap="flat" cmpd="sng" algn="ctr">
                      <a:solidFill>
                        <a:srgbClr val="A8A8A8"/>
                      </a:solidFill>
                      <a:prstDash val="solid"/>
                      <a:round/>
                      <a:headEnd type="none" w="med" len="med"/>
                      <a:tailEnd type="none" w="med" len="med"/>
                    </a:lnB>
                    <a:solidFill>
                      <a:srgbClr val="F6F8FB"/>
                    </a:solidFill>
                  </a:tcPr>
                </a:tc>
                <a:tc>
                  <a:txBody>
                    <a:bodyPr/>
                    <a:lstStyle/>
                    <a:p>
                      <a:pPr algn="l" fontAlgn="base"/>
                      <a:r>
                        <a:rPr lang="uk-UA" sz="2200" b="1" dirty="0">
                          <a:solidFill>
                            <a:srgbClr val="333333"/>
                          </a:solidFill>
                          <a:effectLst/>
                        </a:rPr>
                        <a:t>Податок на прибуток, нарахований за результатами останнього (звітного) податкового періоду (рядок 17 - рядок 18) (+, -)</a:t>
                      </a:r>
                      <a:r>
                        <a:rPr lang="uk-UA" sz="2200" b="1" baseline="30000" dirty="0">
                          <a:solidFill>
                            <a:srgbClr val="333333"/>
                          </a:solidFill>
                          <a:effectLst/>
                        </a:rPr>
                        <a:t>11</a:t>
                      </a:r>
                      <a:endParaRPr lang="uk-UA" sz="2200" b="1" dirty="0">
                        <a:solidFill>
                          <a:srgbClr val="333333"/>
                        </a:solidFill>
                        <a:effectLst/>
                      </a:endParaRPr>
                    </a:p>
                  </a:txBody>
                  <a:tcPr marL="95250" marR="95250" marT="66675" marB="66675">
                    <a:lnL w="9525" cap="flat" cmpd="sng" algn="ctr">
                      <a:solidFill>
                        <a:srgbClr val="A8A8A8"/>
                      </a:solidFill>
                      <a:prstDash val="solid"/>
                      <a:round/>
                      <a:headEnd type="none" w="med" len="med"/>
                      <a:tailEnd type="none" w="med" len="med"/>
                    </a:lnL>
                    <a:lnR w="9525" cap="flat" cmpd="sng" algn="ctr">
                      <a:solidFill>
                        <a:srgbClr val="A8A8A8"/>
                      </a:solidFill>
                      <a:prstDash val="solid"/>
                      <a:round/>
                      <a:headEnd type="none" w="med" len="med"/>
                      <a:tailEnd type="none" w="med" len="med"/>
                    </a:lnR>
                    <a:lnT w="9525" cap="flat" cmpd="sng" algn="ctr">
                      <a:solidFill>
                        <a:srgbClr val="A8A8A8"/>
                      </a:solidFill>
                      <a:prstDash val="solid"/>
                      <a:round/>
                      <a:headEnd type="none" w="med" len="med"/>
                      <a:tailEnd type="none" w="med" len="med"/>
                    </a:lnT>
                    <a:lnB w="9525" cap="flat" cmpd="sng" algn="ctr">
                      <a:solidFill>
                        <a:srgbClr val="A8A8A8"/>
                      </a:solidFill>
                      <a:prstDash val="solid"/>
                      <a:round/>
                      <a:headEnd type="none" w="med" len="med"/>
                      <a:tailEnd type="none" w="med" len="med"/>
                    </a:lnB>
                    <a:solidFill>
                      <a:srgbClr val="F6F8FB"/>
                    </a:solidFill>
                  </a:tcPr>
                </a:tc>
                <a:tc>
                  <a:txBody>
                    <a:bodyPr/>
                    <a:lstStyle/>
                    <a:p>
                      <a:pPr algn="ctr" fontAlgn="base"/>
                      <a:r>
                        <a:rPr lang="uk-UA" sz="2200" b="1" i="1" dirty="0">
                          <a:solidFill>
                            <a:srgbClr val="333333"/>
                          </a:solidFill>
                          <a:effectLst/>
                        </a:rPr>
                        <a:t>ст. 57</a:t>
                      </a:r>
                      <a:endParaRPr lang="uk-UA" sz="2200" b="1" dirty="0">
                        <a:solidFill>
                          <a:srgbClr val="333333"/>
                        </a:solidFill>
                        <a:effectLst/>
                      </a:endParaRPr>
                    </a:p>
                  </a:txBody>
                  <a:tcPr marL="95250" marR="95250" marT="66675" marB="66675" anchor="ctr">
                    <a:lnL w="9525" cap="flat" cmpd="sng" algn="ctr">
                      <a:solidFill>
                        <a:srgbClr val="A8A8A8"/>
                      </a:solidFill>
                      <a:prstDash val="solid"/>
                      <a:round/>
                      <a:headEnd type="none" w="med" len="med"/>
                      <a:tailEnd type="none" w="med" len="med"/>
                    </a:lnL>
                    <a:lnR w="9525" cap="flat" cmpd="sng" algn="ctr">
                      <a:solidFill>
                        <a:srgbClr val="A8A8A8"/>
                      </a:solidFill>
                      <a:prstDash val="solid"/>
                      <a:round/>
                      <a:headEnd type="none" w="med" len="med"/>
                      <a:tailEnd type="none" w="med" len="med"/>
                    </a:lnR>
                    <a:lnT w="9525" cap="flat" cmpd="sng" algn="ctr">
                      <a:solidFill>
                        <a:srgbClr val="A8A8A8"/>
                      </a:solidFill>
                      <a:prstDash val="solid"/>
                      <a:round/>
                      <a:headEnd type="none" w="med" len="med"/>
                      <a:tailEnd type="none" w="med" len="med"/>
                    </a:lnT>
                    <a:lnB w="9525" cap="flat" cmpd="sng" algn="ctr">
                      <a:solidFill>
                        <a:srgbClr val="A8A8A8"/>
                      </a:solidFill>
                      <a:prstDash val="solid"/>
                      <a:round/>
                      <a:headEnd type="none" w="med" len="med"/>
                      <a:tailEnd type="none" w="med" len="med"/>
                    </a:lnB>
                    <a:solidFill>
                      <a:srgbClr val="F6F8FB"/>
                    </a:solidFill>
                  </a:tcPr>
                </a:tc>
                <a:extLst>
                  <a:ext uri="{0D108BD9-81ED-4DB2-BD59-A6C34878D82A}">
                    <a16:rowId xmlns:a16="http://schemas.microsoft.com/office/drawing/2014/main" xmlns="" val="3952091555"/>
                  </a:ext>
                </a:extLst>
              </a:tr>
            </a:tbl>
          </a:graphicData>
        </a:graphic>
      </p:graphicFrame>
      <p:sp>
        <p:nvSpPr>
          <p:cNvPr id="11" name="Google Shape;556;p32">
            <a:extLst>
              <a:ext uri="{FF2B5EF4-FFF2-40B4-BE49-F238E27FC236}">
                <a16:creationId xmlns:a16="http://schemas.microsoft.com/office/drawing/2014/main" xmlns="" id="{FF6F67DC-840A-4D84-87EA-345E1BA24EF8}"/>
              </a:ext>
            </a:extLst>
          </p:cNvPr>
          <p:cNvSpPr txBox="1"/>
          <p:nvPr/>
        </p:nvSpPr>
        <p:spPr>
          <a:xfrm>
            <a:off x="11524930" y="6474618"/>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28</a:t>
            </a:fld>
            <a:endParaRPr sz="2000" b="1"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041699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E18B7DF-88E1-A646-8C30-8CAE5D2BDFAF}"/>
              </a:ext>
            </a:extLst>
          </p:cNvPr>
          <p:cNvSpPr>
            <a:spLocks noGrp="1"/>
          </p:cNvSpPr>
          <p:nvPr>
            <p:ph type="title"/>
          </p:nvPr>
        </p:nvSpPr>
        <p:spPr>
          <a:xfrm>
            <a:off x="599440" y="1"/>
            <a:ext cx="11592560" cy="731519"/>
          </a:xfrm>
        </p:spPr>
        <p:txBody>
          <a:bodyPr>
            <a:normAutofit/>
          </a:bodyPr>
          <a:lstStyle/>
          <a:p>
            <a:pPr algn="ctr"/>
            <a:r>
              <a:rPr lang="uk-UA" sz="3500" b="1" dirty="0">
                <a:latin typeface="+mn-lt"/>
              </a:rPr>
              <a:t>ЗАПОВНЕННЯ ЗАКЛЮЧНОЇ ЧАСТИНИ ДЕКЛАРАЦІЇ</a:t>
            </a:r>
            <a:endParaRPr lang="x-none" sz="3500" dirty="0">
              <a:latin typeface="+mn-lt"/>
            </a:endParaRPr>
          </a:p>
        </p:txBody>
      </p:sp>
      <p:pic>
        <p:nvPicPr>
          <p:cNvPr id="4" name="Content Placeholder 3">
            <a:extLst>
              <a:ext uri="{FF2B5EF4-FFF2-40B4-BE49-F238E27FC236}">
                <a16:creationId xmlns:a16="http://schemas.microsoft.com/office/drawing/2014/main" xmlns="" id="{C32C3581-35D5-014D-9AA2-8754B9F3A822}"/>
              </a:ext>
            </a:extLst>
          </p:cNvPr>
          <p:cNvPicPr>
            <a:picLocks noGrp="1" noChangeAspect="1"/>
          </p:cNvPicPr>
          <p:nvPr>
            <p:ph idx="1"/>
          </p:nvPr>
        </p:nvPicPr>
        <p:blipFill>
          <a:blip r:embed="rId2"/>
          <a:stretch>
            <a:fillRect/>
          </a:stretch>
        </p:blipFill>
        <p:spPr>
          <a:xfrm>
            <a:off x="1391920" y="598120"/>
            <a:ext cx="9493060" cy="5690920"/>
          </a:xfrm>
          <a:prstGeom prst="rect">
            <a:avLst/>
          </a:prstGeom>
          <a:ln>
            <a:solidFill>
              <a:schemeClr val="accent6">
                <a:lumMod val="50000"/>
              </a:schemeClr>
            </a:solidFill>
          </a:ln>
          <a:effectLst>
            <a:outerShdw blurRad="50800" dist="38100" dir="8100000" algn="tr" rotWithShape="0">
              <a:prstClr val="black">
                <a:alpha val="40000"/>
              </a:prstClr>
            </a:outerShdw>
          </a:effectLst>
        </p:spPr>
      </p:pic>
      <p:sp>
        <p:nvSpPr>
          <p:cNvPr id="5" name="Google Shape;556;p32">
            <a:extLst>
              <a:ext uri="{FF2B5EF4-FFF2-40B4-BE49-F238E27FC236}">
                <a16:creationId xmlns:a16="http://schemas.microsoft.com/office/drawing/2014/main" xmlns="" id="{AE2B1A7E-D2EB-4FE8-ACB0-1F30955C0751}"/>
              </a:ext>
            </a:extLst>
          </p:cNvPr>
          <p:cNvSpPr txBox="1"/>
          <p:nvPr/>
        </p:nvSpPr>
        <p:spPr>
          <a:xfrm>
            <a:off x="11524930" y="6474618"/>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29</a:t>
            </a:fld>
            <a:endParaRPr sz="2000" b="1"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725781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661ADAFC-697B-6844-A88E-652ADDDBBE10}"/>
              </a:ext>
            </a:extLst>
          </p:cNvPr>
          <p:cNvSpPr>
            <a:spLocks noGrp="1"/>
          </p:cNvSpPr>
          <p:nvPr>
            <p:ph idx="1"/>
          </p:nvPr>
        </p:nvSpPr>
        <p:spPr>
          <a:xfrm>
            <a:off x="348615" y="-1"/>
            <a:ext cx="11551298" cy="6489475"/>
          </a:xfrm>
        </p:spPr>
        <p:txBody>
          <a:bodyPr anchor="ctr">
            <a:normAutofit/>
          </a:bodyPr>
          <a:lstStyle/>
          <a:p>
            <a:pPr marL="0" indent="0">
              <a:lnSpc>
                <a:spcPct val="120000"/>
              </a:lnSpc>
              <a:buNone/>
            </a:pPr>
            <a:r>
              <a:rPr lang="uk-UA" dirty="0"/>
              <a:t> </a:t>
            </a:r>
            <a:r>
              <a:rPr lang="uk-UA" b="1" dirty="0"/>
              <a:t>2. Бронювання працівників: стратегічне, економічне та Е-бронювання:</a:t>
            </a:r>
            <a:endParaRPr lang="x-none" dirty="0"/>
          </a:p>
          <a:p>
            <a:pPr lvl="0">
              <a:lnSpc>
                <a:spcPct val="120000"/>
              </a:lnSpc>
              <a:buFont typeface="Calibri" panose="020F0502020204030204" pitchFamily="34" charset="0"/>
              <a:buChar char="―"/>
            </a:pPr>
            <a:r>
              <a:rPr lang="uk-UA" dirty="0"/>
              <a:t> Що змінилося у законодавстві щодо бронювання працівників;</a:t>
            </a:r>
            <a:endParaRPr lang="x-none" dirty="0"/>
          </a:p>
          <a:p>
            <a:pPr lvl="0">
              <a:lnSpc>
                <a:spcPct val="120000"/>
              </a:lnSpc>
              <a:buFont typeface="Calibri" panose="020F0502020204030204" pitchFamily="34" charset="0"/>
              <a:buChar char="―"/>
            </a:pPr>
            <a:r>
              <a:rPr lang="uk-UA" dirty="0"/>
              <a:t> Економічне бронювання та Є-бронювання;</a:t>
            </a:r>
            <a:endParaRPr lang="x-none" dirty="0"/>
          </a:p>
          <a:p>
            <a:pPr lvl="0">
              <a:lnSpc>
                <a:spcPct val="120000"/>
              </a:lnSpc>
              <a:buFont typeface="Calibri" panose="020F0502020204030204" pitchFamily="34" charset="0"/>
              <a:buChar char="―"/>
            </a:pPr>
            <a:r>
              <a:rPr lang="uk-UA" dirty="0"/>
              <a:t> Які підприємства мають право на бронювання працівників;</a:t>
            </a:r>
            <a:endParaRPr lang="x-none" dirty="0"/>
          </a:p>
          <a:p>
            <a:pPr lvl="0">
              <a:lnSpc>
                <a:spcPct val="120000"/>
              </a:lnSpc>
              <a:buFont typeface="Calibri" panose="020F0502020204030204" pitchFamily="34" charset="0"/>
              <a:buChar char="―"/>
            </a:pPr>
            <a:r>
              <a:rPr lang="uk-UA" dirty="0"/>
              <a:t> Які категорії працівників підлягають бронюванню;</a:t>
            </a:r>
            <a:endParaRPr lang="x-none" dirty="0"/>
          </a:p>
          <a:p>
            <a:pPr lvl="0">
              <a:lnSpc>
                <a:spcPct val="120000"/>
              </a:lnSpc>
              <a:buFont typeface="Calibri" panose="020F0502020204030204" pitchFamily="34" charset="0"/>
              <a:buChar char="―"/>
            </a:pPr>
            <a:r>
              <a:rPr lang="uk-UA" dirty="0"/>
              <a:t> Алгоритм дій підприємства щодо бронювання працівників;</a:t>
            </a:r>
            <a:endParaRPr lang="x-none" dirty="0"/>
          </a:p>
          <a:p>
            <a:pPr lvl="0">
              <a:lnSpc>
                <a:spcPct val="120000"/>
              </a:lnSpc>
              <a:buFont typeface="Calibri" panose="020F0502020204030204" pitchFamily="34" charset="0"/>
              <a:buChar char="―"/>
            </a:pPr>
            <a:r>
              <a:rPr lang="uk-UA" dirty="0"/>
              <a:t> Які документи потрібні для бронювання працівників та як їх заповнити?;</a:t>
            </a:r>
            <a:endParaRPr lang="x-none" dirty="0"/>
          </a:p>
          <a:p>
            <a:pPr lvl="0">
              <a:lnSpc>
                <a:spcPct val="120000"/>
              </a:lnSpc>
              <a:buFont typeface="Calibri" panose="020F0502020204030204" pitchFamily="34" charset="0"/>
              <a:buChar char="―"/>
            </a:pPr>
            <a:r>
              <a:rPr lang="uk-UA" dirty="0"/>
              <a:t> Поширені помилки бронювання: у процедурі, обсягах та документах;</a:t>
            </a:r>
            <a:endParaRPr lang="x-none" dirty="0"/>
          </a:p>
          <a:p>
            <a:pPr lvl="0">
              <a:lnSpc>
                <a:spcPct val="120000"/>
              </a:lnSpc>
              <a:buFont typeface="Calibri" panose="020F0502020204030204" pitchFamily="34" charset="0"/>
              <a:buChar char="―"/>
            </a:pPr>
            <a:r>
              <a:rPr lang="uk-UA" dirty="0"/>
              <a:t> Звітність щодо бронювання: як скласти, куди подавати та в які строки?.</a:t>
            </a:r>
            <a:endParaRPr lang="x-none" dirty="0"/>
          </a:p>
        </p:txBody>
      </p:sp>
      <p:sp>
        <p:nvSpPr>
          <p:cNvPr id="4" name="Google Shape;556;p32">
            <a:extLst>
              <a:ext uri="{FF2B5EF4-FFF2-40B4-BE49-F238E27FC236}">
                <a16:creationId xmlns:a16="http://schemas.microsoft.com/office/drawing/2014/main" xmlns="" id="{238D0DF9-6473-41E0-A482-6E65EBAE2BC0}"/>
              </a:ext>
            </a:extLst>
          </p:cNvPr>
          <p:cNvSpPr txBox="1"/>
          <p:nvPr/>
        </p:nvSpPr>
        <p:spPr>
          <a:xfrm>
            <a:off x="11606210" y="6489474"/>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3</a:t>
            </a:fld>
            <a:endParaRPr sz="2000" b="1"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472067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EA23021-F0AF-BB4C-A315-3DC28DC5959B}"/>
              </a:ext>
            </a:extLst>
          </p:cNvPr>
          <p:cNvSpPr>
            <a:spLocks noGrp="1"/>
          </p:cNvSpPr>
          <p:nvPr>
            <p:ph type="title"/>
          </p:nvPr>
        </p:nvSpPr>
        <p:spPr>
          <a:xfrm>
            <a:off x="838200" y="2529827"/>
            <a:ext cx="10515600" cy="1325563"/>
          </a:xfrm>
        </p:spPr>
        <p:txBody>
          <a:bodyPr>
            <a:normAutofit/>
          </a:bodyPr>
          <a:lstStyle/>
          <a:p>
            <a:pPr algn="ctr"/>
            <a:r>
              <a:rPr lang="uk-UA" sz="3500" b="1" dirty="0">
                <a:latin typeface="+mn-lt"/>
              </a:rPr>
              <a:t>ЯКІ ПОДАТКОВІ РІЗНИЦІ Є КВАРТАЛЬНИМИ?</a:t>
            </a:r>
            <a:endParaRPr lang="x-none" sz="3500" b="1" dirty="0">
              <a:latin typeface="+mn-lt"/>
            </a:endParaRPr>
          </a:p>
        </p:txBody>
      </p:sp>
      <p:sp>
        <p:nvSpPr>
          <p:cNvPr id="3" name="Google Shape;556;p32">
            <a:extLst>
              <a:ext uri="{FF2B5EF4-FFF2-40B4-BE49-F238E27FC236}">
                <a16:creationId xmlns:a16="http://schemas.microsoft.com/office/drawing/2014/main" xmlns="" id="{28C537FE-FC40-4015-8B40-CE8F2CBF175E}"/>
              </a:ext>
            </a:extLst>
          </p:cNvPr>
          <p:cNvSpPr txBox="1"/>
          <p:nvPr/>
        </p:nvSpPr>
        <p:spPr>
          <a:xfrm>
            <a:off x="11606210" y="6489474"/>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30</a:t>
            </a:fld>
            <a:endParaRPr sz="2000" b="1" i="0" u="none" strike="noStrike" cap="none" dirty="0">
              <a:solidFill>
                <a:schemeClr val="dk1"/>
              </a:solidFill>
              <a:latin typeface="Calibri"/>
              <a:ea typeface="Calibri"/>
              <a:cs typeface="Calibri"/>
              <a:sym typeface="Calibri"/>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2997" y="5520403"/>
            <a:ext cx="1319340" cy="1319340"/>
          </a:xfrm>
          <a:prstGeom prst="rect">
            <a:avLst/>
          </a:prstGeom>
        </p:spPr>
      </p:pic>
    </p:spTree>
    <p:extLst>
      <p:ext uri="{BB962C8B-B14F-4D97-AF65-F5344CB8AC3E}">
        <p14:creationId xmlns:p14="http://schemas.microsoft.com/office/powerpoint/2010/main" val="26083122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EB034D-C899-CF4B-90CD-2BB00AC4386B}"/>
              </a:ext>
            </a:extLst>
          </p:cNvPr>
          <p:cNvSpPr>
            <a:spLocks noGrp="1"/>
          </p:cNvSpPr>
          <p:nvPr>
            <p:ph type="title"/>
          </p:nvPr>
        </p:nvSpPr>
        <p:spPr>
          <a:xfrm>
            <a:off x="0" y="0"/>
            <a:ext cx="12192000" cy="1371464"/>
          </a:xfrm>
        </p:spPr>
        <p:txBody>
          <a:bodyPr>
            <a:normAutofit/>
          </a:bodyPr>
          <a:lstStyle/>
          <a:p>
            <a:pPr algn="ctr"/>
            <a:r>
              <a:rPr lang="uk-UA" sz="3500" b="1" dirty="0">
                <a:latin typeface="+mn-lt"/>
              </a:rPr>
              <a:t>ДОДАТОК РІ СКЛАДАЄТЬСЯ З </a:t>
            </a:r>
            <a:br>
              <a:rPr lang="uk-UA" sz="3500" b="1" dirty="0">
                <a:latin typeface="+mn-lt"/>
              </a:rPr>
            </a:br>
            <a:r>
              <a:rPr lang="uk-UA" sz="3500" b="1" dirty="0">
                <a:latin typeface="+mn-lt"/>
              </a:rPr>
              <a:t>ЧОТИРЬОХ РОЗДІЛІВ:</a:t>
            </a:r>
            <a:endParaRPr lang="x-none" sz="3500" b="1" dirty="0">
              <a:latin typeface="+mn-lt"/>
            </a:endParaRPr>
          </a:p>
        </p:txBody>
      </p:sp>
      <p:sp>
        <p:nvSpPr>
          <p:cNvPr id="3" name="Content Placeholder 2">
            <a:extLst>
              <a:ext uri="{FF2B5EF4-FFF2-40B4-BE49-F238E27FC236}">
                <a16:creationId xmlns:a16="http://schemas.microsoft.com/office/drawing/2014/main" xmlns="" id="{F5F52222-0A6F-944E-98A5-F70E2B6C59D6}"/>
              </a:ext>
            </a:extLst>
          </p:cNvPr>
          <p:cNvSpPr>
            <a:spLocks noGrp="1"/>
          </p:cNvSpPr>
          <p:nvPr>
            <p:ph idx="1"/>
          </p:nvPr>
        </p:nvSpPr>
        <p:spPr>
          <a:xfrm>
            <a:off x="284480" y="1270000"/>
            <a:ext cx="11793220" cy="4805679"/>
          </a:xfrm>
        </p:spPr>
        <p:txBody>
          <a:bodyPr>
            <a:noAutofit/>
          </a:bodyPr>
          <a:lstStyle/>
          <a:p>
            <a:pPr marL="0" indent="0" algn="just" fontAlgn="base">
              <a:lnSpc>
                <a:spcPct val="100000"/>
              </a:lnSpc>
              <a:buNone/>
            </a:pPr>
            <a:r>
              <a:rPr lang="uk-UA" b="1" dirty="0"/>
              <a:t>1)</a:t>
            </a:r>
            <a:r>
              <a:rPr lang="uk-UA" dirty="0"/>
              <a:t> «амортизаційні» різниці (ст. 138 ПКУ);</a:t>
            </a:r>
          </a:p>
          <a:p>
            <a:pPr marL="0" indent="0" algn="just" fontAlgn="base">
              <a:lnSpc>
                <a:spcPct val="100000"/>
              </a:lnSpc>
              <a:buNone/>
            </a:pPr>
            <a:r>
              <a:rPr lang="uk-UA" b="1" dirty="0"/>
              <a:t>2)</a:t>
            </a:r>
            <a:r>
              <a:rPr lang="uk-UA" dirty="0"/>
              <a:t> різниці при формуванні резервів (забезпечень) (ст. 139 ПКУ);</a:t>
            </a:r>
          </a:p>
          <a:p>
            <a:pPr marL="0" indent="0" algn="just" fontAlgn="base">
              <a:lnSpc>
                <a:spcPct val="100000"/>
              </a:lnSpc>
              <a:buNone/>
            </a:pPr>
            <a:r>
              <a:rPr lang="uk-UA" b="1" dirty="0"/>
              <a:t>3)</a:t>
            </a:r>
            <a:r>
              <a:rPr lang="uk-UA" dirty="0"/>
              <a:t> різниці за фінансовими операціями (ст. 140 ПКУ). У цьому розділі, зокрема, відображають збитки минулих років (пп. 134.1.1, 140.4.4 і 140.4.5 ПКУ);</a:t>
            </a:r>
          </a:p>
          <a:p>
            <a:pPr marL="0" indent="0" algn="just" fontAlgn="base">
              <a:lnSpc>
                <a:spcPct val="100000"/>
              </a:lnSpc>
              <a:buNone/>
            </a:pPr>
            <a:r>
              <a:rPr lang="uk-UA" b="1" dirty="0"/>
              <a:t>4)</a:t>
            </a:r>
            <a:r>
              <a:rPr lang="uk-UA" dirty="0"/>
              <a:t> інші різниці, зокрема:</a:t>
            </a:r>
          </a:p>
          <a:p>
            <a:pPr marL="0" indent="0" algn="just" fontAlgn="base">
              <a:lnSpc>
                <a:spcPct val="100000"/>
              </a:lnSpc>
              <a:buNone/>
            </a:pPr>
            <a:r>
              <a:rPr lang="uk-UA" dirty="0"/>
              <a:t>— різниці при продажу й іншому відчуженні цінних паперів (п. 141.2 ПКУ);</a:t>
            </a:r>
          </a:p>
          <a:p>
            <a:pPr marL="0" indent="0" algn="just" fontAlgn="base">
              <a:lnSpc>
                <a:spcPct val="100000"/>
              </a:lnSpc>
              <a:buNone/>
            </a:pPr>
            <a:r>
              <a:rPr lang="uk-UA" dirty="0"/>
              <a:t>— різниці за страхуванням (ст. 123</a:t>
            </a:r>
            <a:r>
              <a:rPr lang="uk-UA" baseline="30000" dirty="0"/>
              <a:t>1</a:t>
            </a:r>
            <a:r>
              <a:rPr lang="uk-UA" dirty="0"/>
              <a:t> і п. 141.1 ПКУ);</a:t>
            </a:r>
          </a:p>
          <a:p>
            <a:pPr marL="0" indent="0" algn="just" fontAlgn="base">
              <a:lnSpc>
                <a:spcPct val="100000"/>
              </a:lnSpc>
              <a:buNone/>
            </a:pPr>
            <a:r>
              <a:rPr lang="uk-UA" dirty="0"/>
              <a:t>— «перехідні» різниці (підрозд. 4 розд. ХХ ПКУ).</a:t>
            </a:r>
          </a:p>
        </p:txBody>
      </p:sp>
      <p:sp>
        <p:nvSpPr>
          <p:cNvPr id="4" name="Google Shape;253;p23">
            <a:extLst>
              <a:ext uri="{FF2B5EF4-FFF2-40B4-BE49-F238E27FC236}">
                <a16:creationId xmlns:a16="http://schemas.microsoft.com/office/drawing/2014/main" xmlns="" id="{5F3AB47F-F732-44FD-8B9C-13378767B4FF}"/>
              </a:ext>
            </a:extLst>
          </p:cNvPr>
          <p:cNvSpPr txBox="1">
            <a:spLocks noGrp="1"/>
          </p:cNvSpPr>
          <p:nvPr>
            <p:ph type="sldNum" sz="quarter" idx="12"/>
          </p:nvPr>
        </p:nvSpPr>
        <p:spPr>
          <a:xfrm>
            <a:off x="11310151" y="6557461"/>
            <a:ext cx="881849" cy="309418"/>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chemeClr val="dk1"/>
              </a:buClr>
              <a:buSzPts val="2400"/>
              <a:buFont typeface="Calibri"/>
              <a:buNone/>
            </a:pPr>
            <a:fld id="{00000000-1234-1234-1234-123412341234}" type="slidenum">
              <a:rPr lang="uk-UA" sz="2000" b="1">
                <a:solidFill>
                  <a:schemeClr val="dk1"/>
                </a:solidFill>
              </a:rPr>
              <a:t>31</a:t>
            </a:fld>
            <a:endParaRPr sz="2000" b="1" dirty="0">
              <a:solidFill>
                <a:schemeClr val="dk1"/>
              </a:solidFill>
            </a:endParaRPr>
          </a:p>
        </p:txBody>
      </p:sp>
      <p:pic>
        <p:nvPicPr>
          <p:cNvPr id="6" name="Рисунок 5">
            <a:extLst>
              <a:ext uri="{FF2B5EF4-FFF2-40B4-BE49-F238E27FC236}">
                <a16:creationId xmlns:a16="http://schemas.microsoft.com/office/drawing/2014/main" xmlns="" id="{DC075C72-D831-D454-9582-DD0F2EB1AD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0467340" y="101737"/>
            <a:ext cx="1207759" cy="1371464"/>
          </a:xfrm>
          <a:prstGeom prst="rect">
            <a:avLst/>
          </a:prstGeom>
        </p:spPr>
      </p:pic>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92997" y="5520403"/>
            <a:ext cx="1319340" cy="1319340"/>
          </a:xfrm>
          <a:prstGeom prst="rect">
            <a:avLst/>
          </a:prstGeom>
        </p:spPr>
      </p:pic>
    </p:spTree>
    <p:extLst>
      <p:ext uri="{BB962C8B-B14F-4D97-AF65-F5344CB8AC3E}">
        <p14:creationId xmlns:p14="http://schemas.microsoft.com/office/powerpoint/2010/main" val="6687782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CDF4EC-A8B9-4F4C-8A96-E1E3CC17BD68}"/>
              </a:ext>
            </a:extLst>
          </p:cNvPr>
          <p:cNvSpPr>
            <a:spLocks noGrp="1"/>
          </p:cNvSpPr>
          <p:nvPr>
            <p:ph type="title"/>
          </p:nvPr>
        </p:nvSpPr>
        <p:spPr>
          <a:xfrm>
            <a:off x="558800" y="15357"/>
            <a:ext cx="11472290" cy="1252958"/>
          </a:xfrm>
          <a:noFill/>
          <a:ln>
            <a:noFill/>
          </a:ln>
        </p:spPr>
        <p:txBody>
          <a:bodyPr>
            <a:noAutofit/>
          </a:bodyPr>
          <a:lstStyle/>
          <a:p>
            <a:pPr algn="ctr"/>
            <a:r>
              <a:rPr lang="uk-UA" sz="3500" b="1" dirty="0">
                <a:ln w="0"/>
                <a:latin typeface="+mn-lt"/>
                <a:ea typeface="+mn-ea"/>
                <a:cs typeface="+mn-cs"/>
              </a:rPr>
              <a:t>АНАЛІЗУЄМО ПОДАТКОВІ РІЗНИЦІ ДЛЯ «ВСІХ» </a:t>
            </a:r>
            <a:br>
              <a:rPr lang="uk-UA" sz="3500" b="1" dirty="0">
                <a:ln w="0"/>
                <a:latin typeface="+mn-lt"/>
                <a:ea typeface="+mn-ea"/>
                <a:cs typeface="+mn-cs"/>
              </a:rPr>
            </a:br>
            <a:r>
              <a:rPr lang="uk-UA" sz="3500" b="1" dirty="0">
                <a:ln w="0"/>
                <a:latin typeface="+mn-lt"/>
                <a:ea typeface="+mn-ea"/>
                <a:cs typeface="+mn-cs"/>
              </a:rPr>
              <a:t>ТА ДЛЯ ВИСОКОДОХІДНИКІВ</a:t>
            </a:r>
            <a:endParaRPr lang="x-none" sz="3500" b="1" dirty="0">
              <a:ln w="0"/>
              <a:latin typeface="+mn-lt"/>
              <a:ea typeface="+mn-ea"/>
              <a:cs typeface="+mn-cs"/>
            </a:endParaRPr>
          </a:p>
        </p:txBody>
      </p:sp>
      <p:sp>
        <p:nvSpPr>
          <p:cNvPr id="4" name="Rounded Rectangle 3">
            <a:extLst>
              <a:ext uri="{FF2B5EF4-FFF2-40B4-BE49-F238E27FC236}">
                <a16:creationId xmlns:a16="http://schemas.microsoft.com/office/drawing/2014/main" xmlns="" id="{6445DD75-4C62-F54E-BB24-A5DAB5BD8456}"/>
              </a:ext>
            </a:extLst>
          </p:cNvPr>
          <p:cNvSpPr/>
          <p:nvPr/>
        </p:nvSpPr>
        <p:spPr>
          <a:xfrm>
            <a:off x="3717922" y="1545650"/>
            <a:ext cx="1758330" cy="460208"/>
          </a:xfrm>
          <a:prstGeom prst="round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uk-UA" sz="2200" dirty="0">
                <a:ln w="0"/>
                <a:solidFill>
                  <a:schemeClr val="tx1"/>
                </a:solidFill>
              </a:rPr>
              <a:t>30% імпорт</a:t>
            </a:r>
            <a:endParaRPr lang="x-none" sz="2200" dirty="0">
              <a:ln w="0"/>
              <a:solidFill>
                <a:schemeClr val="tx1"/>
              </a:solidFill>
            </a:endParaRPr>
          </a:p>
        </p:txBody>
      </p:sp>
      <p:sp>
        <p:nvSpPr>
          <p:cNvPr id="5" name="Rounded Rectangle 4">
            <a:extLst>
              <a:ext uri="{FF2B5EF4-FFF2-40B4-BE49-F238E27FC236}">
                <a16:creationId xmlns:a16="http://schemas.microsoft.com/office/drawing/2014/main" xmlns="" id="{02568DE3-F60D-1E43-9E56-CBB649DCBD41}"/>
              </a:ext>
            </a:extLst>
          </p:cNvPr>
          <p:cNvSpPr/>
          <p:nvPr/>
        </p:nvSpPr>
        <p:spPr>
          <a:xfrm>
            <a:off x="7098670" y="4560421"/>
            <a:ext cx="2104707" cy="632410"/>
          </a:xfrm>
          <a:prstGeom prst="round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uk-UA" sz="2200" dirty="0">
                <a:ln w="0"/>
                <a:solidFill>
                  <a:schemeClr val="tx1"/>
                </a:solidFill>
              </a:rPr>
              <a:t>Придбання у </a:t>
            </a:r>
            <a:r>
              <a:rPr lang="uk-UA" sz="2200" dirty="0" err="1">
                <a:ln w="0"/>
                <a:solidFill>
                  <a:schemeClr val="tx1"/>
                </a:solidFill>
              </a:rPr>
              <a:t>неприбутківців</a:t>
            </a:r>
            <a:endParaRPr lang="x-none" sz="2200" dirty="0">
              <a:ln w="0"/>
              <a:solidFill>
                <a:schemeClr val="tx1"/>
              </a:solidFill>
            </a:endParaRPr>
          </a:p>
        </p:txBody>
      </p:sp>
      <p:sp>
        <p:nvSpPr>
          <p:cNvPr id="6" name="Rounded Rectangle 5">
            <a:extLst>
              <a:ext uri="{FF2B5EF4-FFF2-40B4-BE49-F238E27FC236}">
                <a16:creationId xmlns:a16="http://schemas.microsoft.com/office/drawing/2014/main" xmlns="" id="{C770DA50-C0FD-054A-BE21-DF6526E06E72}"/>
              </a:ext>
            </a:extLst>
          </p:cNvPr>
          <p:cNvSpPr/>
          <p:nvPr/>
        </p:nvSpPr>
        <p:spPr>
          <a:xfrm>
            <a:off x="5052828" y="5643451"/>
            <a:ext cx="1979887" cy="673829"/>
          </a:xfrm>
          <a:prstGeom prst="round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uk-UA" sz="2200" dirty="0">
                <a:ln w="0"/>
                <a:solidFill>
                  <a:schemeClr val="tx1"/>
                </a:solidFill>
              </a:rPr>
              <a:t>Роялті – повна сума</a:t>
            </a:r>
            <a:endParaRPr lang="x-none" sz="2200" dirty="0">
              <a:ln w="0"/>
              <a:solidFill>
                <a:schemeClr val="tx1"/>
              </a:solidFill>
            </a:endParaRPr>
          </a:p>
        </p:txBody>
      </p:sp>
      <p:sp>
        <p:nvSpPr>
          <p:cNvPr id="7" name="Rounded Rectangle 6">
            <a:extLst>
              <a:ext uri="{FF2B5EF4-FFF2-40B4-BE49-F238E27FC236}">
                <a16:creationId xmlns:a16="http://schemas.microsoft.com/office/drawing/2014/main" xmlns="" id="{839AEFFA-18DD-0245-9D23-88D6E4E56FFE}"/>
              </a:ext>
            </a:extLst>
          </p:cNvPr>
          <p:cNvSpPr/>
          <p:nvPr/>
        </p:nvSpPr>
        <p:spPr>
          <a:xfrm>
            <a:off x="8754642" y="1472535"/>
            <a:ext cx="2501107" cy="607368"/>
          </a:xfrm>
          <a:prstGeom prst="roundRect">
            <a:avLst/>
          </a:prstGeom>
          <a:ln/>
        </p:spPr>
        <p:style>
          <a:lnRef idx="2">
            <a:schemeClr val="accent5"/>
          </a:lnRef>
          <a:fillRef idx="1">
            <a:schemeClr val="lt1"/>
          </a:fillRef>
          <a:effectRef idx="0">
            <a:schemeClr val="accent5"/>
          </a:effectRef>
          <a:fontRef idx="minor">
            <a:schemeClr val="dk1"/>
          </a:fontRef>
        </p:style>
        <p:txBody>
          <a:bodyPr tIns="144000" bIns="144000" rtlCol="0" anchor="ctr"/>
          <a:lstStyle/>
          <a:p>
            <a:pPr algn="ctr"/>
            <a:r>
              <a:rPr lang="uk-UA" sz="2200" dirty="0">
                <a:ln w="0"/>
                <a:solidFill>
                  <a:schemeClr val="tx1"/>
                </a:solidFill>
              </a:rPr>
              <a:t>Роялті – перевищення 4%</a:t>
            </a:r>
            <a:endParaRPr lang="x-none" sz="2200" dirty="0">
              <a:ln w="0"/>
              <a:solidFill>
                <a:schemeClr val="tx1"/>
              </a:solidFill>
            </a:endParaRPr>
          </a:p>
        </p:txBody>
      </p:sp>
      <p:sp>
        <p:nvSpPr>
          <p:cNvPr id="8" name="Rounded Rectangle 7">
            <a:extLst>
              <a:ext uri="{FF2B5EF4-FFF2-40B4-BE49-F238E27FC236}">
                <a16:creationId xmlns:a16="http://schemas.microsoft.com/office/drawing/2014/main" xmlns="" id="{48B691E0-B332-6E4B-B486-9AAEA6118F7B}"/>
              </a:ext>
            </a:extLst>
          </p:cNvPr>
          <p:cNvSpPr/>
          <p:nvPr/>
        </p:nvSpPr>
        <p:spPr>
          <a:xfrm>
            <a:off x="6202699" y="1543300"/>
            <a:ext cx="1758329" cy="460208"/>
          </a:xfrm>
          <a:prstGeom prst="round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uk-UA" sz="2200" dirty="0">
                <a:ln w="0"/>
                <a:solidFill>
                  <a:schemeClr val="tx1"/>
                </a:solidFill>
              </a:rPr>
              <a:t>30% експорт</a:t>
            </a:r>
            <a:endParaRPr lang="x-none" sz="2200" dirty="0">
              <a:ln w="0"/>
              <a:solidFill>
                <a:schemeClr val="tx1"/>
              </a:solidFill>
            </a:endParaRPr>
          </a:p>
        </p:txBody>
      </p:sp>
      <p:sp>
        <p:nvSpPr>
          <p:cNvPr id="9" name="Rounded Rectangle 8">
            <a:extLst>
              <a:ext uri="{FF2B5EF4-FFF2-40B4-BE49-F238E27FC236}">
                <a16:creationId xmlns:a16="http://schemas.microsoft.com/office/drawing/2014/main" xmlns="" id="{981428A9-4E79-6244-9689-A15E3B1979F7}"/>
              </a:ext>
            </a:extLst>
          </p:cNvPr>
          <p:cNvSpPr/>
          <p:nvPr/>
        </p:nvSpPr>
        <p:spPr>
          <a:xfrm>
            <a:off x="384123" y="3429000"/>
            <a:ext cx="2498821" cy="540213"/>
          </a:xfrm>
          <a:prstGeom prst="round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uk-UA" sz="2200" dirty="0">
                <a:ln w="0"/>
                <a:solidFill>
                  <a:schemeClr val="tx1"/>
                </a:solidFill>
              </a:rPr>
              <a:t>Від’ємне значення</a:t>
            </a:r>
            <a:endParaRPr lang="x-none" sz="2200" dirty="0">
              <a:ln w="0"/>
              <a:solidFill>
                <a:schemeClr val="tx1"/>
              </a:solidFill>
            </a:endParaRPr>
          </a:p>
        </p:txBody>
      </p:sp>
      <p:sp>
        <p:nvSpPr>
          <p:cNvPr id="12" name="Rounded Rectangle 11">
            <a:extLst>
              <a:ext uri="{FF2B5EF4-FFF2-40B4-BE49-F238E27FC236}">
                <a16:creationId xmlns:a16="http://schemas.microsoft.com/office/drawing/2014/main" xmlns="" id="{AF8990B7-C8A1-1645-BA5D-7FDD35A91C56}"/>
              </a:ext>
            </a:extLst>
          </p:cNvPr>
          <p:cNvSpPr/>
          <p:nvPr/>
        </p:nvSpPr>
        <p:spPr>
          <a:xfrm>
            <a:off x="3017885" y="3511307"/>
            <a:ext cx="2801431" cy="606536"/>
          </a:xfrm>
          <a:prstGeom prst="round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uk-UA" sz="2200" dirty="0">
                <a:ln w="0"/>
                <a:solidFill>
                  <a:schemeClr val="tx1"/>
                </a:solidFill>
              </a:rPr>
              <a:t>Основні засоби та НМА</a:t>
            </a:r>
            <a:endParaRPr lang="x-none" sz="2200" dirty="0">
              <a:ln w="0"/>
              <a:solidFill>
                <a:schemeClr val="tx1"/>
              </a:solidFill>
            </a:endParaRPr>
          </a:p>
        </p:txBody>
      </p:sp>
      <p:sp>
        <p:nvSpPr>
          <p:cNvPr id="13" name="Rounded Rectangle 12">
            <a:extLst>
              <a:ext uri="{FF2B5EF4-FFF2-40B4-BE49-F238E27FC236}">
                <a16:creationId xmlns:a16="http://schemas.microsoft.com/office/drawing/2014/main" xmlns="" id="{93237B01-0D22-6C47-A9C0-A0CA1A8EAE74}"/>
              </a:ext>
            </a:extLst>
          </p:cNvPr>
          <p:cNvSpPr/>
          <p:nvPr/>
        </p:nvSpPr>
        <p:spPr>
          <a:xfrm>
            <a:off x="384123" y="4591117"/>
            <a:ext cx="1782606" cy="460800"/>
          </a:xfrm>
          <a:prstGeom prst="round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uk-UA" sz="2200" dirty="0" err="1">
                <a:ln w="0"/>
                <a:solidFill>
                  <a:schemeClr val="tx1"/>
                </a:solidFill>
              </a:rPr>
              <a:t>Фінвитрати</a:t>
            </a:r>
            <a:endParaRPr lang="x-none" sz="2200" dirty="0">
              <a:ln w="0"/>
              <a:solidFill>
                <a:schemeClr val="tx1"/>
              </a:solidFill>
            </a:endParaRPr>
          </a:p>
        </p:txBody>
      </p:sp>
      <p:sp>
        <p:nvSpPr>
          <p:cNvPr id="14" name="Rounded Rectangle 13">
            <a:extLst>
              <a:ext uri="{FF2B5EF4-FFF2-40B4-BE49-F238E27FC236}">
                <a16:creationId xmlns:a16="http://schemas.microsoft.com/office/drawing/2014/main" xmlns="" id="{60D59773-D8D4-824A-A214-2CE21271E644}"/>
              </a:ext>
            </a:extLst>
          </p:cNvPr>
          <p:cNvSpPr/>
          <p:nvPr/>
        </p:nvSpPr>
        <p:spPr>
          <a:xfrm>
            <a:off x="9544693" y="4629132"/>
            <a:ext cx="2486397" cy="632410"/>
          </a:xfrm>
          <a:prstGeom prst="round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uk-UA" sz="2200" dirty="0">
                <a:ln w="0"/>
                <a:solidFill>
                  <a:schemeClr val="tx1"/>
                </a:solidFill>
              </a:rPr>
              <a:t>Допомога </a:t>
            </a:r>
            <a:r>
              <a:rPr lang="uk-UA" sz="2200" dirty="0" err="1">
                <a:ln w="0"/>
                <a:solidFill>
                  <a:schemeClr val="tx1"/>
                </a:solidFill>
              </a:rPr>
              <a:t>неприбутківцям</a:t>
            </a:r>
            <a:endParaRPr lang="x-none" sz="2200" dirty="0">
              <a:ln w="0"/>
              <a:solidFill>
                <a:schemeClr val="tx1"/>
              </a:solidFill>
            </a:endParaRPr>
          </a:p>
        </p:txBody>
      </p:sp>
      <p:sp>
        <p:nvSpPr>
          <p:cNvPr id="15" name="Rounded Rectangle 14">
            <a:extLst>
              <a:ext uri="{FF2B5EF4-FFF2-40B4-BE49-F238E27FC236}">
                <a16:creationId xmlns:a16="http://schemas.microsoft.com/office/drawing/2014/main" xmlns="" id="{775B3339-6924-E345-92F5-951D39C97CF1}"/>
              </a:ext>
            </a:extLst>
          </p:cNvPr>
          <p:cNvSpPr/>
          <p:nvPr/>
        </p:nvSpPr>
        <p:spPr>
          <a:xfrm>
            <a:off x="7609724" y="5669172"/>
            <a:ext cx="1716589" cy="632410"/>
          </a:xfrm>
          <a:prstGeom prst="round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uk-UA" sz="2200" dirty="0">
                <a:ln w="0"/>
                <a:solidFill>
                  <a:schemeClr val="tx1"/>
                </a:solidFill>
              </a:rPr>
              <a:t>Безоплатно надане</a:t>
            </a:r>
            <a:endParaRPr lang="x-none" sz="2200" dirty="0">
              <a:ln w="0"/>
              <a:solidFill>
                <a:schemeClr val="tx1"/>
              </a:solidFill>
            </a:endParaRPr>
          </a:p>
        </p:txBody>
      </p:sp>
      <p:sp>
        <p:nvSpPr>
          <p:cNvPr id="16" name="Rounded Rectangle 15">
            <a:extLst>
              <a:ext uri="{FF2B5EF4-FFF2-40B4-BE49-F238E27FC236}">
                <a16:creationId xmlns:a16="http://schemas.microsoft.com/office/drawing/2014/main" xmlns="" id="{38A7D188-5513-7646-B10F-063273FC68A1}"/>
              </a:ext>
            </a:extLst>
          </p:cNvPr>
          <p:cNvSpPr/>
          <p:nvPr/>
        </p:nvSpPr>
        <p:spPr>
          <a:xfrm>
            <a:off x="773875" y="5833897"/>
            <a:ext cx="3746864" cy="431162"/>
          </a:xfrm>
          <a:prstGeom prst="round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uk-UA" sz="2200" dirty="0">
                <a:ln w="0"/>
                <a:solidFill>
                  <a:schemeClr val="tx1"/>
                </a:solidFill>
              </a:rPr>
              <a:t>Безоплатно надане </a:t>
            </a:r>
            <a:r>
              <a:rPr lang="uk-UA" sz="2200" dirty="0" err="1">
                <a:ln w="0"/>
                <a:solidFill>
                  <a:schemeClr val="tx1"/>
                </a:solidFill>
              </a:rPr>
              <a:t>неприб</a:t>
            </a:r>
            <a:r>
              <a:rPr lang="uk-UA" sz="2200" dirty="0">
                <a:ln w="0"/>
                <a:solidFill>
                  <a:schemeClr val="tx1"/>
                </a:solidFill>
              </a:rPr>
              <a:t>.</a:t>
            </a:r>
            <a:endParaRPr lang="x-none" sz="2200" dirty="0">
              <a:ln w="0"/>
              <a:solidFill>
                <a:schemeClr val="tx1"/>
              </a:solidFill>
            </a:endParaRPr>
          </a:p>
        </p:txBody>
      </p:sp>
      <p:sp>
        <p:nvSpPr>
          <p:cNvPr id="18" name="Rounded Rectangle 17">
            <a:extLst>
              <a:ext uri="{FF2B5EF4-FFF2-40B4-BE49-F238E27FC236}">
                <a16:creationId xmlns:a16="http://schemas.microsoft.com/office/drawing/2014/main" xmlns="" id="{AFE4D28B-0438-BA4C-9B67-29686F9D322E}"/>
              </a:ext>
            </a:extLst>
          </p:cNvPr>
          <p:cNvSpPr/>
          <p:nvPr/>
        </p:nvSpPr>
        <p:spPr>
          <a:xfrm>
            <a:off x="9755940" y="5745837"/>
            <a:ext cx="1482893" cy="460208"/>
          </a:xfrm>
          <a:prstGeom prst="round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uk-UA" sz="2200" dirty="0">
                <a:ln w="0"/>
                <a:solidFill>
                  <a:schemeClr val="tx1"/>
                </a:solidFill>
              </a:rPr>
              <a:t>Штрафи</a:t>
            </a:r>
            <a:endParaRPr lang="x-none" sz="2200" dirty="0">
              <a:ln w="0"/>
              <a:solidFill>
                <a:schemeClr val="tx1"/>
              </a:solidFill>
            </a:endParaRPr>
          </a:p>
        </p:txBody>
      </p:sp>
      <p:sp>
        <p:nvSpPr>
          <p:cNvPr id="19" name="Rounded Rectangle 18">
            <a:extLst>
              <a:ext uri="{FF2B5EF4-FFF2-40B4-BE49-F238E27FC236}">
                <a16:creationId xmlns:a16="http://schemas.microsoft.com/office/drawing/2014/main" xmlns="" id="{5A4FD8AF-449F-DD4C-B399-33E3B843A1CC}"/>
              </a:ext>
            </a:extLst>
          </p:cNvPr>
          <p:cNvSpPr/>
          <p:nvPr/>
        </p:nvSpPr>
        <p:spPr>
          <a:xfrm>
            <a:off x="663312" y="2492979"/>
            <a:ext cx="1739503" cy="460208"/>
          </a:xfrm>
          <a:prstGeom prst="round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uk-UA" sz="2200" dirty="0">
                <a:ln w="0"/>
                <a:solidFill>
                  <a:schemeClr val="tx1"/>
                </a:solidFill>
              </a:rPr>
              <a:t>Ділова мета</a:t>
            </a:r>
            <a:endParaRPr lang="x-none" sz="2200" dirty="0">
              <a:ln w="0"/>
              <a:solidFill>
                <a:schemeClr val="tx1"/>
              </a:solidFill>
            </a:endParaRPr>
          </a:p>
        </p:txBody>
      </p:sp>
      <p:sp>
        <p:nvSpPr>
          <p:cNvPr id="20" name="Rounded Rectangle 19">
            <a:extLst>
              <a:ext uri="{FF2B5EF4-FFF2-40B4-BE49-F238E27FC236}">
                <a16:creationId xmlns:a16="http://schemas.microsoft.com/office/drawing/2014/main" xmlns="" id="{89AF604D-D674-E441-8681-BF47F50FD680}"/>
              </a:ext>
            </a:extLst>
          </p:cNvPr>
          <p:cNvSpPr/>
          <p:nvPr/>
        </p:nvSpPr>
        <p:spPr>
          <a:xfrm>
            <a:off x="9382633" y="3635938"/>
            <a:ext cx="1988602" cy="460208"/>
          </a:xfrm>
          <a:prstGeom prst="round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uk-UA" sz="2200" dirty="0" err="1">
                <a:ln w="0"/>
                <a:solidFill>
                  <a:schemeClr val="tx1"/>
                </a:solidFill>
              </a:rPr>
              <a:t>Дебіторка</a:t>
            </a:r>
            <a:endParaRPr lang="x-none" sz="2200" dirty="0">
              <a:ln w="0"/>
              <a:solidFill>
                <a:schemeClr val="tx1"/>
              </a:solidFill>
            </a:endParaRPr>
          </a:p>
        </p:txBody>
      </p:sp>
      <p:sp>
        <p:nvSpPr>
          <p:cNvPr id="21" name="Rounded Rectangle 20">
            <a:extLst>
              <a:ext uri="{FF2B5EF4-FFF2-40B4-BE49-F238E27FC236}">
                <a16:creationId xmlns:a16="http://schemas.microsoft.com/office/drawing/2014/main" xmlns="" id="{1D3436E8-64B4-6E46-9622-A12F90333232}"/>
              </a:ext>
            </a:extLst>
          </p:cNvPr>
          <p:cNvSpPr/>
          <p:nvPr/>
        </p:nvSpPr>
        <p:spPr>
          <a:xfrm>
            <a:off x="6750701" y="3644886"/>
            <a:ext cx="2003941" cy="460208"/>
          </a:xfrm>
          <a:prstGeom prst="round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uk-UA" sz="2200" dirty="0">
                <a:ln w="0"/>
                <a:solidFill>
                  <a:schemeClr val="tx1"/>
                </a:solidFill>
              </a:rPr>
              <a:t>Забезпечення</a:t>
            </a:r>
            <a:endParaRPr lang="x-none" sz="2200" dirty="0">
              <a:ln w="0"/>
              <a:solidFill>
                <a:schemeClr val="tx1"/>
              </a:solidFill>
            </a:endParaRPr>
          </a:p>
        </p:txBody>
      </p:sp>
      <p:sp>
        <p:nvSpPr>
          <p:cNvPr id="22" name="Rounded Rectangle 21">
            <a:extLst>
              <a:ext uri="{FF2B5EF4-FFF2-40B4-BE49-F238E27FC236}">
                <a16:creationId xmlns:a16="http://schemas.microsoft.com/office/drawing/2014/main" xmlns="" id="{E0DF340C-B248-7847-9DEE-89232B93CC29}"/>
              </a:ext>
            </a:extLst>
          </p:cNvPr>
          <p:cNvSpPr/>
          <p:nvPr/>
        </p:nvSpPr>
        <p:spPr>
          <a:xfrm>
            <a:off x="2662575" y="4802285"/>
            <a:ext cx="3848236" cy="362906"/>
          </a:xfrm>
          <a:prstGeom prst="round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uk-UA" sz="2200" dirty="0" err="1">
                <a:ln w="0"/>
                <a:solidFill>
                  <a:schemeClr val="tx1"/>
                </a:solidFill>
              </a:rPr>
              <a:t>Фінінвестиція</a:t>
            </a:r>
            <a:endParaRPr lang="x-none" sz="2200" dirty="0">
              <a:ln w="0"/>
              <a:solidFill>
                <a:schemeClr val="tx1"/>
              </a:solidFill>
            </a:endParaRPr>
          </a:p>
        </p:txBody>
      </p:sp>
      <p:sp>
        <p:nvSpPr>
          <p:cNvPr id="23" name="Rounded Rectangle 22">
            <a:extLst>
              <a:ext uri="{FF2B5EF4-FFF2-40B4-BE49-F238E27FC236}">
                <a16:creationId xmlns:a16="http://schemas.microsoft.com/office/drawing/2014/main" xmlns="" id="{2E75105E-0805-684D-AD60-39A12130DCC5}"/>
              </a:ext>
            </a:extLst>
          </p:cNvPr>
          <p:cNvSpPr/>
          <p:nvPr/>
        </p:nvSpPr>
        <p:spPr>
          <a:xfrm>
            <a:off x="656139" y="1619695"/>
            <a:ext cx="2646853" cy="460208"/>
          </a:xfrm>
          <a:prstGeom prst="round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uk-UA" sz="2200" dirty="0">
                <a:ln w="0"/>
                <a:solidFill>
                  <a:schemeClr val="tx1"/>
                </a:solidFill>
              </a:rPr>
              <a:t>Контрольовані</a:t>
            </a:r>
            <a:endParaRPr lang="x-none" sz="2200" dirty="0">
              <a:ln w="0"/>
              <a:solidFill>
                <a:schemeClr val="tx1"/>
              </a:solidFill>
            </a:endParaRPr>
          </a:p>
        </p:txBody>
      </p:sp>
      <p:sp>
        <p:nvSpPr>
          <p:cNvPr id="25" name="Rounded Rectangle 24">
            <a:extLst>
              <a:ext uri="{FF2B5EF4-FFF2-40B4-BE49-F238E27FC236}">
                <a16:creationId xmlns:a16="http://schemas.microsoft.com/office/drawing/2014/main" xmlns="" id="{47B6FC51-8CA6-6E47-9CCC-425FC16D673B}"/>
              </a:ext>
            </a:extLst>
          </p:cNvPr>
          <p:cNvSpPr/>
          <p:nvPr/>
        </p:nvSpPr>
        <p:spPr>
          <a:xfrm>
            <a:off x="3717922" y="1149961"/>
            <a:ext cx="1758330" cy="390671"/>
          </a:xfrm>
          <a:prstGeom prst="roundRect">
            <a:avLst/>
          </a:prstGeom>
          <a:solidFill>
            <a:schemeClr val="accent6"/>
          </a:solidFill>
          <a:ln/>
        </p:spPr>
        <p:style>
          <a:lnRef idx="1">
            <a:schemeClr val="accent5"/>
          </a:lnRef>
          <a:fillRef idx="3">
            <a:schemeClr val="accent5"/>
          </a:fillRef>
          <a:effectRef idx="2">
            <a:schemeClr val="accent5"/>
          </a:effectRef>
          <a:fontRef idx="minor">
            <a:schemeClr val="lt1"/>
          </a:fontRef>
        </p:style>
        <p:txBody>
          <a:bodyPr rtlCol="0" anchor="ctr"/>
          <a:lstStyle/>
          <a:p>
            <a:pPr algn="ctr"/>
            <a:r>
              <a:rPr lang="uk-UA" sz="2200" dirty="0">
                <a:solidFill>
                  <a:schemeClr val="tx1"/>
                </a:solidFill>
              </a:rPr>
              <a:t>140.5.4</a:t>
            </a:r>
            <a:endParaRPr lang="x-none" sz="2200" dirty="0">
              <a:solidFill>
                <a:schemeClr val="tx1"/>
              </a:solidFill>
            </a:endParaRPr>
          </a:p>
        </p:txBody>
      </p:sp>
      <p:sp>
        <p:nvSpPr>
          <p:cNvPr id="26" name="Rounded Rectangle 25">
            <a:extLst>
              <a:ext uri="{FF2B5EF4-FFF2-40B4-BE49-F238E27FC236}">
                <a16:creationId xmlns:a16="http://schemas.microsoft.com/office/drawing/2014/main" xmlns="" id="{C306250B-4FB1-8443-987E-A67B58C83944}"/>
              </a:ext>
            </a:extLst>
          </p:cNvPr>
          <p:cNvSpPr/>
          <p:nvPr/>
        </p:nvSpPr>
        <p:spPr>
          <a:xfrm>
            <a:off x="6202699" y="1185840"/>
            <a:ext cx="1758329" cy="352324"/>
          </a:xfrm>
          <a:prstGeom prst="roundRect">
            <a:avLst/>
          </a:prstGeom>
          <a:solidFill>
            <a:schemeClr val="accent6"/>
          </a:solidFill>
          <a:ln/>
        </p:spPr>
        <p:style>
          <a:lnRef idx="1">
            <a:schemeClr val="accent5"/>
          </a:lnRef>
          <a:fillRef idx="3">
            <a:schemeClr val="accent5"/>
          </a:fillRef>
          <a:effectRef idx="2">
            <a:schemeClr val="accent5"/>
          </a:effectRef>
          <a:fontRef idx="minor">
            <a:schemeClr val="lt1"/>
          </a:fontRef>
        </p:style>
        <p:txBody>
          <a:bodyPr rtlCol="0" anchor="ctr"/>
          <a:lstStyle/>
          <a:p>
            <a:pPr algn="ctr"/>
            <a:r>
              <a:rPr lang="uk-UA" sz="2200" dirty="0">
                <a:solidFill>
                  <a:schemeClr val="tx1"/>
                </a:solidFill>
              </a:rPr>
              <a:t>140.5.5 </a:t>
            </a:r>
            <a:r>
              <a:rPr lang="uk-UA" sz="2200" baseline="30000" dirty="0">
                <a:solidFill>
                  <a:schemeClr val="tx1"/>
                </a:solidFill>
              </a:rPr>
              <a:t>1</a:t>
            </a:r>
            <a:endParaRPr lang="x-none" sz="2200" baseline="30000" dirty="0">
              <a:solidFill>
                <a:schemeClr val="tx1"/>
              </a:solidFill>
            </a:endParaRPr>
          </a:p>
        </p:txBody>
      </p:sp>
      <p:sp>
        <p:nvSpPr>
          <p:cNvPr id="28" name="Rounded Rectangle 27">
            <a:extLst>
              <a:ext uri="{FF2B5EF4-FFF2-40B4-BE49-F238E27FC236}">
                <a16:creationId xmlns:a16="http://schemas.microsoft.com/office/drawing/2014/main" xmlns="" id="{54610851-BDA8-9748-AA70-550557BE44A7}"/>
              </a:ext>
            </a:extLst>
          </p:cNvPr>
          <p:cNvSpPr/>
          <p:nvPr/>
        </p:nvSpPr>
        <p:spPr>
          <a:xfrm>
            <a:off x="5052828" y="5312487"/>
            <a:ext cx="1979887" cy="349051"/>
          </a:xfrm>
          <a:prstGeom prst="roundRect">
            <a:avLst/>
          </a:prstGeom>
          <a:ln/>
        </p:spPr>
        <p:style>
          <a:lnRef idx="1">
            <a:schemeClr val="accent5"/>
          </a:lnRef>
          <a:fillRef idx="3">
            <a:schemeClr val="accent5"/>
          </a:fillRef>
          <a:effectRef idx="2">
            <a:schemeClr val="accent5"/>
          </a:effectRef>
          <a:fontRef idx="minor">
            <a:schemeClr val="lt1"/>
          </a:fontRef>
        </p:style>
        <p:txBody>
          <a:bodyPr rtlCol="0" anchor="ctr"/>
          <a:lstStyle/>
          <a:p>
            <a:pPr algn="ctr"/>
            <a:r>
              <a:rPr lang="uk-UA" sz="2200" dirty="0">
                <a:solidFill>
                  <a:schemeClr val="tx1"/>
                </a:solidFill>
              </a:rPr>
              <a:t>140.5.7</a:t>
            </a:r>
            <a:endParaRPr lang="x-none" sz="2200" dirty="0">
              <a:solidFill>
                <a:schemeClr val="tx1"/>
              </a:solidFill>
            </a:endParaRPr>
          </a:p>
        </p:txBody>
      </p:sp>
      <p:sp>
        <p:nvSpPr>
          <p:cNvPr id="29" name="Rounded Rectangle 28">
            <a:extLst>
              <a:ext uri="{FF2B5EF4-FFF2-40B4-BE49-F238E27FC236}">
                <a16:creationId xmlns:a16="http://schemas.microsoft.com/office/drawing/2014/main" xmlns="" id="{EDB50DDC-26E0-7C46-B772-771BA3D3B980}"/>
              </a:ext>
            </a:extLst>
          </p:cNvPr>
          <p:cNvSpPr/>
          <p:nvPr/>
        </p:nvSpPr>
        <p:spPr>
          <a:xfrm>
            <a:off x="8754642" y="1096333"/>
            <a:ext cx="2501107" cy="364881"/>
          </a:xfrm>
          <a:prstGeom prst="roundRect">
            <a:avLst/>
          </a:prstGeom>
          <a:solidFill>
            <a:schemeClr val="accent6"/>
          </a:solidFill>
          <a:ln/>
        </p:spPr>
        <p:style>
          <a:lnRef idx="1">
            <a:schemeClr val="accent5"/>
          </a:lnRef>
          <a:fillRef idx="3">
            <a:schemeClr val="accent5"/>
          </a:fillRef>
          <a:effectRef idx="2">
            <a:schemeClr val="accent5"/>
          </a:effectRef>
          <a:fontRef idx="minor">
            <a:schemeClr val="lt1"/>
          </a:fontRef>
        </p:style>
        <p:txBody>
          <a:bodyPr rtlCol="0" anchor="ctr"/>
          <a:lstStyle/>
          <a:p>
            <a:pPr algn="ctr"/>
            <a:r>
              <a:rPr lang="uk-UA" sz="2200" dirty="0">
                <a:solidFill>
                  <a:schemeClr val="tx1"/>
                </a:solidFill>
              </a:rPr>
              <a:t>140.5.6</a:t>
            </a:r>
            <a:endParaRPr lang="x-none" sz="2200" dirty="0">
              <a:solidFill>
                <a:schemeClr val="tx1"/>
              </a:solidFill>
            </a:endParaRPr>
          </a:p>
        </p:txBody>
      </p:sp>
      <p:sp>
        <p:nvSpPr>
          <p:cNvPr id="30" name="Rounded Rectangle 29">
            <a:extLst>
              <a:ext uri="{FF2B5EF4-FFF2-40B4-BE49-F238E27FC236}">
                <a16:creationId xmlns:a16="http://schemas.microsoft.com/office/drawing/2014/main" xmlns="" id="{A16367E5-28C0-334B-A223-36859402C54A}"/>
              </a:ext>
            </a:extLst>
          </p:cNvPr>
          <p:cNvSpPr/>
          <p:nvPr/>
        </p:nvSpPr>
        <p:spPr>
          <a:xfrm>
            <a:off x="630447" y="1008180"/>
            <a:ext cx="2672545" cy="606497"/>
          </a:xfrm>
          <a:prstGeom prst="roundRect">
            <a:avLst/>
          </a:prstGeom>
          <a:solidFill>
            <a:schemeClr val="accent6"/>
          </a:solidFill>
          <a:ln/>
        </p:spPr>
        <p:style>
          <a:lnRef idx="1">
            <a:schemeClr val="accent5"/>
          </a:lnRef>
          <a:fillRef idx="3">
            <a:schemeClr val="accent5"/>
          </a:fillRef>
          <a:effectRef idx="2">
            <a:schemeClr val="accent5"/>
          </a:effectRef>
          <a:fontRef idx="minor">
            <a:schemeClr val="lt1"/>
          </a:fontRef>
        </p:style>
        <p:txBody>
          <a:bodyPr rtlCol="0" anchor="ctr"/>
          <a:lstStyle/>
          <a:p>
            <a:pPr algn="ctr"/>
            <a:r>
              <a:rPr lang="uk-UA" sz="2200" dirty="0">
                <a:solidFill>
                  <a:schemeClr val="tx1"/>
                </a:solidFill>
              </a:rPr>
              <a:t>140.5.1-140.5.2, 140.5.2 </a:t>
            </a:r>
            <a:r>
              <a:rPr lang="uk-UA" sz="2200" baseline="30000" dirty="0">
                <a:solidFill>
                  <a:schemeClr val="tx1"/>
                </a:solidFill>
              </a:rPr>
              <a:t>1</a:t>
            </a:r>
            <a:endParaRPr lang="x-none" sz="2200" baseline="30000" dirty="0">
              <a:solidFill>
                <a:schemeClr val="tx1"/>
              </a:solidFill>
            </a:endParaRPr>
          </a:p>
        </p:txBody>
      </p:sp>
      <p:sp>
        <p:nvSpPr>
          <p:cNvPr id="31" name="Rounded Rectangle 30">
            <a:extLst>
              <a:ext uri="{FF2B5EF4-FFF2-40B4-BE49-F238E27FC236}">
                <a16:creationId xmlns:a16="http://schemas.microsoft.com/office/drawing/2014/main" xmlns="" id="{453E85DE-5465-3448-A8E4-D213BDB38975}"/>
              </a:ext>
            </a:extLst>
          </p:cNvPr>
          <p:cNvSpPr/>
          <p:nvPr/>
        </p:nvSpPr>
        <p:spPr>
          <a:xfrm>
            <a:off x="384122" y="3038327"/>
            <a:ext cx="2498821" cy="390672"/>
          </a:xfrm>
          <a:prstGeom prst="roundRect">
            <a:avLst/>
          </a:prstGeom>
          <a:solidFill>
            <a:schemeClr val="accent2">
              <a:lumMod val="60000"/>
              <a:lumOff val="4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r>
              <a:rPr lang="uk-UA" sz="2200" dirty="0">
                <a:solidFill>
                  <a:schemeClr val="tx1"/>
                </a:solidFill>
              </a:rPr>
              <a:t>140.4.4.</a:t>
            </a:r>
            <a:endParaRPr lang="x-none" sz="2200" dirty="0">
              <a:solidFill>
                <a:schemeClr val="tx1"/>
              </a:solidFill>
            </a:endParaRPr>
          </a:p>
        </p:txBody>
      </p:sp>
      <p:sp>
        <p:nvSpPr>
          <p:cNvPr id="32" name="Rounded Rectangle 31">
            <a:extLst>
              <a:ext uri="{FF2B5EF4-FFF2-40B4-BE49-F238E27FC236}">
                <a16:creationId xmlns:a16="http://schemas.microsoft.com/office/drawing/2014/main" xmlns="" id="{B4661BFE-479B-4743-AF66-A601F20AA050}"/>
              </a:ext>
            </a:extLst>
          </p:cNvPr>
          <p:cNvSpPr/>
          <p:nvPr/>
        </p:nvSpPr>
        <p:spPr>
          <a:xfrm>
            <a:off x="3017885" y="3169084"/>
            <a:ext cx="2801430" cy="333710"/>
          </a:xfrm>
          <a:prstGeom prst="roundRect">
            <a:avLst/>
          </a:prstGeom>
          <a:ln/>
        </p:spPr>
        <p:style>
          <a:lnRef idx="1">
            <a:schemeClr val="accent5"/>
          </a:lnRef>
          <a:fillRef idx="3">
            <a:schemeClr val="accent5"/>
          </a:fillRef>
          <a:effectRef idx="2">
            <a:schemeClr val="accent5"/>
          </a:effectRef>
          <a:fontRef idx="minor">
            <a:schemeClr val="lt1"/>
          </a:fontRef>
        </p:style>
        <p:txBody>
          <a:bodyPr rtlCol="0" anchor="ctr"/>
          <a:lstStyle/>
          <a:p>
            <a:pPr algn="ctr"/>
            <a:r>
              <a:rPr lang="uk-UA" sz="2200" dirty="0">
                <a:solidFill>
                  <a:schemeClr val="tx1"/>
                </a:solidFill>
              </a:rPr>
              <a:t>138</a:t>
            </a:r>
            <a:endParaRPr lang="x-none" sz="2200" dirty="0">
              <a:solidFill>
                <a:schemeClr val="tx1"/>
              </a:solidFill>
            </a:endParaRPr>
          </a:p>
        </p:txBody>
      </p:sp>
      <p:sp>
        <p:nvSpPr>
          <p:cNvPr id="33" name="Rounded Rectangle 32">
            <a:extLst>
              <a:ext uri="{FF2B5EF4-FFF2-40B4-BE49-F238E27FC236}">
                <a16:creationId xmlns:a16="http://schemas.microsoft.com/office/drawing/2014/main" xmlns="" id="{BBADB773-FE84-B34F-BBA9-66BEF59B0105}"/>
              </a:ext>
            </a:extLst>
          </p:cNvPr>
          <p:cNvSpPr/>
          <p:nvPr/>
        </p:nvSpPr>
        <p:spPr>
          <a:xfrm>
            <a:off x="663312" y="2111242"/>
            <a:ext cx="1727850" cy="383367"/>
          </a:xfrm>
          <a:prstGeom prst="roundRect">
            <a:avLst/>
          </a:prstGeom>
          <a:solidFill>
            <a:schemeClr val="accent6"/>
          </a:solidFill>
          <a:ln/>
        </p:spPr>
        <p:style>
          <a:lnRef idx="1">
            <a:schemeClr val="accent5"/>
          </a:lnRef>
          <a:fillRef idx="3">
            <a:schemeClr val="accent5"/>
          </a:fillRef>
          <a:effectRef idx="2">
            <a:schemeClr val="accent5"/>
          </a:effectRef>
          <a:fontRef idx="minor">
            <a:schemeClr val="lt1"/>
          </a:fontRef>
        </p:style>
        <p:txBody>
          <a:bodyPr rtlCol="0" anchor="ctr"/>
          <a:lstStyle/>
          <a:p>
            <a:pPr algn="ctr"/>
            <a:r>
              <a:rPr lang="x-none" sz="2200" dirty="0">
                <a:solidFill>
                  <a:schemeClr val="tx1"/>
                </a:solidFill>
              </a:rPr>
              <a:t>14.1.231</a:t>
            </a:r>
          </a:p>
        </p:txBody>
      </p:sp>
      <p:sp>
        <p:nvSpPr>
          <p:cNvPr id="35" name="Rounded Rectangle 34">
            <a:extLst>
              <a:ext uri="{FF2B5EF4-FFF2-40B4-BE49-F238E27FC236}">
                <a16:creationId xmlns:a16="http://schemas.microsoft.com/office/drawing/2014/main" xmlns="" id="{9851549F-02EA-164A-826D-8E0347E55162}"/>
              </a:ext>
            </a:extLst>
          </p:cNvPr>
          <p:cNvSpPr/>
          <p:nvPr/>
        </p:nvSpPr>
        <p:spPr>
          <a:xfrm>
            <a:off x="384123" y="4244063"/>
            <a:ext cx="1782606" cy="343921"/>
          </a:xfrm>
          <a:prstGeom prst="roundRect">
            <a:avLst/>
          </a:prstGeom>
          <a:ln/>
        </p:spPr>
        <p:style>
          <a:lnRef idx="1">
            <a:schemeClr val="accent5"/>
          </a:lnRef>
          <a:fillRef idx="3">
            <a:schemeClr val="accent5"/>
          </a:fillRef>
          <a:effectRef idx="2">
            <a:schemeClr val="accent5"/>
          </a:effectRef>
          <a:fontRef idx="minor">
            <a:schemeClr val="lt1"/>
          </a:fontRef>
        </p:style>
        <p:txBody>
          <a:bodyPr rtlCol="0" anchor="ctr"/>
          <a:lstStyle/>
          <a:p>
            <a:pPr algn="ctr"/>
            <a:r>
              <a:rPr lang="uk-UA" sz="2200" dirty="0">
                <a:solidFill>
                  <a:schemeClr val="tx1"/>
                </a:solidFill>
              </a:rPr>
              <a:t>140.1-140.3</a:t>
            </a:r>
            <a:endParaRPr lang="x-none" sz="2200" dirty="0">
              <a:solidFill>
                <a:schemeClr val="tx1"/>
              </a:solidFill>
            </a:endParaRPr>
          </a:p>
        </p:txBody>
      </p:sp>
      <p:sp>
        <p:nvSpPr>
          <p:cNvPr id="36" name="Rounded Rectangle 35">
            <a:extLst>
              <a:ext uri="{FF2B5EF4-FFF2-40B4-BE49-F238E27FC236}">
                <a16:creationId xmlns:a16="http://schemas.microsoft.com/office/drawing/2014/main" xmlns="" id="{2CE4DF99-7FE5-9140-AAFD-0612C9C26FE3}"/>
              </a:ext>
            </a:extLst>
          </p:cNvPr>
          <p:cNvSpPr/>
          <p:nvPr/>
        </p:nvSpPr>
        <p:spPr>
          <a:xfrm>
            <a:off x="9382633" y="3275798"/>
            <a:ext cx="1988601" cy="360141"/>
          </a:xfrm>
          <a:prstGeom prst="roundRect">
            <a:avLst/>
          </a:prstGeom>
          <a:ln/>
        </p:spPr>
        <p:style>
          <a:lnRef idx="1">
            <a:schemeClr val="accent5"/>
          </a:lnRef>
          <a:fillRef idx="3">
            <a:schemeClr val="accent5"/>
          </a:fillRef>
          <a:effectRef idx="2">
            <a:schemeClr val="accent5"/>
          </a:effectRef>
          <a:fontRef idx="minor">
            <a:schemeClr val="lt1"/>
          </a:fontRef>
        </p:style>
        <p:txBody>
          <a:bodyPr rtlCol="0" anchor="ctr"/>
          <a:lstStyle/>
          <a:p>
            <a:pPr algn="ctr"/>
            <a:r>
              <a:rPr lang="uk-UA" sz="2200" dirty="0">
                <a:solidFill>
                  <a:schemeClr val="tx1"/>
                </a:solidFill>
              </a:rPr>
              <a:t>139.2</a:t>
            </a:r>
            <a:endParaRPr lang="x-none" sz="2200" dirty="0">
              <a:solidFill>
                <a:schemeClr val="tx1"/>
              </a:solidFill>
            </a:endParaRPr>
          </a:p>
        </p:txBody>
      </p:sp>
      <p:sp>
        <p:nvSpPr>
          <p:cNvPr id="37" name="Rounded Rectangle 36">
            <a:extLst>
              <a:ext uri="{FF2B5EF4-FFF2-40B4-BE49-F238E27FC236}">
                <a16:creationId xmlns:a16="http://schemas.microsoft.com/office/drawing/2014/main" xmlns="" id="{0B883A28-33C3-1340-85D5-B1C8C13FAC59}"/>
              </a:ext>
            </a:extLst>
          </p:cNvPr>
          <p:cNvSpPr/>
          <p:nvPr/>
        </p:nvSpPr>
        <p:spPr>
          <a:xfrm>
            <a:off x="9755941" y="5396786"/>
            <a:ext cx="1482892" cy="349051"/>
          </a:xfrm>
          <a:prstGeom prst="roundRect">
            <a:avLst/>
          </a:prstGeom>
          <a:ln/>
        </p:spPr>
        <p:style>
          <a:lnRef idx="1">
            <a:schemeClr val="accent5"/>
          </a:lnRef>
          <a:fillRef idx="3">
            <a:schemeClr val="accent5"/>
          </a:fillRef>
          <a:effectRef idx="2">
            <a:schemeClr val="accent5"/>
          </a:effectRef>
          <a:fontRef idx="minor">
            <a:schemeClr val="lt1"/>
          </a:fontRef>
        </p:style>
        <p:txBody>
          <a:bodyPr rtlCol="0" anchor="ctr"/>
          <a:lstStyle/>
          <a:p>
            <a:pPr algn="ctr"/>
            <a:r>
              <a:rPr lang="uk-UA" sz="2200" dirty="0">
                <a:solidFill>
                  <a:schemeClr val="tx1"/>
                </a:solidFill>
              </a:rPr>
              <a:t>140.5.11</a:t>
            </a:r>
            <a:endParaRPr lang="x-none" sz="2200" dirty="0">
              <a:solidFill>
                <a:schemeClr val="tx1"/>
              </a:solidFill>
            </a:endParaRPr>
          </a:p>
        </p:txBody>
      </p:sp>
      <p:sp>
        <p:nvSpPr>
          <p:cNvPr id="38" name="Rounded Rectangle 37">
            <a:extLst>
              <a:ext uri="{FF2B5EF4-FFF2-40B4-BE49-F238E27FC236}">
                <a16:creationId xmlns:a16="http://schemas.microsoft.com/office/drawing/2014/main" xmlns="" id="{AC66E0AA-E53E-6F4A-99A1-72E660652015}"/>
              </a:ext>
            </a:extLst>
          </p:cNvPr>
          <p:cNvSpPr/>
          <p:nvPr/>
        </p:nvSpPr>
        <p:spPr>
          <a:xfrm>
            <a:off x="9544693" y="4251273"/>
            <a:ext cx="2486397" cy="360141"/>
          </a:xfrm>
          <a:prstGeom prst="roundRect">
            <a:avLst/>
          </a:prstGeom>
          <a:ln/>
        </p:spPr>
        <p:style>
          <a:lnRef idx="1">
            <a:schemeClr val="accent5"/>
          </a:lnRef>
          <a:fillRef idx="3">
            <a:schemeClr val="accent5"/>
          </a:fillRef>
          <a:effectRef idx="2">
            <a:schemeClr val="accent5"/>
          </a:effectRef>
          <a:fontRef idx="minor">
            <a:schemeClr val="lt1"/>
          </a:fontRef>
        </p:style>
        <p:txBody>
          <a:bodyPr rtlCol="0" anchor="ctr"/>
          <a:lstStyle/>
          <a:p>
            <a:pPr algn="ctr"/>
            <a:r>
              <a:rPr lang="uk-UA" sz="2200" dirty="0">
                <a:solidFill>
                  <a:schemeClr val="tx1"/>
                </a:solidFill>
              </a:rPr>
              <a:t>140.5.9, 140.5.14</a:t>
            </a:r>
            <a:endParaRPr lang="x-none" sz="2200" dirty="0">
              <a:solidFill>
                <a:schemeClr val="tx1"/>
              </a:solidFill>
            </a:endParaRPr>
          </a:p>
        </p:txBody>
      </p:sp>
      <p:sp>
        <p:nvSpPr>
          <p:cNvPr id="39" name="Rounded Rectangle 38">
            <a:extLst>
              <a:ext uri="{FF2B5EF4-FFF2-40B4-BE49-F238E27FC236}">
                <a16:creationId xmlns:a16="http://schemas.microsoft.com/office/drawing/2014/main" xmlns="" id="{5410B973-B679-7642-8502-6A6A010E3ED8}"/>
              </a:ext>
            </a:extLst>
          </p:cNvPr>
          <p:cNvSpPr/>
          <p:nvPr/>
        </p:nvSpPr>
        <p:spPr>
          <a:xfrm>
            <a:off x="6753230" y="3282358"/>
            <a:ext cx="2001412" cy="365137"/>
          </a:xfrm>
          <a:prstGeom prst="roundRect">
            <a:avLst/>
          </a:prstGeom>
          <a:ln/>
        </p:spPr>
        <p:style>
          <a:lnRef idx="1">
            <a:schemeClr val="accent5"/>
          </a:lnRef>
          <a:fillRef idx="3">
            <a:schemeClr val="accent5"/>
          </a:fillRef>
          <a:effectRef idx="2">
            <a:schemeClr val="accent5"/>
          </a:effectRef>
          <a:fontRef idx="minor">
            <a:schemeClr val="lt1"/>
          </a:fontRef>
        </p:style>
        <p:txBody>
          <a:bodyPr rtlCol="0" anchor="ctr"/>
          <a:lstStyle/>
          <a:p>
            <a:pPr algn="ctr"/>
            <a:r>
              <a:rPr lang="uk-UA" sz="2200" dirty="0">
                <a:solidFill>
                  <a:schemeClr val="tx1"/>
                </a:solidFill>
              </a:rPr>
              <a:t>139.1</a:t>
            </a:r>
            <a:endParaRPr lang="x-none" sz="2200" dirty="0">
              <a:solidFill>
                <a:schemeClr val="tx1"/>
              </a:solidFill>
            </a:endParaRPr>
          </a:p>
        </p:txBody>
      </p:sp>
      <p:sp>
        <p:nvSpPr>
          <p:cNvPr id="40" name="Rounded Rectangle 39">
            <a:extLst>
              <a:ext uri="{FF2B5EF4-FFF2-40B4-BE49-F238E27FC236}">
                <a16:creationId xmlns:a16="http://schemas.microsoft.com/office/drawing/2014/main" xmlns="" id="{3F6E9362-F566-6B4E-BC18-924F78ADF901}"/>
              </a:ext>
            </a:extLst>
          </p:cNvPr>
          <p:cNvSpPr/>
          <p:nvPr/>
        </p:nvSpPr>
        <p:spPr>
          <a:xfrm>
            <a:off x="2662575" y="4185241"/>
            <a:ext cx="3848236" cy="606536"/>
          </a:xfrm>
          <a:prstGeom prst="roundRect">
            <a:avLst/>
          </a:prstGeom>
          <a:ln/>
        </p:spPr>
        <p:style>
          <a:lnRef idx="1">
            <a:schemeClr val="accent5"/>
          </a:lnRef>
          <a:fillRef idx="3">
            <a:schemeClr val="accent5"/>
          </a:fillRef>
          <a:effectRef idx="2">
            <a:schemeClr val="accent5"/>
          </a:effectRef>
          <a:fontRef idx="minor">
            <a:schemeClr val="lt1"/>
          </a:fontRef>
        </p:style>
        <p:txBody>
          <a:bodyPr rtlCol="0" anchor="ctr"/>
          <a:lstStyle/>
          <a:p>
            <a:pPr algn="ctr"/>
            <a:r>
              <a:rPr lang="x-none" sz="2200" dirty="0">
                <a:solidFill>
                  <a:schemeClr val="tx1"/>
                </a:solidFill>
              </a:rPr>
              <a:t>140.4.1</a:t>
            </a:r>
            <a:r>
              <a:rPr lang="uk-UA" sz="2200" dirty="0">
                <a:solidFill>
                  <a:schemeClr val="tx1"/>
                </a:solidFill>
              </a:rPr>
              <a:t>-140.4.3, 140.4.6, 140.5.3, 140.5.8</a:t>
            </a:r>
            <a:endParaRPr lang="x-none" sz="2200" dirty="0">
              <a:solidFill>
                <a:schemeClr val="tx1"/>
              </a:solidFill>
            </a:endParaRPr>
          </a:p>
        </p:txBody>
      </p:sp>
      <p:sp>
        <p:nvSpPr>
          <p:cNvPr id="41" name="Rounded Rectangle 40">
            <a:extLst>
              <a:ext uri="{FF2B5EF4-FFF2-40B4-BE49-F238E27FC236}">
                <a16:creationId xmlns:a16="http://schemas.microsoft.com/office/drawing/2014/main" xmlns="" id="{89DA85E3-0DAE-5A4D-A6E6-ADABFAB06D7B}"/>
              </a:ext>
            </a:extLst>
          </p:cNvPr>
          <p:cNvSpPr/>
          <p:nvPr/>
        </p:nvSpPr>
        <p:spPr>
          <a:xfrm>
            <a:off x="7609724" y="5312487"/>
            <a:ext cx="1716589" cy="357898"/>
          </a:xfrm>
          <a:prstGeom prst="roundRect">
            <a:avLst/>
          </a:prstGeom>
          <a:ln/>
        </p:spPr>
        <p:style>
          <a:lnRef idx="1">
            <a:schemeClr val="accent5"/>
          </a:lnRef>
          <a:fillRef idx="3">
            <a:schemeClr val="accent5"/>
          </a:fillRef>
          <a:effectRef idx="2">
            <a:schemeClr val="accent5"/>
          </a:effectRef>
          <a:fontRef idx="minor">
            <a:schemeClr val="lt1"/>
          </a:fontRef>
        </p:style>
        <p:txBody>
          <a:bodyPr rtlCol="0" anchor="ctr"/>
          <a:lstStyle/>
          <a:p>
            <a:pPr algn="ctr"/>
            <a:r>
              <a:rPr lang="uk-UA" sz="2200" dirty="0">
                <a:solidFill>
                  <a:schemeClr val="tx1"/>
                </a:solidFill>
              </a:rPr>
              <a:t>140.5.10</a:t>
            </a:r>
            <a:endParaRPr lang="x-none" sz="2200" dirty="0">
              <a:solidFill>
                <a:schemeClr val="tx1"/>
              </a:solidFill>
            </a:endParaRPr>
          </a:p>
        </p:txBody>
      </p:sp>
      <p:sp>
        <p:nvSpPr>
          <p:cNvPr id="44" name="Rounded Rectangle 43">
            <a:extLst>
              <a:ext uri="{FF2B5EF4-FFF2-40B4-BE49-F238E27FC236}">
                <a16:creationId xmlns:a16="http://schemas.microsoft.com/office/drawing/2014/main" xmlns="" id="{51614440-DEA0-A546-B16A-C23458CB9105}"/>
              </a:ext>
            </a:extLst>
          </p:cNvPr>
          <p:cNvSpPr/>
          <p:nvPr/>
        </p:nvSpPr>
        <p:spPr>
          <a:xfrm>
            <a:off x="3185575" y="2579832"/>
            <a:ext cx="2233400" cy="513358"/>
          </a:xfrm>
          <a:prstGeom prst="round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uk-UA" sz="2200" dirty="0">
                <a:ln w="0"/>
                <a:solidFill>
                  <a:schemeClr val="tx1"/>
                </a:solidFill>
              </a:rPr>
              <a:t>Гран</a:t>
            </a:r>
            <a:r>
              <a:rPr lang="en-US" sz="2200" dirty="0" err="1">
                <a:ln w="0"/>
                <a:solidFill>
                  <a:schemeClr val="tx1"/>
                </a:solidFill>
              </a:rPr>
              <a:t>т</a:t>
            </a:r>
            <a:r>
              <a:rPr lang="uk-UA" sz="2200" dirty="0" err="1">
                <a:ln w="0"/>
                <a:solidFill>
                  <a:schemeClr val="tx1"/>
                </a:solidFill>
              </a:rPr>
              <a:t>и</a:t>
            </a:r>
            <a:endParaRPr lang="x-none" sz="2200" dirty="0">
              <a:ln w="0"/>
              <a:solidFill>
                <a:schemeClr val="tx1"/>
              </a:solidFill>
            </a:endParaRPr>
          </a:p>
        </p:txBody>
      </p:sp>
      <p:sp>
        <p:nvSpPr>
          <p:cNvPr id="45" name="Rounded Rectangle 44">
            <a:extLst>
              <a:ext uri="{FF2B5EF4-FFF2-40B4-BE49-F238E27FC236}">
                <a16:creationId xmlns:a16="http://schemas.microsoft.com/office/drawing/2014/main" xmlns="" id="{A4A2B8A0-2FE0-AC4E-BF8B-A1E55B4F004D}"/>
              </a:ext>
            </a:extLst>
          </p:cNvPr>
          <p:cNvSpPr/>
          <p:nvPr/>
        </p:nvSpPr>
        <p:spPr>
          <a:xfrm>
            <a:off x="3185574" y="2189160"/>
            <a:ext cx="2233400" cy="390672"/>
          </a:xfrm>
          <a:prstGeom prst="roundRect">
            <a:avLst/>
          </a:prstGeom>
          <a:solidFill>
            <a:schemeClr val="accent2">
              <a:lumMod val="60000"/>
              <a:lumOff val="4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r>
              <a:rPr lang="uk-UA" sz="2200" dirty="0">
                <a:solidFill>
                  <a:schemeClr val="tx1"/>
                </a:solidFill>
              </a:rPr>
              <a:t>140.4.8, 140.5.16</a:t>
            </a:r>
            <a:endParaRPr lang="x-none" sz="2200" dirty="0">
              <a:solidFill>
                <a:schemeClr val="tx1"/>
              </a:solidFill>
            </a:endParaRPr>
          </a:p>
        </p:txBody>
      </p:sp>
      <p:sp>
        <p:nvSpPr>
          <p:cNvPr id="46" name="Rounded Rectangle 45">
            <a:extLst>
              <a:ext uri="{FF2B5EF4-FFF2-40B4-BE49-F238E27FC236}">
                <a16:creationId xmlns:a16="http://schemas.microsoft.com/office/drawing/2014/main" xmlns="" id="{29A42F79-3F6F-C24D-A71F-81685572D74E}"/>
              </a:ext>
            </a:extLst>
          </p:cNvPr>
          <p:cNvSpPr/>
          <p:nvPr/>
        </p:nvSpPr>
        <p:spPr>
          <a:xfrm>
            <a:off x="7098670" y="4224935"/>
            <a:ext cx="2096843" cy="339834"/>
          </a:xfrm>
          <a:prstGeom prst="roundRect">
            <a:avLst/>
          </a:prstGeom>
          <a:ln/>
        </p:spPr>
        <p:style>
          <a:lnRef idx="1">
            <a:schemeClr val="accent5"/>
          </a:lnRef>
          <a:fillRef idx="3">
            <a:schemeClr val="accent5"/>
          </a:fillRef>
          <a:effectRef idx="2">
            <a:schemeClr val="accent5"/>
          </a:effectRef>
          <a:fontRef idx="minor">
            <a:schemeClr val="lt1"/>
          </a:fontRef>
        </p:style>
        <p:txBody>
          <a:bodyPr rtlCol="0" anchor="ctr"/>
          <a:lstStyle/>
          <a:p>
            <a:pPr algn="ctr"/>
            <a:r>
              <a:rPr lang="uk-UA" sz="2200" dirty="0">
                <a:solidFill>
                  <a:schemeClr val="tx1"/>
                </a:solidFill>
              </a:rPr>
              <a:t>140.5.4</a:t>
            </a:r>
            <a:endParaRPr lang="x-none" sz="2200" dirty="0">
              <a:solidFill>
                <a:schemeClr val="tx1"/>
              </a:solidFill>
            </a:endParaRPr>
          </a:p>
        </p:txBody>
      </p:sp>
      <p:sp>
        <p:nvSpPr>
          <p:cNvPr id="47" name="Rounded Rectangle 46">
            <a:extLst>
              <a:ext uri="{FF2B5EF4-FFF2-40B4-BE49-F238E27FC236}">
                <a16:creationId xmlns:a16="http://schemas.microsoft.com/office/drawing/2014/main" xmlns="" id="{E5C71A88-414D-D94C-BFA2-F7994B0D1C21}"/>
              </a:ext>
            </a:extLst>
          </p:cNvPr>
          <p:cNvSpPr/>
          <p:nvPr/>
        </p:nvSpPr>
        <p:spPr>
          <a:xfrm>
            <a:off x="773875" y="5232936"/>
            <a:ext cx="3746864" cy="586676"/>
          </a:xfrm>
          <a:prstGeom prst="roundRect">
            <a:avLst/>
          </a:prstGeom>
          <a:ln/>
        </p:spPr>
        <p:style>
          <a:lnRef idx="1">
            <a:schemeClr val="accent5"/>
          </a:lnRef>
          <a:fillRef idx="3">
            <a:schemeClr val="accent5"/>
          </a:fillRef>
          <a:effectRef idx="2">
            <a:schemeClr val="accent5"/>
          </a:effectRef>
          <a:fontRef idx="minor">
            <a:schemeClr val="lt1"/>
          </a:fontRef>
        </p:style>
        <p:txBody>
          <a:bodyPr rtlCol="0" anchor="ctr"/>
          <a:lstStyle/>
          <a:p>
            <a:pPr algn="ctr"/>
            <a:r>
              <a:rPr lang="uk-UA" sz="2200" dirty="0">
                <a:solidFill>
                  <a:schemeClr val="tx1"/>
                </a:solidFill>
              </a:rPr>
              <a:t>140.5.9, 140.5.14</a:t>
            </a:r>
          </a:p>
          <a:p>
            <a:pPr algn="ctr"/>
            <a:r>
              <a:rPr lang="uk-UA" sz="2200" dirty="0">
                <a:solidFill>
                  <a:schemeClr val="tx1"/>
                </a:solidFill>
              </a:rPr>
              <a:t> (із </a:t>
            </a:r>
            <a:r>
              <a:rPr lang="uk-UA" sz="2200" dirty="0" err="1">
                <a:solidFill>
                  <a:schemeClr val="tx1"/>
                </a:solidFill>
              </a:rPr>
              <a:t>врах</a:t>
            </a:r>
            <a:r>
              <a:rPr lang="uk-UA" sz="2200" dirty="0">
                <a:solidFill>
                  <a:schemeClr val="tx1"/>
                </a:solidFill>
              </a:rPr>
              <a:t>. 69.6 під 10 </a:t>
            </a:r>
            <a:r>
              <a:rPr lang="uk-UA" sz="2200" dirty="0" err="1">
                <a:solidFill>
                  <a:schemeClr val="tx1"/>
                </a:solidFill>
              </a:rPr>
              <a:t>розд</a:t>
            </a:r>
            <a:r>
              <a:rPr lang="uk-UA" sz="2200" dirty="0">
                <a:solidFill>
                  <a:schemeClr val="tx1"/>
                </a:solidFill>
              </a:rPr>
              <a:t> ХХ)</a:t>
            </a:r>
            <a:endParaRPr lang="x-none" sz="2200" dirty="0">
              <a:solidFill>
                <a:schemeClr val="tx1"/>
              </a:solidFill>
            </a:endParaRPr>
          </a:p>
        </p:txBody>
      </p:sp>
      <p:sp>
        <p:nvSpPr>
          <p:cNvPr id="42" name="Rounded Rectangle 41">
            <a:extLst>
              <a:ext uri="{FF2B5EF4-FFF2-40B4-BE49-F238E27FC236}">
                <a16:creationId xmlns:a16="http://schemas.microsoft.com/office/drawing/2014/main" xmlns="" id="{7EC202D9-231A-AA48-994D-DE9007B43A81}"/>
              </a:ext>
            </a:extLst>
          </p:cNvPr>
          <p:cNvSpPr/>
          <p:nvPr/>
        </p:nvSpPr>
        <p:spPr>
          <a:xfrm>
            <a:off x="8860350" y="2565804"/>
            <a:ext cx="2987755" cy="540000"/>
          </a:xfrm>
          <a:prstGeom prst="round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uk-UA" sz="2200" dirty="0">
                <a:ln w="0"/>
                <a:solidFill>
                  <a:schemeClr val="tx1"/>
                </a:solidFill>
              </a:rPr>
              <a:t>Перехідні різниці</a:t>
            </a:r>
            <a:endParaRPr lang="x-none" sz="2200" dirty="0">
              <a:ln w="0"/>
              <a:solidFill>
                <a:schemeClr val="tx1"/>
              </a:solidFill>
            </a:endParaRPr>
          </a:p>
        </p:txBody>
      </p:sp>
      <p:sp>
        <p:nvSpPr>
          <p:cNvPr id="43" name="Rounded Rectangle 42">
            <a:extLst>
              <a:ext uri="{FF2B5EF4-FFF2-40B4-BE49-F238E27FC236}">
                <a16:creationId xmlns:a16="http://schemas.microsoft.com/office/drawing/2014/main" xmlns="" id="{7F5428EA-5C0A-9C4D-8188-3F6CF25088FB}"/>
              </a:ext>
            </a:extLst>
          </p:cNvPr>
          <p:cNvSpPr/>
          <p:nvPr/>
        </p:nvSpPr>
        <p:spPr>
          <a:xfrm>
            <a:off x="8860349" y="2173256"/>
            <a:ext cx="2987755" cy="406575"/>
          </a:xfrm>
          <a:prstGeom prst="roundRect">
            <a:avLst/>
          </a:prstGeom>
          <a:solidFill>
            <a:schemeClr val="accent2">
              <a:lumMod val="60000"/>
              <a:lumOff val="4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r>
              <a:rPr lang="uk-UA" sz="2200" dirty="0">
                <a:solidFill>
                  <a:schemeClr val="tx1"/>
                </a:solidFill>
              </a:rPr>
              <a:t>Підрозділ 4 розділ ХХ</a:t>
            </a:r>
            <a:endParaRPr lang="x-none" sz="2200" dirty="0">
              <a:solidFill>
                <a:schemeClr val="tx1"/>
              </a:solidFill>
            </a:endParaRPr>
          </a:p>
        </p:txBody>
      </p:sp>
      <p:sp>
        <p:nvSpPr>
          <p:cNvPr id="48" name="Rounded Rectangle 47">
            <a:extLst>
              <a:ext uri="{FF2B5EF4-FFF2-40B4-BE49-F238E27FC236}">
                <a16:creationId xmlns:a16="http://schemas.microsoft.com/office/drawing/2014/main" xmlns="" id="{C38FF79B-E824-2741-B29C-A8EFDDB5BCE8}"/>
              </a:ext>
            </a:extLst>
          </p:cNvPr>
          <p:cNvSpPr/>
          <p:nvPr/>
        </p:nvSpPr>
        <p:spPr>
          <a:xfrm>
            <a:off x="5876946" y="2642400"/>
            <a:ext cx="2820014" cy="536870"/>
          </a:xfrm>
          <a:prstGeom prst="round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uk-UA" sz="2200" dirty="0">
                <a:ln w="0"/>
                <a:solidFill>
                  <a:schemeClr val="tx1"/>
                </a:solidFill>
              </a:rPr>
              <a:t>Списання боргу </a:t>
            </a:r>
            <a:r>
              <a:rPr lang="uk-UA" sz="2200" dirty="0" err="1">
                <a:ln w="0"/>
                <a:solidFill>
                  <a:schemeClr val="tx1"/>
                </a:solidFill>
              </a:rPr>
              <a:t>рф</a:t>
            </a:r>
            <a:endParaRPr lang="x-none" sz="2200" dirty="0">
              <a:ln w="0"/>
              <a:solidFill>
                <a:schemeClr val="tx1"/>
              </a:solidFill>
            </a:endParaRPr>
          </a:p>
        </p:txBody>
      </p:sp>
      <p:sp>
        <p:nvSpPr>
          <p:cNvPr id="49" name="Rounded Rectangle 48">
            <a:extLst>
              <a:ext uri="{FF2B5EF4-FFF2-40B4-BE49-F238E27FC236}">
                <a16:creationId xmlns:a16="http://schemas.microsoft.com/office/drawing/2014/main" xmlns="" id="{E8A57F01-7D43-194B-B04C-66468CFDE29E}"/>
              </a:ext>
            </a:extLst>
          </p:cNvPr>
          <p:cNvSpPr/>
          <p:nvPr/>
        </p:nvSpPr>
        <p:spPr>
          <a:xfrm>
            <a:off x="5872480" y="2072587"/>
            <a:ext cx="2824480" cy="584085"/>
          </a:xfrm>
          <a:prstGeom prst="roundRect">
            <a:avLst/>
          </a:prstGeom>
          <a:solidFill>
            <a:schemeClr val="accent2">
              <a:lumMod val="60000"/>
              <a:lumOff val="4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r>
              <a:rPr lang="uk-UA" sz="2200" dirty="0">
                <a:solidFill>
                  <a:schemeClr val="tx1"/>
                </a:solidFill>
              </a:rPr>
              <a:t>П. 66-67 підрозділ 4 </a:t>
            </a:r>
          </a:p>
          <a:p>
            <a:pPr algn="ctr"/>
            <a:r>
              <a:rPr lang="uk-UA" sz="2200" dirty="0">
                <a:solidFill>
                  <a:schemeClr val="tx1"/>
                </a:solidFill>
              </a:rPr>
              <a:t>розділ ХХ</a:t>
            </a:r>
            <a:endParaRPr lang="x-none" sz="2200" dirty="0">
              <a:solidFill>
                <a:schemeClr val="tx1"/>
              </a:solidFill>
            </a:endParaRPr>
          </a:p>
        </p:txBody>
      </p:sp>
      <p:sp>
        <p:nvSpPr>
          <p:cNvPr id="50" name="Google Shape;556;p32">
            <a:extLst>
              <a:ext uri="{FF2B5EF4-FFF2-40B4-BE49-F238E27FC236}">
                <a16:creationId xmlns:a16="http://schemas.microsoft.com/office/drawing/2014/main" xmlns="" id="{9E959F8A-1C11-41EF-96A2-CEB66F1F0AE2}"/>
              </a:ext>
            </a:extLst>
          </p:cNvPr>
          <p:cNvSpPr txBox="1"/>
          <p:nvPr/>
        </p:nvSpPr>
        <p:spPr>
          <a:xfrm>
            <a:off x="11614753" y="6471020"/>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32</a:t>
            </a:fld>
            <a:endParaRPr sz="2000" b="1"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774683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B5DDD6A-F781-6245-9E4B-A2BB1346A2A2}"/>
              </a:ext>
            </a:extLst>
          </p:cNvPr>
          <p:cNvSpPr>
            <a:spLocks noGrp="1"/>
          </p:cNvSpPr>
          <p:nvPr>
            <p:ph type="title"/>
          </p:nvPr>
        </p:nvSpPr>
        <p:spPr>
          <a:xfrm>
            <a:off x="0" y="1"/>
            <a:ext cx="12192000" cy="1222309"/>
          </a:xfrm>
        </p:spPr>
        <p:txBody>
          <a:bodyPr>
            <a:noAutofit/>
          </a:bodyPr>
          <a:lstStyle/>
          <a:p>
            <a:pPr algn="ctr"/>
            <a:r>
              <a:rPr lang="uk-UA" sz="2800" b="1" dirty="0">
                <a:latin typeface="+mn-lt"/>
              </a:rPr>
              <a:t>Чи повинен платник податку на прибуток здійснити одночасно коригування фінансового результату до оподаткування на дві податкові різниці згідно з п. 139.2 ПКУ та </a:t>
            </a:r>
            <a:r>
              <a:rPr lang="uk-UA" sz="2800" b="1" dirty="0" err="1">
                <a:latin typeface="+mn-lt"/>
              </a:rPr>
              <a:t>пп</a:t>
            </a:r>
            <a:r>
              <a:rPr lang="uk-UA" sz="2800" b="1" dirty="0">
                <a:latin typeface="+mn-lt"/>
              </a:rPr>
              <a:t>. 140.5.10 ПКУ при списанні дебіторської заборгованості?</a:t>
            </a:r>
            <a:endParaRPr lang="x-none" sz="2800" b="1" dirty="0">
              <a:latin typeface="+mn-lt"/>
            </a:endParaRPr>
          </a:p>
        </p:txBody>
      </p:sp>
      <p:sp>
        <p:nvSpPr>
          <p:cNvPr id="3" name="Content Placeholder 2">
            <a:extLst>
              <a:ext uri="{FF2B5EF4-FFF2-40B4-BE49-F238E27FC236}">
                <a16:creationId xmlns:a16="http://schemas.microsoft.com/office/drawing/2014/main" xmlns="" id="{6E6DCEFA-A050-6B4C-AD43-A503C532BFBF}"/>
              </a:ext>
            </a:extLst>
          </p:cNvPr>
          <p:cNvSpPr>
            <a:spLocks noGrp="1"/>
          </p:cNvSpPr>
          <p:nvPr>
            <p:ph idx="1"/>
          </p:nvPr>
        </p:nvSpPr>
        <p:spPr>
          <a:xfrm>
            <a:off x="186613" y="1110342"/>
            <a:ext cx="11747240" cy="5505061"/>
          </a:xfrm>
        </p:spPr>
        <p:txBody>
          <a:bodyPr>
            <a:noAutofit/>
          </a:bodyPr>
          <a:lstStyle/>
          <a:p>
            <a:pPr marL="0" indent="0" algn="just">
              <a:buNone/>
            </a:pPr>
            <a:r>
              <a:rPr lang="uk-UA" sz="2000" dirty="0"/>
              <a:t>Так, платник податку на прибуток повинен здійснити одночасно коригування фінансового результату до оподаткування на дві податкові різниці згідно з п. 139.2 ПКУ та </a:t>
            </a:r>
            <a:r>
              <a:rPr lang="uk-UA" sz="2000" dirty="0" err="1"/>
              <a:t>пп</a:t>
            </a:r>
            <a:r>
              <a:rPr lang="uk-UA" sz="2000" dirty="0"/>
              <a:t>. 140.5.10 ПКУ при списанні (прощенні) дебіторської заборгованості.</a:t>
            </a:r>
          </a:p>
          <a:p>
            <a:pPr marL="0" indent="0" algn="just">
              <a:buNone/>
            </a:pPr>
            <a:r>
              <a:rPr lang="uk-UA" sz="2000" dirty="0"/>
              <a:t>При списанні (прощенні) дебіторської заборгованості, яка відповідає/не відповідає ознакам, визначеним </a:t>
            </a:r>
            <a:r>
              <a:rPr lang="uk-UA" sz="2000" dirty="0" err="1"/>
              <a:t>пп</a:t>
            </a:r>
            <a:r>
              <a:rPr lang="uk-UA" sz="2000" dirty="0"/>
              <a:t>. 14.1.11 п. 14.1 ст. 14 ПКУ, щодо якої створено/не створено резерв сумнівних боргів, фінансовий результат до оподаткування підлягає коригуванню згідно з п. 139.2 ст. 139 ПКУ.</a:t>
            </a:r>
          </a:p>
          <a:p>
            <a:pPr marL="0" indent="0" algn="just">
              <a:buNone/>
            </a:pPr>
            <a:r>
              <a:rPr lang="uk-UA" sz="2000" dirty="0"/>
              <a:t>Водночас, якщо поворотна фінансова допомога не була повернута та надавачем такої допомоги – платником податку на прибуток прийнято рішення про її прощення, така поворотна допомога набуває статусу безповоротної, і на суму прощеної допомоги підлягає збільшенню фінансовий результат до оподаткування у випадках визначених </a:t>
            </a:r>
            <a:r>
              <a:rPr lang="uk-UA" sz="2000" dirty="0" err="1"/>
              <a:t>пп</a:t>
            </a:r>
            <a:r>
              <a:rPr lang="uk-UA" sz="2000" dirty="0"/>
              <a:t>. 140.5.10 </a:t>
            </a:r>
            <a:r>
              <a:rPr lang="uk-UA" sz="2000" dirty="0" err="1"/>
              <a:t>п</a:t>
            </a:r>
            <a:r>
              <a:rPr lang="uk-UA" sz="2000" dirty="0"/>
              <a:t>. 140.5 ст. 140 ПКУ у звітному періоді, коли прийнято рішення про таке прощення.</a:t>
            </a:r>
          </a:p>
          <a:p>
            <a:pPr marL="0" indent="0" algn="just">
              <a:buNone/>
            </a:pPr>
            <a:r>
              <a:rPr lang="uk-UA" sz="2000" dirty="0"/>
              <a:t>Водночас, діючими положеннями ПКУ не передбачено коригування фінансового результату до оподаткування на суму безповоротної фінансової допомоги, наданої іншому платнику податку на прибуток на загальних підставах, який не є пов’язаною особою, якою задекларовано від’ємне значення об’єкта оподаткування за попередній податковий (звітний) рік і такий платник не оподатковується за ставкою 0 % відповідно до п. 44 </a:t>
            </a:r>
            <a:r>
              <a:rPr lang="uk-UA" sz="2000" dirty="0" err="1"/>
              <a:t>підрозд</a:t>
            </a:r>
            <a:r>
              <a:rPr lang="uk-UA" sz="2000" dirty="0"/>
              <a:t>. 4 </a:t>
            </a:r>
            <a:r>
              <a:rPr lang="uk-UA" sz="2000" dirty="0" err="1"/>
              <a:t>розд</a:t>
            </a:r>
            <a:r>
              <a:rPr lang="uk-UA" sz="2000" dirty="0"/>
              <a:t>. </a:t>
            </a:r>
            <a:r>
              <a:rPr lang="en-GB" sz="2000" dirty="0"/>
              <a:t>XX «</a:t>
            </a:r>
            <a:r>
              <a:rPr lang="uk-UA" sz="2000" dirty="0"/>
              <a:t>Перехідні положення» ПКУ. Такі операції відображаються згідно з правилами бухгалтерського обліку.</a:t>
            </a:r>
          </a:p>
          <a:p>
            <a:pPr marL="0" indent="0" algn="r">
              <a:buNone/>
            </a:pPr>
            <a:r>
              <a:rPr lang="uk-UA" sz="2000" b="1" i="1" dirty="0"/>
              <a:t>102.12 ЗІР</a:t>
            </a:r>
            <a:endParaRPr lang="x-none" sz="2000" b="1" i="1" dirty="0"/>
          </a:p>
        </p:txBody>
      </p:sp>
      <p:sp>
        <p:nvSpPr>
          <p:cNvPr id="4" name="Google Shape;556;p32">
            <a:extLst>
              <a:ext uri="{FF2B5EF4-FFF2-40B4-BE49-F238E27FC236}">
                <a16:creationId xmlns:a16="http://schemas.microsoft.com/office/drawing/2014/main" xmlns="" id="{7814761D-B341-4516-A030-40B40711535C}"/>
              </a:ext>
            </a:extLst>
          </p:cNvPr>
          <p:cNvSpPr txBox="1"/>
          <p:nvPr/>
        </p:nvSpPr>
        <p:spPr>
          <a:xfrm>
            <a:off x="11606210" y="6489474"/>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33</a:t>
            </a:fld>
            <a:endParaRPr sz="2000" b="1"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405716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378971-B7A1-8942-8876-A00CD0540E0D}"/>
              </a:ext>
            </a:extLst>
          </p:cNvPr>
          <p:cNvSpPr>
            <a:spLocks noGrp="1"/>
          </p:cNvSpPr>
          <p:nvPr>
            <p:ph type="title"/>
          </p:nvPr>
        </p:nvSpPr>
        <p:spPr>
          <a:xfrm>
            <a:off x="1043473" y="38554"/>
            <a:ext cx="10515600" cy="1325563"/>
          </a:xfrm>
        </p:spPr>
        <p:txBody>
          <a:bodyPr>
            <a:normAutofit/>
          </a:bodyPr>
          <a:lstStyle/>
          <a:p>
            <a:pPr algn="ctr"/>
            <a:r>
              <a:rPr lang="uk-UA" sz="3500" b="1" dirty="0">
                <a:latin typeface="+mn-lt"/>
              </a:rPr>
              <a:t>БРОНЮВАННЯ ПРАЦІВНИКІВ: СТРАТЕГІЧНЕ, ЕКОНОМІЧНЕ ТА Е-БРОНЮВАННЯ</a:t>
            </a:r>
            <a:endParaRPr lang="x-none" sz="3500" dirty="0">
              <a:latin typeface="+mn-lt"/>
            </a:endParaRPr>
          </a:p>
        </p:txBody>
      </p:sp>
      <p:sp>
        <p:nvSpPr>
          <p:cNvPr id="3" name="Content Placeholder 2">
            <a:extLst>
              <a:ext uri="{FF2B5EF4-FFF2-40B4-BE49-F238E27FC236}">
                <a16:creationId xmlns:a16="http://schemas.microsoft.com/office/drawing/2014/main" xmlns="" id="{06ACC467-3992-4743-9DFB-D10427236A7F}"/>
              </a:ext>
            </a:extLst>
          </p:cNvPr>
          <p:cNvSpPr>
            <a:spLocks noGrp="1"/>
          </p:cNvSpPr>
          <p:nvPr>
            <p:ph idx="1"/>
          </p:nvPr>
        </p:nvSpPr>
        <p:spPr>
          <a:xfrm>
            <a:off x="838200" y="1614196"/>
            <a:ext cx="10515600" cy="4562767"/>
          </a:xfrm>
        </p:spPr>
        <p:txBody>
          <a:bodyPr anchor="ctr">
            <a:normAutofit fontScale="92500"/>
          </a:bodyPr>
          <a:lstStyle/>
          <a:p>
            <a:pPr lvl="0" algn="just"/>
            <a:r>
              <a:rPr lang="uk-UA" dirty="0"/>
              <a:t>Що змінилося у законодавстві щодо бронювання працівників</a:t>
            </a:r>
            <a:endParaRPr lang="x-none" dirty="0"/>
          </a:p>
          <a:p>
            <a:pPr lvl="0" algn="just"/>
            <a:r>
              <a:rPr lang="uk-UA" dirty="0"/>
              <a:t>Економічне бронювання та Є бронювання</a:t>
            </a:r>
            <a:endParaRPr lang="x-none" dirty="0"/>
          </a:p>
          <a:p>
            <a:pPr lvl="0" algn="just"/>
            <a:r>
              <a:rPr lang="uk-UA" dirty="0"/>
              <a:t>Які підприємства мають право на бронювання працівників</a:t>
            </a:r>
            <a:endParaRPr lang="x-none" dirty="0"/>
          </a:p>
          <a:p>
            <a:pPr lvl="0" algn="just"/>
            <a:r>
              <a:rPr lang="uk-UA" dirty="0"/>
              <a:t>Які категорії працівників підлягають бронюванню</a:t>
            </a:r>
            <a:endParaRPr lang="x-none" dirty="0"/>
          </a:p>
          <a:p>
            <a:pPr lvl="0" algn="just"/>
            <a:r>
              <a:rPr lang="uk-UA" dirty="0"/>
              <a:t>Алгоритм дій підприємства щодо бронювання працівників</a:t>
            </a:r>
            <a:endParaRPr lang="x-none" dirty="0"/>
          </a:p>
          <a:p>
            <a:pPr lvl="0" algn="just"/>
            <a:r>
              <a:rPr lang="uk-UA" dirty="0"/>
              <a:t>Які документи потрібні для бронювання працівників та як їх заповнити</a:t>
            </a:r>
            <a:endParaRPr lang="x-none" dirty="0"/>
          </a:p>
          <a:p>
            <a:pPr lvl="0" algn="just"/>
            <a:r>
              <a:rPr lang="uk-UA" dirty="0"/>
              <a:t>Поширені помилки бронювання: у процедурі, обсягах та документах</a:t>
            </a:r>
            <a:endParaRPr lang="x-none" dirty="0"/>
          </a:p>
          <a:p>
            <a:pPr lvl="0" algn="just"/>
            <a:r>
              <a:rPr lang="uk-UA" dirty="0"/>
              <a:t>Звітність щодо бронювання: як скласти, куди подавати та в які строки</a:t>
            </a:r>
            <a:endParaRPr lang="x-none" dirty="0"/>
          </a:p>
        </p:txBody>
      </p:sp>
      <p:sp>
        <p:nvSpPr>
          <p:cNvPr id="4" name="Google Shape;556;p32">
            <a:extLst>
              <a:ext uri="{FF2B5EF4-FFF2-40B4-BE49-F238E27FC236}">
                <a16:creationId xmlns:a16="http://schemas.microsoft.com/office/drawing/2014/main" xmlns="" id="{EC9CEC79-B582-4414-B344-80B53AFABEA0}"/>
              </a:ext>
            </a:extLst>
          </p:cNvPr>
          <p:cNvSpPr txBox="1"/>
          <p:nvPr/>
        </p:nvSpPr>
        <p:spPr>
          <a:xfrm>
            <a:off x="11606210" y="6489474"/>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34</a:t>
            </a:fld>
            <a:endParaRPr sz="2000" b="1" i="0" u="none" strike="noStrike" cap="none" dirty="0">
              <a:solidFill>
                <a:schemeClr val="dk1"/>
              </a:solidFill>
              <a:latin typeface="Calibri"/>
              <a:ea typeface="Calibri"/>
              <a:cs typeface="Calibri"/>
              <a:sym typeface="Calibri"/>
            </a:endParaRP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2997" y="5520403"/>
            <a:ext cx="1319340" cy="1319340"/>
          </a:xfrm>
          <a:prstGeom prst="rect">
            <a:avLst/>
          </a:prstGeom>
        </p:spPr>
      </p:pic>
    </p:spTree>
    <p:extLst>
      <p:ext uri="{BB962C8B-B14F-4D97-AF65-F5344CB8AC3E}">
        <p14:creationId xmlns:p14="http://schemas.microsoft.com/office/powerpoint/2010/main" val="26886708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Прямоугольник 2"/>
          <p:cNvSpPr/>
          <p:nvPr/>
        </p:nvSpPr>
        <p:spPr bwMode="auto">
          <a:xfrm>
            <a:off x="838200" y="2136339"/>
            <a:ext cx="10512000" cy="461665"/>
          </a:xfrm>
          <a:prstGeom prst="rect">
            <a:avLst/>
          </a:prstGeom>
        </p:spPr>
        <p:txBody>
          <a:bodyPr>
            <a:spAutoFit/>
          </a:bodyPr>
          <a:lstStyle/>
          <a:p>
            <a:pPr algn="just">
              <a:defRPr/>
            </a:pPr>
            <a:r>
              <a:rPr lang="ru-RU" sz="2400"/>
              <a:t>      </a:t>
            </a:r>
            <a:endParaRPr sz="1200"/>
          </a:p>
        </p:txBody>
      </p:sp>
      <p:sp>
        <p:nvSpPr>
          <p:cNvPr id="5" name="Заголовок 7"/>
          <p:cNvSpPr txBox="1"/>
          <p:nvPr/>
        </p:nvSpPr>
        <p:spPr bwMode="auto">
          <a:xfrm>
            <a:off x="573933" y="172768"/>
            <a:ext cx="11040534" cy="615553"/>
          </a:xfrm>
          <a:prstGeom prst="rect">
            <a:avLst/>
          </a:prstGeom>
        </p:spPr>
        <p:txBody>
          <a:bodyPr vert="horz" wrap="square" lIns="60960" tIns="30480" rIns="60960" bIns="30480" rtlCol="0" anchor="t" anchorCtr="0">
            <a:spAutoFit/>
          </a:bodyPr>
          <a:lstStyle>
            <a:defPPr>
              <a:defRPr lang="en-US"/>
            </a:defPPr>
            <a:lvl1pPr lvl="0" algn="ctr" defTabSz="1371600">
              <a:lnSpc>
                <a:spcPct val="90000"/>
              </a:lnSpc>
              <a:spcBef>
                <a:spcPts val="0"/>
              </a:spcBef>
              <a:buNone/>
              <a:defRPr sz="5400" b="1" cap="all">
                <a:solidFill>
                  <a:srgbClr val="ED3434"/>
                </a:solidFill>
                <a:ea typeface="+mj-ea"/>
                <a:cs typeface="+mj-cs"/>
              </a:defRPr>
            </a:lvl1pPr>
          </a:lstStyle>
          <a:p>
            <a:pPr>
              <a:lnSpc>
                <a:spcPct val="100000"/>
              </a:lnSpc>
              <a:defRPr/>
            </a:pPr>
            <a:r>
              <a:rPr lang="uk-UA" sz="3600" dirty="0">
                <a:solidFill>
                  <a:schemeClr val="tx1"/>
                </a:solidFill>
              </a:rPr>
              <a:t>ВИДИ БРОНЮВАНЬ:</a:t>
            </a:r>
          </a:p>
        </p:txBody>
      </p:sp>
      <p:graphicFrame>
        <p:nvGraphicFramePr>
          <p:cNvPr id="4" name="Diagram 3">
            <a:extLst>
              <a:ext uri="{FF2B5EF4-FFF2-40B4-BE49-F238E27FC236}">
                <a16:creationId xmlns:a16="http://schemas.microsoft.com/office/drawing/2014/main" xmlns="" id="{7ABADD95-31F9-0D41-9DB3-DF668A48DB85}"/>
              </a:ext>
            </a:extLst>
          </p:cNvPr>
          <p:cNvGraphicFramePr/>
          <p:nvPr>
            <p:extLst>
              <p:ext uri="{D42A27DB-BD31-4B8C-83A1-F6EECF244321}">
                <p14:modId xmlns:p14="http://schemas.microsoft.com/office/powerpoint/2010/main" val="1645582012"/>
              </p:ext>
            </p:extLst>
          </p:nvPr>
        </p:nvGraphicFramePr>
        <p:xfrm>
          <a:off x="2502200" y="1354333"/>
          <a:ext cx="7184000" cy="41493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Oval 5">
            <a:extLst>
              <a:ext uri="{FF2B5EF4-FFF2-40B4-BE49-F238E27FC236}">
                <a16:creationId xmlns:a16="http://schemas.microsoft.com/office/drawing/2014/main" xmlns="" id="{7B493893-CBE6-164D-8C82-7A5F8B22E70E}"/>
              </a:ext>
            </a:extLst>
          </p:cNvPr>
          <p:cNvSpPr/>
          <p:nvPr/>
        </p:nvSpPr>
        <p:spPr>
          <a:xfrm>
            <a:off x="3400644" y="1345994"/>
            <a:ext cx="1200000" cy="1200000"/>
          </a:xfrm>
          <a:prstGeom prst="ellipse">
            <a:avLst/>
          </a:prstGeom>
          <a:solidFill>
            <a:schemeClr val="accent6">
              <a:lumMod val="60000"/>
              <a:lumOff val="40000"/>
            </a:schemeClr>
          </a:solidFill>
          <a:ln>
            <a:solidFill>
              <a:schemeClr val="accent6">
                <a:lumMod val="50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933" b="1" dirty="0">
                <a:solidFill>
                  <a:schemeClr val="tx1"/>
                </a:solidFill>
              </a:rPr>
              <a:t>1</a:t>
            </a:r>
            <a:endParaRPr lang="x-none" sz="2933" b="1" dirty="0">
              <a:solidFill>
                <a:schemeClr val="tx1"/>
              </a:solidFill>
            </a:endParaRPr>
          </a:p>
        </p:txBody>
      </p:sp>
      <p:sp>
        <p:nvSpPr>
          <p:cNvPr id="7" name="Oval 6">
            <a:extLst>
              <a:ext uri="{FF2B5EF4-FFF2-40B4-BE49-F238E27FC236}">
                <a16:creationId xmlns:a16="http://schemas.microsoft.com/office/drawing/2014/main" xmlns="" id="{AD4603BB-A506-5040-B296-A9D5D6495BDE}"/>
              </a:ext>
            </a:extLst>
          </p:cNvPr>
          <p:cNvSpPr/>
          <p:nvPr/>
        </p:nvSpPr>
        <p:spPr bwMode="auto">
          <a:xfrm>
            <a:off x="3400644" y="2829000"/>
            <a:ext cx="1200000" cy="1200000"/>
          </a:xfrm>
          <a:prstGeom prst="ellipse">
            <a:avLst/>
          </a:prstGeom>
          <a:solidFill>
            <a:schemeClr val="accent6">
              <a:lumMod val="60000"/>
              <a:lumOff val="40000"/>
            </a:schemeClr>
          </a:solidFill>
          <a:ln>
            <a:solidFill>
              <a:schemeClr val="accent6">
                <a:lumMod val="50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933" b="1" dirty="0">
                <a:solidFill>
                  <a:schemeClr val="tx1"/>
                </a:solidFill>
              </a:rPr>
              <a:t>2</a:t>
            </a:r>
            <a:endParaRPr lang="x-none" sz="2933" b="1" dirty="0">
              <a:solidFill>
                <a:schemeClr val="tx1"/>
              </a:solidFill>
            </a:endParaRPr>
          </a:p>
        </p:txBody>
      </p:sp>
      <p:sp>
        <p:nvSpPr>
          <p:cNvPr id="8" name="Oval 7">
            <a:extLst>
              <a:ext uri="{FF2B5EF4-FFF2-40B4-BE49-F238E27FC236}">
                <a16:creationId xmlns:a16="http://schemas.microsoft.com/office/drawing/2014/main" xmlns="" id="{4B8A453B-0272-0D44-B8ED-6DE30B161FEB}"/>
              </a:ext>
            </a:extLst>
          </p:cNvPr>
          <p:cNvSpPr/>
          <p:nvPr/>
        </p:nvSpPr>
        <p:spPr bwMode="auto">
          <a:xfrm>
            <a:off x="3400644" y="4344686"/>
            <a:ext cx="1200000" cy="1200000"/>
          </a:xfrm>
          <a:prstGeom prst="ellipse">
            <a:avLst/>
          </a:prstGeom>
          <a:solidFill>
            <a:schemeClr val="accent6">
              <a:lumMod val="60000"/>
              <a:lumOff val="40000"/>
            </a:schemeClr>
          </a:solidFill>
          <a:ln>
            <a:solidFill>
              <a:schemeClr val="accent6">
                <a:lumMod val="50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933" b="1" dirty="0">
                <a:solidFill>
                  <a:schemeClr val="tx1"/>
                </a:solidFill>
              </a:rPr>
              <a:t>3</a:t>
            </a:r>
            <a:endParaRPr lang="x-none" sz="2933" b="1" dirty="0">
              <a:solidFill>
                <a:schemeClr val="tx1"/>
              </a:solidFill>
            </a:endParaRPr>
          </a:p>
        </p:txBody>
      </p:sp>
      <p:sp>
        <p:nvSpPr>
          <p:cNvPr id="9" name="Google Shape;556;p32">
            <a:extLst>
              <a:ext uri="{FF2B5EF4-FFF2-40B4-BE49-F238E27FC236}">
                <a16:creationId xmlns:a16="http://schemas.microsoft.com/office/drawing/2014/main" xmlns="" id="{0B52D1BE-3906-4C59-8D75-031106F3F7A4}"/>
              </a:ext>
            </a:extLst>
          </p:cNvPr>
          <p:cNvSpPr txBox="1"/>
          <p:nvPr/>
        </p:nvSpPr>
        <p:spPr>
          <a:xfrm>
            <a:off x="11606210" y="6489474"/>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35</a:t>
            </a:fld>
            <a:endParaRPr sz="2000" b="1" i="0" u="none" strike="noStrike" cap="none" dirty="0">
              <a:solidFill>
                <a:schemeClr val="dk1"/>
              </a:solidFill>
              <a:latin typeface="Calibri"/>
              <a:ea typeface="Calibri"/>
              <a:cs typeface="Calibri"/>
              <a:sym typeface="Calibri"/>
            </a:endParaRPr>
          </a:p>
        </p:txBody>
      </p:sp>
      <p:pic>
        <p:nvPicPr>
          <p:cNvPr id="10" name="Рисунок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92997" y="5520403"/>
            <a:ext cx="1319340" cy="1319340"/>
          </a:xfrm>
          <a:prstGeom prst="rect">
            <a:avLst/>
          </a:prstGeom>
        </p:spPr>
      </p:pic>
    </p:spTree>
    <p:extLst>
      <p:ext uri="{BB962C8B-B14F-4D97-AF65-F5344CB8AC3E}">
        <p14:creationId xmlns:p14="http://schemas.microsoft.com/office/powerpoint/2010/main" val="3759503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Прямоугольник 2"/>
          <p:cNvSpPr/>
          <p:nvPr/>
        </p:nvSpPr>
        <p:spPr bwMode="auto">
          <a:xfrm>
            <a:off x="838200" y="2136339"/>
            <a:ext cx="10512000" cy="461665"/>
          </a:xfrm>
          <a:prstGeom prst="rect">
            <a:avLst/>
          </a:prstGeom>
        </p:spPr>
        <p:txBody>
          <a:bodyPr>
            <a:spAutoFit/>
          </a:bodyPr>
          <a:lstStyle/>
          <a:p>
            <a:pPr algn="just">
              <a:defRPr/>
            </a:pPr>
            <a:r>
              <a:rPr lang="ru-RU" sz="2400"/>
              <a:t>      </a:t>
            </a:r>
            <a:endParaRPr sz="1200"/>
          </a:p>
        </p:txBody>
      </p:sp>
      <p:sp>
        <p:nvSpPr>
          <p:cNvPr id="5" name="Заголовок 7"/>
          <p:cNvSpPr txBox="1"/>
          <p:nvPr/>
        </p:nvSpPr>
        <p:spPr bwMode="auto">
          <a:xfrm>
            <a:off x="646105" y="3121224"/>
            <a:ext cx="11040534" cy="615553"/>
          </a:xfrm>
          <a:prstGeom prst="rect">
            <a:avLst/>
          </a:prstGeom>
        </p:spPr>
        <p:txBody>
          <a:bodyPr vert="horz" wrap="square" lIns="60960" tIns="30480" rIns="60960" bIns="30480" rtlCol="0" anchor="t" anchorCtr="0">
            <a:spAutoFit/>
          </a:bodyPr>
          <a:lstStyle>
            <a:defPPr>
              <a:defRPr lang="en-US"/>
            </a:defPPr>
            <a:lvl1pPr lvl="0" algn="ctr" defTabSz="1371600">
              <a:lnSpc>
                <a:spcPct val="90000"/>
              </a:lnSpc>
              <a:spcBef>
                <a:spcPts val="0"/>
              </a:spcBef>
              <a:buNone/>
              <a:defRPr sz="5400" b="1" cap="all">
                <a:solidFill>
                  <a:srgbClr val="ED3434"/>
                </a:solidFill>
                <a:ea typeface="+mj-ea"/>
                <a:cs typeface="+mj-cs"/>
              </a:defRPr>
            </a:lvl1pPr>
          </a:lstStyle>
          <a:p>
            <a:pPr>
              <a:lnSpc>
                <a:spcPct val="100000"/>
              </a:lnSpc>
              <a:defRPr/>
            </a:pPr>
            <a:r>
              <a:rPr lang="uk-UA" sz="3600" dirty="0">
                <a:solidFill>
                  <a:schemeClr val="tx1"/>
                </a:solidFill>
              </a:rPr>
              <a:t>ЕКОНОМІЧНЕ БРОНЮВАННЯ</a:t>
            </a:r>
          </a:p>
        </p:txBody>
      </p:sp>
      <p:sp>
        <p:nvSpPr>
          <p:cNvPr id="6" name="Google Shape;556;p32">
            <a:extLst>
              <a:ext uri="{FF2B5EF4-FFF2-40B4-BE49-F238E27FC236}">
                <a16:creationId xmlns:a16="http://schemas.microsoft.com/office/drawing/2014/main" xmlns="" id="{420C5618-A207-4E1F-A977-FA65E6923579}"/>
              </a:ext>
            </a:extLst>
          </p:cNvPr>
          <p:cNvSpPr txBox="1"/>
          <p:nvPr/>
        </p:nvSpPr>
        <p:spPr>
          <a:xfrm>
            <a:off x="11606210" y="6489474"/>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36</a:t>
            </a:fld>
            <a:endParaRPr sz="2000" b="1" i="0" u="none" strike="noStrike" cap="none" dirty="0">
              <a:solidFill>
                <a:schemeClr val="dk1"/>
              </a:solidFill>
              <a:latin typeface="Calibri"/>
              <a:ea typeface="Calibri"/>
              <a:cs typeface="Calibri"/>
              <a:sym typeface="Calibri"/>
            </a:endParaRPr>
          </a:p>
        </p:txBody>
      </p:sp>
      <p:sp>
        <p:nvSpPr>
          <p:cNvPr id="7" name="Oval 5">
            <a:extLst>
              <a:ext uri="{FF2B5EF4-FFF2-40B4-BE49-F238E27FC236}">
                <a16:creationId xmlns:a16="http://schemas.microsoft.com/office/drawing/2014/main" xmlns="" id="{CAE2D8B9-DBB2-4C5E-A2DD-1BD5D23C6109}"/>
              </a:ext>
            </a:extLst>
          </p:cNvPr>
          <p:cNvSpPr/>
          <p:nvPr/>
        </p:nvSpPr>
        <p:spPr bwMode="auto">
          <a:xfrm>
            <a:off x="1534521" y="2829000"/>
            <a:ext cx="1200000" cy="1200000"/>
          </a:xfrm>
          <a:prstGeom prst="ellipse">
            <a:avLst/>
          </a:prstGeom>
          <a:solidFill>
            <a:schemeClr val="accent6">
              <a:lumMod val="60000"/>
              <a:lumOff val="40000"/>
            </a:schemeClr>
          </a:solidFill>
          <a:ln>
            <a:solidFill>
              <a:schemeClr val="accent6">
                <a:lumMod val="50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933" b="1" dirty="0">
                <a:solidFill>
                  <a:schemeClr val="tx1"/>
                </a:solidFill>
              </a:rPr>
              <a:t>1</a:t>
            </a:r>
            <a:endParaRPr lang="x-none" sz="2933" b="1" dirty="0">
              <a:solidFill>
                <a:schemeClr val="tx1"/>
              </a:solidFill>
            </a:endParaRPr>
          </a:p>
        </p:txBody>
      </p:sp>
      <p:pic>
        <p:nvPicPr>
          <p:cNvPr id="8" name="Рисунок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2997" y="5520403"/>
            <a:ext cx="1319340" cy="1319340"/>
          </a:xfrm>
          <a:prstGeom prst="rect">
            <a:avLst/>
          </a:prstGeom>
        </p:spPr>
      </p:pic>
    </p:spTree>
    <p:extLst>
      <p:ext uri="{BB962C8B-B14F-4D97-AF65-F5344CB8AC3E}">
        <p14:creationId xmlns:p14="http://schemas.microsoft.com/office/powerpoint/2010/main" val="32621538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A6410EAB-4F90-F941-B3BD-530383E7DCEA}"/>
              </a:ext>
            </a:extLst>
          </p:cNvPr>
          <p:cNvSpPr>
            <a:spLocks noGrp="1"/>
          </p:cNvSpPr>
          <p:nvPr>
            <p:ph idx="1"/>
          </p:nvPr>
        </p:nvSpPr>
        <p:spPr>
          <a:xfrm>
            <a:off x="213827" y="121298"/>
            <a:ext cx="11611991" cy="6214187"/>
          </a:xfrm>
        </p:spPr>
        <p:txBody>
          <a:bodyPr anchor="ctr">
            <a:noAutofit/>
          </a:bodyPr>
          <a:lstStyle/>
          <a:p>
            <a:pPr indent="0" algn="just">
              <a:lnSpc>
                <a:spcPct val="110000"/>
              </a:lnSpc>
              <a:spcBef>
                <a:spcPts val="0"/>
              </a:spcBef>
              <a:buNone/>
            </a:pPr>
            <a:r>
              <a:rPr lang="uk-UA" sz="2600" b="1" i="1" dirty="0"/>
              <a:t>Модель № 1 (</a:t>
            </a:r>
            <a:r>
              <a:rPr lang="uk-UA" sz="2600" b="1" i="1" dirty="0" err="1"/>
              <a:t>проєкт</a:t>
            </a:r>
            <a:r>
              <a:rPr lang="uk-UA" sz="2600" b="1" i="1" dirty="0"/>
              <a:t> № 11331 від 11.06.2024)</a:t>
            </a:r>
          </a:p>
          <a:p>
            <a:pPr indent="0" algn="just">
              <a:lnSpc>
                <a:spcPct val="110000"/>
              </a:lnSpc>
              <a:spcBef>
                <a:spcPts val="0"/>
              </a:spcBef>
              <a:buNone/>
            </a:pPr>
            <a:endParaRPr lang="uk-UA" sz="2600" b="1" i="1" dirty="0"/>
          </a:p>
          <a:p>
            <a:pPr algn="just">
              <a:lnSpc>
                <a:spcPct val="110000"/>
              </a:lnSpc>
              <a:spcBef>
                <a:spcPts val="0"/>
              </a:spcBef>
            </a:pPr>
            <a:r>
              <a:rPr lang="uk-UA" sz="2600" dirty="0"/>
              <a:t>20 400 гривень військового збору за кожного заброньованого співробітника. </a:t>
            </a:r>
          </a:p>
          <a:p>
            <a:pPr algn="just">
              <a:lnSpc>
                <a:spcPct val="110000"/>
              </a:lnSpc>
              <a:spcBef>
                <a:spcPts val="0"/>
              </a:spcBef>
            </a:pPr>
            <a:r>
              <a:rPr lang="uk-UA" sz="2600" dirty="0"/>
              <a:t>ФОП та</a:t>
            </a:r>
            <a:r>
              <a:rPr lang="en-US" sz="2600" dirty="0"/>
              <a:t>/</a:t>
            </a:r>
            <a:r>
              <a:rPr lang="uk-UA" sz="2600" dirty="0"/>
              <a:t>або його наймані працівники мають право на бронювання якщо обсяг доходу фізичної особи – підприємця протягом календарного місяця становить </a:t>
            </a:r>
            <a:r>
              <a:rPr lang="uk-UA" sz="2600" b="1" dirty="0"/>
              <a:t>не менше трикратного розміру збору за бронювання військовозобов’язаних (61 200 грн)</a:t>
            </a:r>
            <a:r>
              <a:rPr lang="uk-UA" sz="2600" dirty="0"/>
              <a:t> та підтвердження нею ведення господарської діяльності </a:t>
            </a:r>
            <a:r>
              <a:rPr lang="uk-UA" sz="2600" b="1" dirty="0"/>
              <a:t>протягом попереднього річного звітного (податкового) періоду.</a:t>
            </a:r>
          </a:p>
          <a:p>
            <a:pPr algn="just">
              <a:lnSpc>
                <a:spcPct val="110000"/>
              </a:lnSpc>
              <a:spcBef>
                <a:spcPts val="0"/>
              </a:spcBef>
            </a:pPr>
            <a:r>
              <a:rPr lang="uk-UA" sz="2600" dirty="0"/>
              <a:t>відсутня заборгованість з виплати заробітної плати та зі сплати загальнодержавних та/або місцевих податків, зборів та/або інших обов’язкових платежів.</a:t>
            </a:r>
          </a:p>
        </p:txBody>
      </p:sp>
      <p:sp>
        <p:nvSpPr>
          <p:cNvPr id="4" name="TextBox 3">
            <a:extLst>
              <a:ext uri="{FF2B5EF4-FFF2-40B4-BE49-F238E27FC236}">
                <a16:creationId xmlns:a16="http://schemas.microsoft.com/office/drawing/2014/main" xmlns="" id="{27E84B41-6C29-45BD-A520-E14F7F541DAF}"/>
              </a:ext>
            </a:extLst>
          </p:cNvPr>
          <p:cNvSpPr txBox="1"/>
          <p:nvPr/>
        </p:nvSpPr>
        <p:spPr>
          <a:xfrm>
            <a:off x="11496584" y="6457890"/>
            <a:ext cx="658469" cy="400110"/>
          </a:xfrm>
          <a:prstGeom prst="rect">
            <a:avLst/>
          </a:prstGeom>
          <a:noFill/>
        </p:spPr>
        <p:txBody>
          <a:bodyPr wrap="square">
            <a:spAutoFit/>
          </a:bodyPr>
          <a:lstStyle/>
          <a:p>
            <a:pPr algn="r"/>
            <a:fld id="{00000000-1234-1234-1234-123412341234}" type="slidenum">
              <a:rPr lang="uk-UA" sz="2000" b="1">
                <a:solidFill>
                  <a:schemeClr val="dk1"/>
                </a:solidFill>
              </a:rPr>
              <a:pPr algn="r"/>
              <a:t>37</a:t>
            </a:fld>
            <a:endParaRPr lang="uk-UA" sz="2000" dirty="0"/>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2997" y="5520403"/>
            <a:ext cx="1319340" cy="1319340"/>
          </a:xfrm>
          <a:prstGeom prst="rect">
            <a:avLst/>
          </a:prstGeom>
        </p:spPr>
      </p:pic>
    </p:spTree>
    <p:extLst>
      <p:ext uri="{BB962C8B-B14F-4D97-AF65-F5344CB8AC3E}">
        <p14:creationId xmlns:p14="http://schemas.microsoft.com/office/powerpoint/2010/main" val="21927009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6B2F26-A8A0-C847-A341-3E3A09B06077}"/>
              </a:ext>
            </a:extLst>
          </p:cNvPr>
          <p:cNvSpPr>
            <a:spLocks noGrp="1"/>
          </p:cNvSpPr>
          <p:nvPr>
            <p:ph type="title"/>
          </p:nvPr>
        </p:nvSpPr>
        <p:spPr>
          <a:xfrm>
            <a:off x="0" y="0"/>
            <a:ext cx="12192000" cy="520915"/>
          </a:xfrm>
        </p:spPr>
        <p:txBody>
          <a:bodyPr>
            <a:normAutofit fontScale="90000"/>
          </a:bodyPr>
          <a:lstStyle/>
          <a:p>
            <a:pPr algn="ctr"/>
            <a:r>
              <a:rPr lang="uk-UA" sz="3200" b="1" i="1" dirty="0">
                <a:latin typeface="+mn-lt"/>
              </a:rPr>
              <a:t>МОДЕЛЬ № 1 (ПРОЄКТ № 11331 ВІД 11.06.2024 Р.)</a:t>
            </a:r>
            <a:endParaRPr lang="x-none" sz="3200" dirty="0">
              <a:latin typeface="+mn-lt"/>
            </a:endParaRPr>
          </a:p>
        </p:txBody>
      </p:sp>
      <p:sp>
        <p:nvSpPr>
          <p:cNvPr id="3" name="Content Placeholder 2">
            <a:extLst>
              <a:ext uri="{FF2B5EF4-FFF2-40B4-BE49-F238E27FC236}">
                <a16:creationId xmlns:a16="http://schemas.microsoft.com/office/drawing/2014/main" xmlns="" id="{D94C8D62-8AB3-B744-82F5-67AD44BFC00D}"/>
              </a:ext>
            </a:extLst>
          </p:cNvPr>
          <p:cNvSpPr>
            <a:spLocks noGrp="1"/>
          </p:cNvSpPr>
          <p:nvPr>
            <p:ph idx="1"/>
          </p:nvPr>
        </p:nvSpPr>
        <p:spPr>
          <a:xfrm>
            <a:off x="150922" y="414940"/>
            <a:ext cx="11816178" cy="6028119"/>
          </a:xfrm>
        </p:spPr>
        <p:txBody>
          <a:bodyPr anchor="ctr">
            <a:noAutofit/>
          </a:bodyPr>
          <a:lstStyle/>
          <a:p>
            <a:pPr marL="0" indent="457223" algn="just">
              <a:lnSpc>
                <a:spcPct val="113000"/>
              </a:lnSpc>
              <a:spcBef>
                <a:spcPts val="0"/>
              </a:spcBef>
              <a:buNone/>
            </a:pPr>
            <a:r>
              <a:rPr lang="uk-UA" sz="2200" dirty="0"/>
              <a:t>1) Частину першу статті 25 Закону України «Про мобілізаційну підготовку та мобілізацію» (Відомості Верховної Ради України, 2005 р., № 16, ст. 255 із наступними змінами) доповнити пунктом 5 такого змісту: </a:t>
            </a:r>
          </a:p>
          <a:p>
            <a:pPr marL="0" indent="457223" algn="just">
              <a:lnSpc>
                <a:spcPct val="113000"/>
              </a:lnSpc>
              <a:spcBef>
                <a:spcPts val="0"/>
              </a:spcBef>
              <a:buNone/>
            </a:pPr>
            <a:r>
              <a:rPr lang="uk-UA" sz="2200" dirty="0"/>
              <a:t>«5) у суб’єктів господарювання, які за кожного заброньованого працівника </a:t>
            </a:r>
            <a:r>
              <a:rPr lang="uk-UA" sz="2200" b="1" i="1" u="sng" dirty="0"/>
              <a:t>щомісячно</a:t>
            </a:r>
            <a:r>
              <a:rPr lang="uk-UA" sz="2200" dirty="0"/>
              <a:t> сплачують до державного бюджету збір за бронювання військовозобов’язаних, встановлений Податковим кодексом України, та у яких </a:t>
            </a:r>
            <a:r>
              <a:rPr lang="uk-UA" sz="2200" b="1" i="1" u="sng" dirty="0"/>
              <a:t>відсутня заборгованість з виплати заробітної плати та зі сплати загальнодержавних та/або місцевих податків, зборів та/або інших обов’язкових платежів</a:t>
            </a:r>
            <a:r>
              <a:rPr lang="uk-UA" sz="2200" dirty="0"/>
              <a:t>. </a:t>
            </a:r>
          </a:p>
          <a:p>
            <a:pPr marL="0" indent="457223" algn="just">
              <a:lnSpc>
                <a:spcPct val="113000"/>
              </a:lnSpc>
              <a:spcBef>
                <a:spcPts val="0"/>
              </a:spcBef>
              <a:buNone/>
            </a:pPr>
            <a:r>
              <a:rPr lang="uk-UA" sz="2200" dirty="0"/>
              <a:t>Фізична особа-підприємець та/або її наймані працівники мають право на бронювання, відповідно до абзацу першого цього пункту, </a:t>
            </a:r>
            <a:r>
              <a:rPr lang="uk-UA" sz="2200" b="1" i="1" u="sng" dirty="0"/>
              <a:t>за умови, якщо обсяг доходу фізичної особи – підприємця протягом календарного місяця становить не менше трикратного розміру збору за бронювання військовозобов’язаних (61 200 грн)</a:t>
            </a:r>
            <a:r>
              <a:rPr lang="uk-UA" sz="2200" b="1" dirty="0"/>
              <a:t>, </a:t>
            </a:r>
            <a:r>
              <a:rPr lang="uk-UA" sz="2200" dirty="0"/>
              <a:t>встановленого Податковим кодексом України, та </a:t>
            </a:r>
            <a:r>
              <a:rPr lang="uk-UA" sz="2200" b="1" i="1" u="sng" dirty="0"/>
              <a:t>підтвердження нею ведення господарської діяльності протягом попереднього річного звітного (податкового) періоду</a:t>
            </a:r>
            <a:r>
              <a:rPr lang="uk-UA" sz="2200" dirty="0"/>
              <a:t>. Особливості бронювання суб'єктів господарювання та/або їх найманих працівників, визначених цим пунктом, встановлюються окремим порядком Кабінету Міністрів України.»</a:t>
            </a:r>
            <a:endParaRPr lang="x-none" sz="2200" dirty="0"/>
          </a:p>
        </p:txBody>
      </p:sp>
      <p:sp>
        <p:nvSpPr>
          <p:cNvPr id="4" name="TextBox 3">
            <a:extLst>
              <a:ext uri="{FF2B5EF4-FFF2-40B4-BE49-F238E27FC236}">
                <a16:creationId xmlns:a16="http://schemas.microsoft.com/office/drawing/2014/main" xmlns="" id="{8E1A05DC-E408-4002-A5AD-7ACB718EB889}"/>
              </a:ext>
            </a:extLst>
          </p:cNvPr>
          <p:cNvSpPr txBox="1"/>
          <p:nvPr/>
        </p:nvSpPr>
        <p:spPr>
          <a:xfrm>
            <a:off x="11496584" y="6457890"/>
            <a:ext cx="658469" cy="400110"/>
          </a:xfrm>
          <a:prstGeom prst="rect">
            <a:avLst/>
          </a:prstGeom>
          <a:noFill/>
        </p:spPr>
        <p:txBody>
          <a:bodyPr wrap="square">
            <a:spAutoFit/>
          </a:bodyPr>
          <a:lstStyle/>
          <a:p>
            <a:pPr algn="r"/>
            <a:fld id="{00000000-1234-1234-1234-123412341234}" type="slidenum">
              <a:rPr lang="uk-UA" sz="2000" b="1">
                <a:solidFill>
                  <a:schemeClr val="dk1"/>
                </a:solidFill>
              </a:rPr>
              <a:pPr algn="r"/>
              <a:t>38</a:t>
            </a:fld>
            <a:endParaRPr lang="uk-UA" sz="2000" dirty="0"/>
          </a:p>
        </p:txBody>
      </p:sp>
    </p:spTree>
    <p:extLst>
      <p:ext uri="{BB962C8B-B14F-4D97-AF65-F5344CB8AC3E}">
        <p14:creationId xmlns:p14="http://schemas.microsoft.com/office/powerpoint/2010/main" val="41757917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A6410EAB-4F90-F941-B3BD-530383E7DCEA}"/>
              </a:ext>
            </a:extLst>
          </p:cNvPr>
          <p:cNvSpPr>
            <a:spLocks noGrp="1"/>
          </p:cNvSpPr>
          <p:nvPr>
            <p:ph idx="1"/>
          </p:nvPr>
        </p:nvSpPr>
        <p:spPr>
          <a:xfrm>
            <a:off x="301842" y="266331"/>
            <a:ext cx="11611991" cy="6097148"/>
          </a:xfrm>
        </p:spPr>
        <p:txBody>
          <a:bodyPr anchor="ctr">
            <a:noAutofit/>
          </a:bodyPr>
          <a:lstStyle/>
          <a:p>
            <a:pPr indent="0" algn="just">
              <a:lnSpc>
                <a:spcPct val="110000"/>
              </a:lnSpc>
              <a:spcBef>
                <a:spcPts val="0"/>
              </a:spcBef>
              <a:buNone/>
            </a:pPr>
            <a:r>
              <a:rPr lang="uk-UA" sz="2600" b="1" i="1" dirty="0"/>
              <a:t>МОДЕЛЬ № 2 (</a:t>
            </a:r>
            <a:r>
              <a:rPr lang="uk-UA" sz="2600" b="1" i="1" dirty="0" err="1"/>
              <a:t>проєкт</a:t>
            </a:r>
            <a:r>
              <a:rPr lang="uk-UA" sz="2600" b="1" i="1" dirty="0"/>
              <a:t> № 11331-1 від 17.06.2024)</a:t>
            </a:r>
          </a:p>
          <a:p>
            <a:pPr indent="0" algn="just">
              <a:lnSpc>
                <a:spcPct val="110000"/>
              </a:lnSpc>
              <a:spcBef>
                <a:spcPts val="0"/>
              </a:spcBef>
              <a:buNone/>
            </a:pPr>
            <a:endParaRPr lang="uk-UA" sz="2600" b="1" i="1" dirty="0"/>
          </a:p>
          <a:p>
            <a:pPr algn="just">
              <a:lnSpc>
                <a:spcPct val="110000"/>
              </a:lnSpc>
              <a:spcBef>
                <a:spcPts val="0"/>
              </a:spcBef>
            </a:pPr>
            <a:r>
              <a:rPr lang="uk-UA" sz="2600" dirty="0"/>
              <a:t>не передбачає можливості бронювання ФОП-</a:t>
            </a:r>
            <a:r>
              <a:rPr lang="uk-UA" sz="2600" dirty="0" err="1"/>
              <a:t>ами</a:t>
            </a:r>
            <a:r>
              <a:rPr lang="uk-UA" sz="2600" dirty="0"/>
              <a:t>;</a:t>
            </a:r>
          </a:p>
          <a:p>
            <a:pPr algn="just">
              <a:lnSpc>
                <a:spcPct val="110000"/>
              </a:lnSpc>
              <a:spcBef>
                <a:spcPts val="0"/>
              </a:spcBef>
            </a:pPr>
            <a:r>
              <a:rPr lang="uk-UA" sz="2600" dirty="0"/>
              <a:t>бронювання найманих працівників, які мають середньомісячну зарплату не менш ніж 12 прожиткових мінімумів для працездатних осіб (36 тисяч гривень).</a:t>
            </a:r>
          </a:p>
        </p:txBody>
      </p:sp>
      <p:sp>
        <p:nvSpPr>
          <p:cNvPr id="4" name="TextBox 3">
            <a:extLst>
              <a:ext uri="{FF2B5EF4-FFF2-40B4-BE49-F238E27FC236}">
                <a16:creationId xmlns:a16="http://schemas.microsoft.com/office/drawing/2014/main" xmlns="" id="{27E84B41-6C29-45BD-A520-E14F7F541DAF}"/>
              </a:ext>
            </a:extLst>
          </p:cNvPr>
          <p:cNvSpPr txBox="1"/>
          <p:nvPr/>
        </p:nvSpPr>
        <p:spPr>
          <a:xfrm>
            <a:off x="11496584" y="6457890"/>
            <a:ext cx="658469" cy="400110"/>
          </a:xfrm>
          <a:prstGeom prst="rect">
            <a:avLst/>
          </a:prstGeom>
          <a:noFill/>
        </p:spPr>
        <p:txBody>
          <a:bodyPr wrap="square">
            <a:spAutoFit/>
          </a:bodyPr>
          <a:lstStyle/>
          <a:p>
            <a:pPr algn="r"/>
            <a:fld id="{00000000-1234-1234-1234-123412341234}" type="slidenum">
              <a:rPr lang="uk-UA" sz="2000" b="1">
                <a:solidFill>
                  <a:schemeClr val="dk1"/>
                </a:solidFill>
              </a:rPr>
              <a:pPr algn="r"/>
              <a:t>39</a:t>
            </a:fld>
            <a:endParaRPr lang="uk-UA" sz="2000" dirty="0"/>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2997" y="5520403"/>
            <a:ext cx="1319340" cy="1319340"/>
          </a:xfrm>
          <a:prstGeom prst="rect">
            <a:avLst/>
          </a:prstGeom>
        </p:spPr>
      </p:pic>
    </p:spTree>
    <p:extLst>
      <p:ext uri="{BB962C8B-B14F-4D97-AF65-F5344CB8AC3E}">
        <p14:creationId xmlns:p14="http://schemas.microsoft.com/office/powerpoint/2010/main" val="12916485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BD5C9F-7BC5-F844-BE0D-94DA8485449D}"/>
              </a:ext>
            </a:extLst>
          </p:cNvPr>
          <p:cNvSpPr>
            <a:spLocks noGrp="1"/>
          </p:cNvSpPr>
          <p:nvPr>
            <p:ph type="title"/>
          </p:nvPr>
        </p:nvSpPr>
        <p:spPr>
          <a:xfrm>
            <a:off x="838200" y="1"/>
            <a:ext cx="10515600" cy="1035698"/>
          </a:xfrm>
        </p:spPr>
        <p:txBody>
          <a:bodyPr>
            <a:normAutofit/>
          </a:bodyPr>
          <a:lstStyle/>
          <a:p>
            <a:pPr algn="ctr"/>
            <a:r>
              <a:rPr lang="uk-UA" sz="3500" b="1" dirty="0">
                <a:latin typeface="+mn-lt"/>
              </a:rPr>
              <a:t>2 ЧАСТИНА</a:t>
            </a:r>
            <a:endParaRPr lang="x-none" sz="3500" b="1" dirty="0">
              <a:latin typeface="+mn-lt"/>
            </a:endParaRPr>
          </a:p>
        </p:txBody>
      </p:sp>
      <p:sp>
        <p:nvSpPr>
          <p:cNvPr id="3" name="Content Placeholder 2">
            <a:extLst>
              <a:ext uri="{FF2B5EF4-FFF2-40B4-BE49-F238E27FC236}">
                <a16:creationId xmlns:a16="http://schemas.microsoft.com/office/drawing/2014/main" xmlns="" id="{9EC2C620-4A68-E04D-AD81-72B351075C81}"/>
              </a:ext>
            </a:extLst>
          </p:cNvPr>
          <p:cNvSpPr>
            <a:spLocks noGrp="1"/>
          </p:cNvSpPr>
          <p:nvPr>
            <p:ph idx="1"/>
          </p:nvPr>
        </p:nvSpPr>
        <p:spPr>
          <a:xfrm>
            <a:off x="494522" y="849087"/>
            <a:ext cx="11308702" cy="5477068"/>
          </a:xfrm>
        </p:spPr>
        <p:txBody>
          <a:bodyPr>
            <a:normAutofit/>
          </a:bodyPr>
          <a:lstStyle/>
          <a:p>
            <a:pPr marL="0" indent="0" algn="just">
              <a:lnSpc>
                <a:spcPct val="120000"/>
              </a:lnSpc>
              <a:buNone/>
            </a:pPr>
            <a:r>
              <a:rPr lang="uk-UA" b="1" dirty="0"/>
              <a:t>1. ПДВ – проблемні питання:</a:t>
            </a:r>
            <a:endParaRPr lang="x-none" dirty="0"/>
          </a:p>
          <a:p>
            <a:pPr lvl="0" algn="just">
              <a:lnSpc>
                <a:spcPct val="120000"/>
              </a:lnSpc>
              <a:buFont typeface="Calibri" panose="020F0502020204030204" pitchFamily="34" charset="0"/>
              <a:buChar char="―"/>
            </a:pPr>
            <a:r>
              <a:rPr lang="uk-UA" dirty="0"/>
              <a:t> ПДВ при імпорті послуг, як визначити місце постачання?;</a:t>
            </a:r>
            <a:endParaRPr lang="x-none" dirty="0"/>
          </a:p>
          <a:p>
            <a:pPr lvl="0" algn="just">
              <a:lnSpc>
                <a:spcPct val="120000"/>
              </a:lnSpc>
              <a:buFont typeface="Calibri" panose="020F0502020204030204" pitchFamily="34" charset="0"/>
              <a:buChar char="―"/>
            </a:pPr>
            <a:r>
              <a:rPr lang="uk-UA" dirty="0"/>
              <a:t> Р</a:t>
            </a:r>
            <a:r>
              <a:rPr lang="x-none" dirty="0"/>
              <a:t>озрахунок коригування</a:t>
            </a:r>
            <a:r>
              <a:rPr lang="uk-UA" dirty="0"/>
              <a:t> – </a:t>
            </a:r>
            <a:r>
              <a:rPr lang="x-none" dirty="0"/>
              <a:t>зміна ставки та номенклатури</a:t>
            </a:r>
            <a:r>
              <a:rPr lang="uk-UA" dirty="0"/>
              <a:t>;</a:t>
            </a:r>
            <a:endParaRPr lang="x-none" dirty="0"/>
          </a:p>
          <a:p>
            <a:pPr lvl="0" algn="just">
              <a:lnSpc>
                <a:spcPct val="120000"/>
              </a:lnSpc>
              <a:buFont typeface="Calibri" panose="020F0502020204030204" pitchFamily="34" charset="0"/>
              <a:buChar char="―"/>
            </a:pPr>
            <a:r>
              <a:rPr lang="uk-UA" dirty="0"/>
              <a:t> П</a:t>
            </a:r>
            <a:r>
              <a:rPr lang="x-none" dirty="0"/>
              <a:t>овернення передоплати – розрахунок коригування</a:t>
            </a:r>
            <a:r>
              <a:rPr lang="uk-UA" dirty="0"/>
              <a:t>;</a:t>
            </a:r>
            <a:endParaRPr lang="x-none" dirty="0"/>
          </a:p>
          <a:p>
            <a:pPr lvl="0" algn="just">
              <a:lnSpc>
                <a:spcPct val="120000"/>
              </a:lnSpc>
              <a:buFont typeface="Calibri" panose="020F0502020204030204" pitchFamily="34" charset="0"/>
              <a:buChar char="―"/>
            </a:pPr>
            <a:r>
              <a:rPr lang="uk-UA" dirty="0"/>
              <a:t> Складання РК на повернення товарів;</a:t>
            </a:r>
            <a:endParaRPr lang="x-none" dirty="0"/>
          </a:p>
          <a:p>
            <a:pPr lvl="0" algn="just">
              <a:lnSpc>
                <a:spcPct val="120000"/>
              </a:lnSpc>
              <a:buFont typeface="Calibri" panose="020F0502020204030204" pitchFamily="34" charset="0"/>
              <a:buChar char="―"/>
            </a:pPr>
            <a:r>
              <a:rPr lang="uk-UA" dirty="0"/>
              <a:t> Н</a:t>
            </a:r>
            <a:r>
              <a:rPr lang="x-none" dirty="0"/>
              <a:t>есвоєчасно зареєстрований платником </a:t>
            </a:r>
            <a:r>
              <a:rPr lang="uk-UA" dirty="0"/>
              <a:t>ПДВ</a:t>
            </a:r>
            <a:r>
              <a:rPr lang="x-none" dirty="0"/>
              <a:t>. </a:t>
            </a:r>
            <a:r>
              <a:rPr lang="uk-UA" dirty="0"/>
              <a:t>Ш</a:t>
            </a:r>
            <a:r>
              <a:rPr lang="x-none" dirty="0"/>
              <a:t>трафів за нереєстрацію </a:t>
            </a:r>
            <a:r>
              <a:rPr lang="uk-UA" dirty="0"/>
              <a:t>ПН</a:t>
            </a:r>
            <a:r>
              <a:rPr lang="x-none" dirty="0"/>
              <a:t> не буде!?</a:t>
            </a:r>
            <a:r>
              <a:rPr lang="uk-UA" dirty="0"/>
              <a:t>;</a:t>
            </a:r>
            <a:endParaRPr lang="x-none" dirty="0"/>
          </a:p>
          <a:p>
            <a:pPr lvl="0" algn="just">
              <a:lnSpc>
                <a:spcPct val="120000"/>
              </a:lnSpc>
              <a:buFont typeface="Calibri" panose="020F0502020204030204" pitchFamily="34" charset="0"/>
              <a:buChar char="―"/>
            </a:pPr>
            <a:r>
              <a:rPr lang="uk-UA" dirty="0"/>
              <a:t> Безоплатна передача ЗСУ – особливості відображення в обліку та в податковій декларації.</a:t>
            </a:r>
            <a:endParaRPr lang="x-none" dirty="0"/>
          </a:p>
          <a:p>
            <a:pPr marL="0" indent="0" algn="just">
              <a:lnSpc>
                <a:spcPct val="120000"/>
              </a:lnSpc>
              <a:buNone/>
            </a:pPr>
            <a:endParaRPr lang="x-none" dirty="0"/>
          </a:p>
        </p:txBody>
      </p:sp>
      <p:sp>
        <p:nvSpPr>
          <p:cNvPr id="4" name="Google Shape;556;p32">
            <a:extLst>
              <a:ext uri="{FF2B5EF4-FFF2-40B4-BE49-F238E27FC236}">
                <a16:creationId xmlns:a16="http://schemas.microsoft.com/office/drawing/2014/main" xmlns="" id="{4287108C-E9B7-413D-A90E-F9621043F84E}"/>
              </a:ext>
            </a:extLst>
          </p:cNvPr>
          <p:cNvSpPr txBox="1"/>
          <p:nvPr/>
        </p:nvSpPr>
        <p:spPr>
          <a:xfrm>
            <a:off x="11606210" y="6489474"/>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4</a:t>
            </a:fld>
            <a:endParaRPr sz="2000" b="1" i="0" u="none" strike="noStrike" cap="none" dirty="0">
              <a:solidFill>
                <a:schemeClr val="dk1"/>
              </a:solidFill>
              <a:latin typeface="Calibri"/>
              <a:ea typeface="Calibri"/>
              <a:cs typeface="Calibri"/>
              <a:sym typeface="Calibri"/>
            </a:endParaRP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98903" y="84418"/>
            <a:ext cx="1634301" cy="1634301"/>
          </a:xfrm>
          <a:prstGeom prst="rect">
            <a:avLst/>
          </a:prstGeom>
        </p:spPr>
      </p:pic>
    </p:spTree>
    <p:extLst>
      <p:ext uri="{BB962C8B-B14F-4D97-AF65-F5344CB8AC3E}">
        <p14:creationId xmlns:p14="http://schemas.microsoft.com/office/powerpoint/2010/main" val="35369495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750AEE-6979-0646-A811-2CF9E96B8744}"/>
              </a:ext>
            </a:extLst>
          </p:cNvPr>
          <p:cNvSpPr>
            <a:spLocks noGrp="1"/>
          </p:cNvSpPr>
          <p:nvPr>
            <p:ph type="title"/>
          </p:nvPr>
        </p:nvSpPr>
        <p:spPr>
          <a:xfrm>
            <a:off x="0" y="26984"/>
            <a:ext cx="12192000" cy="905023"/>
          </a:xfrm>
        </p:spPr>
        <p:txBody>
          <a:bodyPr>
            <a:normAutofit/>
          </a:bodyPr>
          <a:lstStyle/>
          <a:p>
            <a:pPr algn="ctr"/>
            <a:r>
              <a:rPr lang="uk-UA" sz="3500" b="1" i="1" dirty="0">
                <a:latin typeface="+mn-lt"/>
              </a:rPr>
              <a:t>МОДЕЛЬ № 2 (ПРОЄКТ № 11331-1 ВІД 17.06.2024 Р.)</a:t>
            </a:r>
            <a:endParaRPr lang="x-none" sz="3500" dirty="0">
              <a:latin typeface="+mn-lt"/>
            </a:endParaRPr>
          </a:p>
        </p:txBody>
      </p:sp>
      <p:sp>
        <p:nvSpPr>
          <p:cNvPr id="3" name="Content Placeholder 2">
            <a:extLst>
              <a:ext uri="{FF2B5EF4-FFF2-40B4-BE49-F238E27FC236}">
                <a16:creationId xmlns:a16="http://schemas.microsoft.com/office/drawing/2014/main" xmlns="" id="{75AD886B-EB24-9142-8C01-A97800A9BBA3}"/>
              </a:ext>
            </a:extLst>
          </p:cNvPr>
          <p:cNvSpPr>
            <a:spLocks noGrp="1"/>
          </p:cNvSpPr>
          <p:nvPr>
            <p:ph idx="1"/>
          </p:nvPr>
        </p:nvSpPr>
        <p:spPr>
          <a:xfrm>
            <a:off x="245616" y="1063742"/>
            <a:ext cx="11700769" cy="5253685"/>
          </a:xfrm>
        </p:spPr>
        <p:txBody>
          <a:bodyPr anchor="ctr">
            <a:normAutofit/>
          </a:bodyPr>
          <a:lstStyle/>
          <a:p>
            <a:pPr marL="0" indent="457223" algn="just">
              <a:lnSpc>
                <a:spcPct val="120000"/>
              </a:lnSpc>
              <a:spcBef>
                <a:spcPts val="0"/>
              </a:spcBef>
              <a:buNone/>
            </a:pPr>
            <a:r>
              <a:rPr lang="uk-UA" sz="2600" dirty="0"/>
              <a:t>1) Статтю 25 Закону України "Про мобілізаційну підготовку та мобілізацію" (Відомості Верховної Ради України, 2005 р., № 16, ст. 255 із наступними змінами) після пункту 4 доповнити пунктом 5 такого змісту: </a:t>
            </a:r>
          </a:p>
          <a:p>
            <a:pPr marL="0" indent="457223" algn="just">
              <a:lnSpc>
                <a:spcPct val="120000"/>
              </a:lnSpc>
              <a:spcBef>
                <a:spcPts val="0"/>
              </a:spcBef>
              <a:buNone/>
            </a:pPr>
            <a:r>
              <a:rPr lang="uk-UA" sz="2600" dirty="0"/>
              <a:t>«5) на підприємствах, установах, організаціях, де середньомісячна заробітна плата військовозобов'язаного працівника становить не менше дванадцяти  прожиткових мінімумів для працездатних осіб, встановлених на 1 січня календарного року </a:t>
            </a:r>
            <a:r>
              <a:rPr lang="uk-UA" sz="2600" b="1" i="1" u="sng" dirty="0"/>
              <a:t>(3 028 х 12 = 36 336 грн)</a:t>
            </a:r>
            <a:r>
              <a:rPr lang="uk-UA" sz="2600" dirty="0"/>
              <a:t>, та відсутні заборгованість з виплати заробітної плати, сплати загальнодержавних та/або місцевих податків, зборів та/або інших обов’язкових платежів.»</a:t>
            </a:r>
            <a:endParaRPr lang="x-none" sz="2600" dirty="0"/>
          </a:p>
        </p:txBody>
      </p:sp>
      <p:sp>
        <p:nvSpPr>
          <p:cNvPr id="4" name="TextBox 3">
            <a:extLst>
              <a:ext uri="{FF2B5EF4-FFF2-40B4-BE49-F238E27FC236}">
                <a16:creationId xmlns:a16="http://schemas.microsoft.com/office/drawing/2014/main" xmlns="" id="{037A09C5-6415-41A1-A820-37E60E90A464}"/>
              </a:ext>
            </a:extLst>
          </p:cNvPr>
          <p:cNvSpPr txBox="1"/>
          <p:nvPr/>
        </p:nvSpPr>
        <p:spPr>
          <a:xfrm>
            <a:off x="11496584" y="6457890"/>
            <a:ext cx="658469" cy="400110"/>
          </a:xfrm>
          <a:prstGeom prst="rect">
            <a:avLst/>
          </a:prstGeom>
          <a:noFill/>
        </p:spPr>
        <p:txBody>
          <a:bodyPr wrap="square">
            <a:spAutoFit/>
          </a:bodyPr>
          <a:lstStyle/>
          <a:p>
            <a:pPr algn="r"/>
            <a:fld id="{00000000-1234-1234-1234-123412341234}" type="slidenum">
              <a:rPr lang="uk-UA" sz="2000" b="1">
                <a:solidFill>
                  <a:schemeClr val="dk1"/>
                </a:solidFill>
              </a:rPr>
              <a:pPr algn="r"/>
              <a:t>40</a:t>
            </a:fld>
            <a:endParaRPr lang="uk-UA" sz="2000" dirty="0"/>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2997" y="5520403"/>
            <a:ext cx="1319340" cy="1319340"/>
          </a:xfrm>
          <a:prstGeom prst="rect">
            <a:avLst/>
          </a:prstGeom>
        </p:spPr>
      </p:pic>
    </p:spTree>
    <p:extLst>
      <p:ext uri="{BB962C8B-B14F-4D97-AF65-F5344CB8AC3E}">
        <p14:creationId xmlns:p14="http://schemas.microsoft.com/office/powerpoint/2010/main" val="33479164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A6410EAB-4F90-F941-B3BD-530383E7DCEA}"/>
              </a:ext>
            </a:extLst>
          </p:cNvPr>
          <p:cNvSpPr>
            <a:spLocks noGrp="1"/>
          </p:cNvSpPr>
          <p:nvPr>
            <p:ph idx="1"/>
          </p:nvPr>
        </p:nvSpPr>
        <p:spPr>
          <a:xfrm>
            <a:off x="301842" y="266331"/>
            <a:ext cx="11611991" cy="6097148"/>
          </a:xfrm>
        </p:spPr>
        <p:txBody>
          <a:bodyPr anchor="ctr">
            <a:noAutofit/>
          </a:bodyPr>
          <a:lstStyle/>
          <a:p>
            <a:pPr indent="457200" algn="just">
              <a:lnSpc>
                <a:spcPct val="114000"/>
              </a:lnSpc>
              <a:spcBef>
                <a:spcPts val="0"/>
              </a:spcBef>
              <a:buNone/>
            </a:pPr>
            <a:r>
              <a:rPr lang="uk-UA" sz="2400" b="1" i="1" dirty="0"/>
              <a:t>МОДЕЛЬ № 3 (</a:t>
            </a:r>
            <a:r>
              <a:rPr lang="uk-UA" sz="2400" b="1" i="1" dirty="0" err="1"/>
              <a:t>проєкт</a:t>
            </a:r>
            <a:r>
              <a:rPr lang="uk-UA" sz="2400" b="1" i="1" dirty="0"/>
              <a:t> № 11331-2 від 17.06.2024) </a:t>
            </a:r>
          </a:p>
          <a:p>
            <a:pPr marL="0" indent="457200" algn="just">
              <a:lnSpc>
                <a:spcPct val="114000"/>
              </a:lnSpc>
              <a:spcBef>
                <a:spcPts val="0"/>
              </a:spcBef>
              <a:buNone/>
            </a:pPr>
            <a:r>
              <a:rPr lang="uk-UA" sz="2400" dirty="0"/>
              <a:t>Поєднує як бронювання за критерієм зарплати у понад 36 тисяч гривень, так і підвищеного військового збору, які можуть сплачувати ФОП-и у розмірі 20 400 грн на місяць за працівника.</a:t>
            </a:r>
          </a:p>
          <a:p>
            <a:pPr marL="0" indent="457200" algn="just">
              <a:lnSpc>
                <a:spcPct val="114000"/>
              </a:lnSpc>
              <a:spcBef>
                <a:spcPts val="0"/>
              </a:spcBef>
              <a:buNone/>
            </a:pPr>
            <a:r>
              <a:rPr lang="uk-UA" sz="2400" dirty="0"/>
              <a:t>На підприємствах, де працюють </a:t>
            </a:r>
            <a:r>
              <a:rPr lang="uk-UA" sz="2400" dirty="0" err="1"/>
              <a:t>військовозобовʼязані</a:t>
            </a:r>
            <a:r>
              <a:rPr lang="uk-UA" sz="2400" dirty="0"/>
              <a:t>, що можуть бути заброньовані, не повинно бути заборгованості з виплати зарплати, сплати податків та інших обов’язкових платежів.</a:t>
            </a:r>
          </a:p>
          <a:p>
            <a:pPr marL="0" indent="457200" algn="just">
              <a:lnSpc>
                <a:spcPct val="114000"/>
              </a:lnSpc>
              <a:spcBef>
                <a:spcPts val="0"/>
              </a:spcBef>
              <a:buNone/>
            </a:pPr>
            <a:r>
              <a:rPr lang="uk-UA" sz="2400" dirty="0"/>
              <a:t>Для фізичних осіб-підприємців збільшення військового збору – 20 тисяч гривень за заброньовану особу на місяць.</a:t>
            </a:r>
          </a:p>
          <a:p>
            <a:pPr marL="0" indent="457200" algn="just">
              <a:lnSpc>
                <a:spcPct val="114000"/>
              </a:lnSpc>
              <a:spcBef>
                <a:spcPts val="0"/>
              </a:spcBef>
              <a:buNone/>
            </a:pPr>
            <a:r>
              <a:rPr lang="uk-UA" sz="2400" dirty="0"/>
              <a:t>ФОП має бути зареєстрованим не пізніше ніж за шість місяців до набрання чинності закону, а його дохід бути не меншим за трикратний розмір збору за бронювання військовозобов’язаних  61 200 грн).</a:t>
            </a:r>
          </a:p>
        </p:txBody>
      </p:sp>
      <p:sp>
        <p:nvSpPr>
          <p:cNvPr id="4" name="TextBox 3">
            <a:extLst>
              <a:ext uri="{FF2B5EF4-FFF2-40B4-BE49-F238E27FC236}">
                <a16:creationId xmlns:a16="http://schemas.microsoft.com/office/drawing/2014/main" xmlns="" id="{27E84B41-6C29-45BD-A520-E14F7F541DAF}"/>
              </a:ext>
            </a:extLst>
          </p:cNvPr>
          <p:cNvSpPr txBox="1"/>
          <p:nvPr/>
        </p:nvSpPr>
        <p:spPr>
          <a:xfrm>
            <a:off x="11496584" y="6457890"/>
            <a:ext cx="658469" cy="400110"/>
          </a:xfrm>
          <a:prstGeom prst="rect">
            <a:avLst/>
          </a:prstGeom>
          <a:noFill/>
        </p:spPr>
        <p:txBody>
          <a:bodyPr wrap="square">
            <a:spAutoFit/>
          </a:bodyPr>
          <a:lstStyle/>
          <a:p>
            <a:pPr algn="r"/>
            <a:fld id="{00000000-1234-1234-1234-123412341234}" type="slidenum">
              <a:rPr lang="uk-UA" sz="2000" b="1">
                <a:solidFill>
                  <a:schemeClr val="dk1"/>
                </a:solidFill>
              </a:rPr>
              <a:pPr algn="r"/>
              <a:t>41</a:t>
            </a:fld>
            <a:endParaRPr lang="uk-UA" sz="2000" dirty="0"/>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2997" y="5520403"/>
            <a:ext cx="1319340" cy="1319340"/>
          </a:xfrm>
          <a:prstGeom prst="rect">
            <a:avLst/>
          </a:prstGeom>
        </p:spPr>
      </p:pic>
    </p:spTree>
    <p:extLst>
      <p:ext uri="{BB962C8B-B14F-4D97-AF65-F5344CB8AC3E}">
        <p14:creationId xmlns:p14="http://schemas.microsoft.com/office/powerpoint/2010/main" val="20863469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5B52EC-0E36-D94D-9EFF-FD9F4C26C903}"/>
              </a:ext>
            </a:extLst>
          </p:cNvPr>
          <p:cNvSpPr>
            <a:spLocks noGrp="1"/>
          </p:cNvSpPr>
          <p:nvPr>
            <p:ph type="title"/>
          </p:nvPr>
        </p:nvSpPr>
        <p:spPr>
          <a:xfrm>
            <a:off x="0" y="0"/>
            <a:ext cx="12192000" cy="558152"/>
          </a:xfrm>
        </p:spPr>
        <p:txBody>
          <a:bodyPr>
            <a:normAutofit fontScale="90000"/>
          </a:bodyPr>
          <a:lstStyle/>
          <a:p>
            <a:pPr algn="ctr"/>
            <a:r>
              <a:rPr lang="uk-UA" sz="3500" b="1" i="1" dirty="0">
                <a:latin typeface="+mn-lt"/>
              </a:rPr>
              <a:t>МОДЕЛЬ № 3 (ПРОЄКТ № 11331-2 ВІД 17.06.2024 Р.)</a:t>
            </a:r>
            <a:endParaRPr lang="x-none" sz="3500" dirty="0">
              <a:latin typeface="+mn-lt"/>
            </a:endParaRPr>
          </a:p>
        </p:txBody>
      </p:sp>
      <p:sp>
        <p:nvSpPr>
          <p:cNvPr id="3" name="Content Placeholder 2">
            <a:extLst>
              <a:ext uri="{FF2B5EF4-FFF2-40B4-BE49-F238E27FC236}">
                <a16:creationId xmlns:a16="http://schemas.microsoft.com/office/drawing/2014/main" xmlns="" id="{B507CDCA-8B95-344B-9472-9AE0536AA082}"/>
              </a:ext>
            </a:extLst>
          </p:cNvPr>
          <p:cNvSpPr>
            <a:spLocks noGrp="1"/>
          </p:cNvSpPr>
          <p:nvPr>
            <p:ph idx="1"/>
          </p:nvPr>
        </p:nvSpPr>
        <p:spPr>
          <a:xfrm>
            <a:off x="250055" y="457200"/>
            <a:ext cx="11691891" cy="5921839"/>
          </a:xfrm>
        </p:spPr>
        <p:txBody>
          <a:bodyPr anchor="ctr">
            <a:noAutofit/>
          </a:bodyPr>
          <a:lstStyle/>
          <a:p>
            <a:pPr marL="0" indent="0" algn="just">
              <a:lnSpc>
                <a:spcPct val="113000"/>
              </a:lnSpc>
              <a:spcBef>
                <a:spcPts val="0"/>
              </a:spcBef>
              <a:buNone/>
            </a:pPr>
            <a:r>
              <a:rPr lang="uk-UA" sz="2000" dirty="0"/>
              <a:t>2. Частину першу статті 25 Закону України «Про мобілізаційну підготовку та мобілізацію» (Відомості Верховної Ради України, 2005 р., № 16, ст. 255 із наступними змінами) доповнити пунктом 5 та абзацами такого змісту:</a:t>
            </a:r>
          </a:p>
          <a:p>
            <a:pPr marL="0" indent="0" algn="just">
              <a:lnSpc>
                <a:spcPct val="113000"/>
              </a:lnSpc>
              <a:spcBef>
                <a:spcPts val="0"/>
              </a:spcBef>
              <a:buNone/>
            </a:pPr>
            <a:r>
              <a:rPr lang="uk-UA" sz="2000" dirty="0"/>
              <a:t> «5) на підприємствах, установах, організаціях, де середньомісячна заробітна плата військовозобов'язаного працівника становить не менше дванадцяти прожиткових мінімумів для працездатних осіб, встановлених на 1 січня календарного року </a:t>
            </a:r>
            <a:r>
              <a:rPr lang="uk-UA" sz="2000" b="1" i="1" u="sng" dirty="0"/>
              <a:t>(3 028 х 12 = 36 336 грн)</a:t>
            </a:r>
            <a:r>
              <a:rPr lang="uk-UA" sz="2000" b="1" dirty="0"/>
              <a:t>, </a:t>
            </a:r>
            <a:r>
              <a:rPr lang="uk-UA" sz="2000" dirty="0"/>
              <a:t>та відсутні заборгованість з виплати заробітної плати, сплати загальнодержавних та/або місцевих податків, зборів та/або інших обов’язкових платежів. </a:t>
            </a:r>
          </a:p>
          <a:p>
            <a:pPr marL="0" indent="0" algn="just">
              <a:lnSpc>
                <a:spcPct val="113000"/>
              </a:lnSpc>
              <a:spcBef>
                <a:spcPts val="0"/>
              </a:spcBef>
              <a:buNone/>
            </a:pPr>
            <a:r>
              <a:rPr lang="uk-UA" sz="2000" dirty="0"/>
              <a:t>Фізична особа-підприємець та/або її наймані працівники мають право на бронювання за умови, якщо відповідна фізична особа-підприємець зареєстрована у Єдиному державному реєстрі юридичних осіб та громадських формувань </a:t>
            </a:r>
            <a:r>
              <a:rPr lang="uk-UA" sz="2000" b="1" i="1" u="sng" dirty="0"/>
              <a:t>не пізніше ніж за шість календарних місяців до набрання чинності Закону </a:t>
            </a:r>
            <a:r>
              <a:rPr lang="uk-UA" sz="2000" dirty="0"/>
              <a:t>України «Про засади державної промислової політики» </a:t>
            </a:r>
            <a:r>
              <a:rPr lang="uk-UA" sz="2000" b="1" i="1" u="sng" dirty="0"/>
              <a:t>та обсяг її доходу протягом останнього для місячного податкового (звітного) періоду, становить не менше трикратного розміру збору за бронювання військовозобов’язаних,</a:t>
            </a:r>
            <a:r>
              <a:rPr lang="uk-UA" sz="2000" b="1" dirty="0"/>
              <a:t> </a:t>
            </a:r>
            <a:r>
              <a:rPr lang="uk-UA" sz="2000" dirty="0"/>
              <a:t>встановленого Податковим кодексом України.</a:t>
            </a:r>
          </a:p>
          <a:p>
            <a:pPr marL="0" indent="0" algn="just">
              <a:lnSpc>
                <a:spcPct val="113000"/>
              </a:lnSpc>
              <a:spcBef>
                <a:spcPts val="0"/>
              </a:spcBef>
              <a:buNone/>
            </a:pPr>
            <a:r>
              <a:rPr lang="uk-UA" sz="2000" dirty="0"/>
              <a:t>Особливості бронювання суб'єктів господарювання та/або їх найманих працівників, визначених цим пунктом, встановлюються окремим порядком Кабінету Міністрів України.»</a:t>
            </a:r>
            <a:endParaRPr lang="x-none" sz="2000" dirty="0"/>
          </a:p>
        </p:txBody>
      </p:sp>
      <p:sp>
        <p:nvSpPr>
          <p:cNvPr id="4" name="TextBox 3">
            <a:extLst>
              <a:ext uri="{FF2B5EF4-FFF2-40B4-BE49-F238E27FC236}">
                <a16:creationId xmlns:a16="http://schemas.microsoft.com/office/drawing/2014/main" xmlns="" id="{A513CB32-6755-456E-AE02-B26BECE5538E}"/>
              </a:ext>
            </a:extLst>
          </p:cNvPr>
          <p:cNvSpPr txBox="1"/>
          <p:nvPr/>
        </p:nvSpPr>
        <p:spPr>
          <a:xfrm>
            <a:off x="11496584" y="6457890"/>
            <a:ext cx="658469" cy="400110"/>
          </a:xfrm>
          <a:prstGeom prst="rect">
            <a:avLst/>
          </a:prstGeom>
          <a:noFill/>
        </p:spPr>
        <p:txBody>
          <a:bodyPr wrap="square">
            <a:spAutoFit/>
          </a:bodyPr>
          <a:lstStyle/>
          <a:p>
            <a:pPr algn="r"/>
            <a:fld id="{00000000-1234-1234-1234-123412341234}" type="slidenum">
              <a:rPr lang="uk-UA" sz="2000" b="1">
                <a:solidFill>
                  <a:schemeClr val="dk1"/>
                </a:solidFill>
              </a:rPr>
              <a:pPr algn="r"/>
              <a:t>42</a:t>
            </a:fld>
            <a:endParaRPr lang="uk-UA" sz="2000" dirty="0"/>
          </a:p>
        </p:txBody>
      </p:sp>
    </p:spTree>
    <p:extLst>
      <p:ext uri="{BB962C8B-B14F-4D97-AF65-F5344CB8AC3E}">
        <p14:creationId xmlns:p14="http://schemas.microsoft.com/office/powerpoint/2010/main" val="35235469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401D1DDF-03BE-4E4F-A0E4-1DF27ED32893}"/>
              </a:ext>
            </a:extLst>
          </p:cNvPr>
          <p:cNvSpPr>
            <a:spLocks noGrp="1"/>
          </p:cNvSpPr>
          <p:nvPr>
            <p:ph idx="1"/>
          </p:nvPr>
        </p:nvSpPr>
        <p:spPr>
          <a:xfrm>
            <a:off x="363894" y="233265"/>
            <a:ext cx="11607282" cy="6092890"/>
          </a:xfrm>
        </p:spPr>
        <p:txBody>
          <a:bodyPr anchor="ctr">
            <a:normAutofit fontScale="77500" lnSpcReduction="20000"/>
          </a:bodyPr>
          <a:lstStyle/>
          <a:p>
            <a:pPr marL="0" indent="457200" algn="just">
              <a:lnSpc>
                <a:spcPct val="123000"/>
              </a:lnSpc>
              <a:spcBef>
                <a:spcPts val="0"/>
              </a:spcBef>
              <a:buNone/>
            </a:pPr>
            <a:r>
              <a:rPr lang="uk-UA" dirty="0"/>
              <a:t>У ВРУ зареєстровано ще два </a:t>
            </a:r>
            <a:r>
              <a:rPr lang="uk-UA" dirty="0" err="1"/>
              <a:t>законопроєкти</a:t>
            </a:r>
            <a:r>
              <a:rPr lang="uk-UA" dirty="0"/>
              <a:t> щодо економічного бронювання 28 червня 2024 року нардеп Людмила </a:t>
            </a:r>
            <a:r>
              <a:rPr lang="uk-UA" dirty="0" err="1"/>
              <a:t>Буймістер</a:t>
            </a:r>
            <a:r>
              <a:rPr lang="uk-UA" dirty="0"/>
              <a:t> зареєструвала у ВРУ два </a:t>
            </a:r>
            <a:r>
              <a:rPr lang="uk-UA" dirty="0" err="1"/>
              <a:t>законопроєкти</a:t>
            </a:r>
            <a:r>
              <a:rPr lang="uk-UA" dirty="0"/>
              <a:t> щодо бронювання військовозобов'язаних:</a:t>
            </a:r>
          </a:p>
          <a:p>
            <a:pPr marL="0" indent="457200" algn="just">
              <a:lnSpc>
                <a:spcPct val="123000"/>
              </a:lnSpc>
              <a:spcBef>
                <a:spcPts val="0"/>
              </a:spcBef>
              <a:buNone/>
            </a:pPr>
            <a:r>
              <a:rPr lang="uk-UA" dirty="0"/>
              <a:t>• </a:t>
            </a:r>
            <a:r>
              <a:rPr lang="en-GB" dirty="0"/>
              <a:t>N11332-2 "</a:t>
            </a:r>
            <a:r>
              <a:rPr lang="uk-UA" dirty="0"/>
              <a:t>Про внесення змін до Податкового кодексу України щодо вимог до сплати єдиного соціального внеску для здійснення бронювання військовозобов'язаних;</a:t>
            </a:r>
          </a:p>
          <a:p>
            <a:pPr marL="0" indent="457200" algn="just">
              <a:lnSpc>
                <a:spcPct val="123000"/>
              </a:lnSpc>
              <a:spcBef>
                <a:spcPts val="0"/>
              </a:spcBef>
              <a:buNone/>
            </a:pPr>
            <a:r>
              <a:rPr lang="uk-UA" dirty="0"/>
              <a:t>• </a:t>
            </a:r>
            <a:r>
              <a:rPr lang="en-GB" dirty="0"/>
              <a:t>N11388 "</a:t>
            </a:r>
            <a:r>
              <a:rPr lang="uk-UA" dirty="0"/>
              <a:t>Про внесення змін до деяких законодавчих актів щодо особливостей бронювання військовозобов'язаних".</a:t>
            </a:r>
          </a:p>
          <a:p>
            <a:pPr marL="0" indent="457200" algn="just">
              <a:lnSpc>
                <a:spcPct val="123000"/>
              </a:lnSpc>
              <a:spcBef>
                <a:spcPts val="0"/>
              </a:spcBef>
              <a:buNone/>
            </a:pPr>
            <a:endParaRPr lang="uk-UA" dirty="0"/>
          </a:p>
          <a:p>
            <a:pPr marL="0" indent="457200" algn="just">
              <a:lnSpc>
                <a:spcPct val="123000"/>
              </a:lnSpc>
              <a:spcBef>
                <a:spcPts val="0"/>
              </a:spcBef>
              <a:buNone/>
            </a:pPr>
            <a:r>
              <a:rPr lang="uk-UA" dirty="0"/>
              <a:t>• </a:t>
            </a:r>
            <a:r>
              <a:rPr lang="uk-UA" dirty="0" err="1"/>
              <a:t>Законопроєктами</a:t>
            </a:r>
            <a:r>
              <a:rPr lang="uk-UA" dirty="0"/>
              <a:t> пропонується:</a:t>
            </a:r>
          </a:p>
          <a:p>
            <a:pPr marL="0" indent="457200" algn="just">
              <a:lnSpc>
                <a:spcPct val="123000"/>
              </a:lnSpc>
              <a:spcBef>
                <a:spcPts val="0"/>
              </a:spcBef>
              <a:buNone/>
            </a:pPr>
            <a:r>
              <a:rPr lang="uk-UA" dirty="0"/>
              <a:t>1) Суб’єкти господарювання, які здійснюють бронювання військовозобов’язаних працівників, сплачують до державного бюджету збір за бронювання військовозобов’язаних у сумі, що дорівнює розміру 1200 </a:t>
            </a:r>
            <a:r>
              <a:rPr lang="uk-UA" dirty="0" err="1"/>
              <a:t>н.м.д.г</a:t>
            </a:r>
            <a:r>
              <a:rPr lang="uk-UA" dirty="0"/>
              <a:t>. (20 400 грн).</a:t>
            </a:r>
          </a:p>
          <a:p>
            <a:pPr marL="0" indent="457200" algn="just">
              <a:lnSpc>
                <a:spcPct val="123000"/>
              </a:lnSpc>
              <a:spcBef>
                <a:spcPts val="0"/>
              </a:spcBef>
              <a:buNone/>
            </a:pPr>
            <a:r>
              <a:rPr lang="uk-UA" dirty="0"/>
              <a:t>2) Бронюванню підлягають військовозобов’язані, які працюють або проходять службу на підприємствах, в установах і організаціях, які сплачують ЄСВ більше ніж еквівалент п’ять мінімальних заробітних плат (40000 грн) та мають штатну чисельність працівників від 10 осіб – до 50% кількості призовників, військовозобов’язаних та резервістів (в тому числі тих, які працюють за трудовими договорами).</a:t>
            </a:r>
            <a:endParaRPr lang="x-none" dirty="0"/>
          </a:p>
        </p:txBody>
      </p:sp>
      <p:sp>
        <p:nvSpPr>
          <p:cNvPr id="4" name="Google Shape;556;p32">
            <a:extLst>
              <a:ext uri="{FF2B5EF4-FFF2-40B4-BE49-F238E27FC236}">
                <a16:creationId xmlns:a16="http://schemas.microsoft.com/office/drawing/2014/main" xmlns="" id="{9A1A478C-EAB1-4AEF-9431-09B99202B0FB}"/>
              </a:ext>
            </a:extLst>
          </p:cNvPr>
          <p:cNvSpPr txBox="1"/>
          <p:nvPr/>
        </p:nvSpPr>
        <p:spPr>
          <a:xfrm>
            <a:off x="11606210" y="6489474"/>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43</a:t>
            </a:fld>
            <a:endParaRPr sz="2000" b="1"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025387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39;g2d284c58c23_0_24">
            <a:extLst>
              <a:ext uri="{FF2B5EF4-FFF2-40B4-BE49-F238E27FC236}">
                <a16:creationId xmlns:a16="http://schemas.microsoft.com/office/drawing/2014/main" xmlns="" id="{B8AF1410-7B6B-403E-B528-9C321E71C813}"/>
              </a:ext>
            </a:extLst>
          </p:cNvPr>
          <p:cNvSpPr txBox="1"/>
          <p:nvPr/>
        </p:nvSpPr>
        <p:spPr>
          <a:xfrm>
            <a:off x="2257689" y="811800"/>
            <a:ext cx="7663249" cy="1679473"/>
          </a:xfrm>
          <a:prstGeom prst="rect">
            <a:avLst/>
          </a:prstGeom>
          <a:noFill/>
          <a:ln>
            <a:noFill/>
          </a:ln>
        </p:spPr>
        <p:txBody>
          <a:bodyPr spcFirstLastPara="1" wrap="square" lIns="25400" tIns="25400" rIns="25400" bIns="25400" anchor="ctr" anchorCtr="0">
            <a:normAutofit/>
          </a:bodyPr>
          <a:lstStyle/>
          <a:p>
            <a:pPr algn="ctr">
              <a:buClr>
                <a:srgbClr val="FFFFFF"/>
              </a:buClr>
              <a:buSzPts val="4000"/>
            </a:pPr>
            <a:r>
              <a:rPr lang="ru-RU" sz="3500" b="1" dirty="0"/>
              <a:t>МЕХАНІЗМ Є-БРОНЮВАННЯ</a:t>
            </a:r>
          </a:p>
        </p:txBody>
      </p:sp>
      <p:sp>
        <p:nvSpPr>
          <p:cNvPr id="5" name="Rectangle 4">
            <a:extLst>
              <a:ext uri="{FF2B5EF4-FFF2-40B4-BE49-F238E27FC236}">
                <a16:creationId xmlns:a16="http://schemas.microsoft.com/office/drawing/2014/main" xmlns="" id="{940B994A-C568-AD4B-A214-EC9CE35C3DE8}"/>
              </a:ext>
            </a:extLst>
          </p:cNvPr>
          <p:cNvSpPr/>
          <p:nvPr/>
        </p:nvSpPr>
        <p:spPr>
          <a:xfrm>
            <a:off x="513185" y="2663122"/>
            <a:ext cx="11178072" cy="1292662"/>
          </a:xfrm>
          <a:prstGeom prst="rect">
            <a:avLst/>
          </a:prstGeom>
        </p:spPr>
        <p:txBody>
          <a:bodyPr wrap="square">
            <a:spAutoFit/>
          </a:bodyPr>
          <a:lstStyle/>
          <a:p>
            <a:pPr algn="just">
              <a:lnSpc>
                <a:spcPct val="100000"/>
              </a:lnSpc>
            </a:pPr>
            <a:r>
              <a:rPr lang="uk-UA" sz="2600" dirty="0"/>
              <a:t>	Порядок бронювання військовозобов’язаних під час воєнного стану засобами Єдиного державного </a:t>
            </a:r>
            <a:r>
              <a:rPr lang="uk-UA" sz="2600" dirty="0" err="1"/>
              <a:t>вебпорталу</a:t>
            </a:r>
            <a:r>
              <a:rPr lang="uk-UA" sz="2600" dirty="0"/>
              <a:t> електронних послуг, пост. КМУ від 5 червня 2024 р. № 650</a:t>
            </a:r>
          </a:p>
        </p:txBody>
      </p:sp>
      <p:sp>
        <p:nvSpPr>
          <p:cNvPr id="6" name="Rectangle 5">
            <a:extLst>
              <a:ext uri="{FF2B5EF4-FFF2-40B4-BE49-F238E27FC236}">
                <a16:creationId xmlns:a16="http://schemas.microsoft.com/office/drawing/2014/main" xmlns="" id="{517CC44A-60A0-6145-958B-A7EB1D0F3FD4}"/>
              </a:ext>
            </a:extLst>
          </p:cNvPr>
          <p:cNvSpPr/>
          <p:nvPr/>
        </p:nvSpPr>
        <p:spPr>
          <a:xfrm>
            <a:off x="1999473" y="4149000"/>
            <a:ext cx="8517140" cy="830997"/>
          </a:xfrm>
          <a:prstGeom prst="rect">
            <a:avLst/>
          </a:prstGeom>
        </p:spPr>
        <p:txBody>
          <a:bodyPr wrap="none">
            <a:spAutoFit/>
          </a:bodyPr>
          <a:lstStyle/>
          <a:p>
            <a:pPr algn="ctr"/>
            <a:r>
              <a:rPr lang="uk-UA" sz="2400" b="1" dirty="0"/>
              <a:t>набрання чинності </a:t>
            </a:r>
            <a:r>
              <a:rPr lang="x-none" sz="2400" b="1" dirty="0"/>
              <a:t>08.06.2024</a:t>
            </a:r>
            <a:r>
              <a:rPr lang="uk-UA" sz="2400" b="1" dirty="0"/>
              <a:t> р., </a:t>
            </a:r>
          </a:p>
          <a:p>
            <a:pPr algn="ctr"/>
            <a:r>
              <a:rPr lang="uk-UA" sz="2400" b="1" dirty="0"/>
              <a:t>але надано 1 міс. на приведення у відповідність технічну базу</a:t>
            </a:r>
            <a:endParaRPr lang="x-none" sz="2400" b="1" dirty="0"/>
          </a:p>
        </p:txBody>
      </p:sp>
      <p:sp>
        <p:nvSpPr>
          <p:cNvPr id="7" name="Google Shape;556;p32">
            <a:extLst>
              <a:ext uri="{FF2B5EF4-FFF2-40B4-BE49-F238E27FC236}">
                <a16:creationId xmlns:a16="http://schemas.microsoft.com/office/drawing/2014/main" xmlns="" id="{43E37D30-221E-4191-BD73-FE98DE7500C7}"/>
              </a:ext>
            </a:extLst>
          </p:cNvPr>
          <p:cNvSpPr txBox="1"/>
          <p:nvPr/>
        </p:nvSpPr>
        <p:spPr>
          <a:xfrm>
            <a:off x="11606210" y="6489474"/>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44</a:t>
            </a:fld>
            <a:endParaRPr sz="2000" b="1" i="0" u="none" strike="noStrike" cap="none" dirty="0">
              <a:solidFill>
                <a:schemeClr val="dk1"/>
              </a:solidFill>
              <a:latin typeface="Calibri"/>
              <a:ea typeface="Calibri"/>
              <a:cs typeface="Calibri"/>
              <a:sym typeface="Calibri"/>
            </a:endParaRPr>
          </a:p>
        </p:txBody>
      </p:sp>
      <p:pic>
        <p:nvPicPr>
          <p:cNvPr id="8" name="Рисунок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2997" y="5520403"/>
            <a:ext cx="1319340" cy="1319340"/>
          </a:xfrm>
          <a:prstGeom prst="rect">
            <a:avLst/>
          </a:prstGeom>
        </p:spPr>
      </p:pic>
    </p:spTree>
    <p:extLst>
      <p:ext uri="{BB962C8B-B14F-4D97-AF65-F5344CB8AC3E}">
        <p14:creationId xmlns:p14="http://schemas.microsoft.com/office/powerpoint/2010/main" val="17182443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Прямоугольник 2"/>
          <p:cNvSpPr/>
          <p:nvPr/>
        </p:nvSpPr>
        <p:spPr bwMode="auto">
          <a:xfrm>
            <a:off x="838200" y="2136339"/>
            <a:ext cx="10512000" cy="461665"/>
          </a:xfrm>
          <a:prstGeom prst="rect">
            <a:avLst/>
          </a:prstGeom>
        </p:spPr>
        <p:txBody>
          <a:bodyPr>
            <a:spAutoFit/>
          </a:bodyPr>
          <a:lstStyle/>
          <a:p>
            <a:pPr algn="just">
              <a:defRPr/>
            </a:pPr>
            <a:r>
              <a:rPr lang="ru-RU" sz="2400"/>
              <a:t>      </a:t>
            </a:r>
            <a:endParaRPr sz="1200"/>
          </a:p>
        </p:txBody>
      </p:sp>
      <p:sp>
        <p:nvSpPr>
          <p:cNvPr id="4" name="Прямоугольник 3"/>
          <p:cNvSpPr/>
          <p:nvPr/>
        </p:nvSpPr>
        <p:spPr bwMode="auto">
          <a:xfrm>
            <a:off x="239831" y="766251"/>
            <a:ext cx="11694022" cy="5325497"/>
          </a:xfrm>
          <a:prstGeom prst="rect">
            <a:avLst/>
          </a:prstGeom>
        </p:spPr>
        <p:txBody>
          <a:bodyPr wrap="square">
            <a:spAutoFit/>
          </a:bodyPr>
          <a:lstStyle/>
          <a:p>
            <a:pPr indent="457200"/>
            <a:r>
              <a:rPr lang="uk-UA" sz="2267" b="1" dirty="0"/>
              <a:t>ПОРЯДОК бронювання військовозобов’язаних під час воєнного стану засобами Єдиного державного </a:t>
            </a:r>
            <a:r>
              <a:rPr lang="uk-UA" sz="2267" b="1" dirty="0" err="1"/>
              <a:t>вебпорталу</a:t>
            </a:r>
            <a:r>
              <a:rPr lang="uk-UA" sz="2267" b="1" dirty="0"/>
              <a:t> електронних послуг </a:t>
            </a:r>
            <a:endParaRPr lang="x-none" sz="2267" b="1" dirty="0"/>
          </a:p>
          <a:p>
            <a:pPr indent="457200" fontAlgn="base"/>
            <a:r>
              <a:rPr lang="uk-UA" sz="2267" dirty="0"/>
              <a:t>Цей Порядок визначає механізм бронювання під час воєнного стану військовозобов’язаних засобами Єдиного державного </a:t>
            </a:r>
            <a:r>
              <a:rPr lang="uk-UA" sz="2267" dirty="0" err="1"/>
              <a:t>вебпорталу</a:t>
            </a:r>
            <a:r>
              <a:rPr lang="uk-UA" sz="2267" dirty="0"/>
              <a:t> електронних послуг (далі — Портал Дія), які пропонуються до бронювання на період мобілізації та на воєнний час, які працюють або проходять службу: </a:t>
            </a:r>
            <a:endParaRPr lang="x-none" sz="2267" dirty="0"/>
          </a:p>
          <a:p>
            <a:pPr marL="381019" indent="-381019" algn="just">
              <a:buFont typeface="Arial" panose="020B0604020202020204" pitchFamily="34" charset="0"/>
              <a:buChar char="•"/>
            </a:pPr>
            <a:r>
              <a:rPr lang="uk-UA" sz="2267" dirty="0"/>
              <a:t>в органах державної влади, інших державних органах, органах місцевого самоврядування (далі — державні органи); </a:t>
            </a:r>
          </a:p>
          <a:p>
            <a:pPr marL="381019" indent="-381019" algn="just">
              <a:buFont typeface="Arial" panose="020B0604020202020204" pitchFamily="34" charset="0"/>
              <a:buChar char="•"/>
            </a:pPr>
            <a:r>
              <a:rPr lang="uk-UA" sz="2267" dirty="0"/>
              <a:t>на підприємствах, в установах та організаціях, які є критично важливими для забезпечення потреб Збройних Сил, інших військових формувань в особливий період (далі — підприємства); </a:t>
            </a:r>
          </a:p>
          <a:p>
            <a:pPr marL="381019" indent="-381019" algn="just">
              <a:buFont typeface="Arial" panose="020B0604020202020204" pitchFamily="34" charset="0"/>
              <a:buChar char="•"/>
            </a:pPr>
            <a:r>
              <a:rPr lang="uk-UA" sz="2267" dirty="0"/>
              <a:t>на підприємствах, в установах та організаціях, які є критично важливими для функціонування економіки та забезпечення життєдіяльності населення в особливий період (далі — установи).</a:t>
            </a:r>
            <a:r>
              <a:rPr lang="uk-UA" sz="2267" b="1" dirty="0"/>
              <a:t> </a:t>
            </a:r>
          </a:p>
          <a:p>
            <a:pPr algn="r"/>
            <a:r>
              <a:rPr lang="uk-UA" sz="2267" b="1" i="1" dirty="0"/>
              <a:t>Пункт 1 постанови КМУ № 650</a:t>
            </a:r>
            <a:endParaRPr lang="x-none" sz="2267" b="1" i="1" dirty="0"/>
          </a:p>
        </p:txBody>
      </p:sp>
      <p:sp>
        <p:nvSpPr>
          <p:cNvPr id="5" name="Заголовок 7"/>
          <p:cNvSpPr txBox="1"/>
          <p:nvPr/>
        </p:nvSpPr>
        <p:spPr bwMode="auto">
          <a:xfrm>
            <a:off x="650378" y="28733"/>
            <a:ext cx="11040534" cy="615553"/>
          </a:xfrm>
          <a:prstGeom prst="rect">
            <a:avLst/>
          </a:prstGeom>
        </p:spPr>
        <p:txBody>
          <a:bodyPr vert="horz" wrap="square" lIns="60960" tIns="30480" rIns="60960" bIns="30480" rtlCol="0" anchor="t" anchorCtr="0">
            <a:spAutoFit/>
          </a:bodyPr>
          <a:lstStyle>
            <a:defPPr>
              <a:defRPr lang="en-US"/>
            </a:defPPr>
            <a:lvl1pPr lvl="0" algn="ctr" defTabSz="1371600">
              <a:lnSpc>
                <a:spcPct val="90000"/>
              </a:lnSpc>
              <a:spcBef>
                <a:spcPts val="0"/>
              </a:spcBef>
              <a:buNone/>
              <a:defRPr sz="5400" b="1" cap="all">
                <a:solidFill>
                  <a:srgbClr val="ED3434"/>
                </a:solidFill>
                <a:ea typeface="+mj-ea"/>
                <a:cs typeface="+mj-cs"/>
              </a:defRPr>
            </a:lvl1pPr>
          </a:lstStyle>
          <a:p>
            <a:pPr>
              <a:lnSpc>
                <a:spcPct val="100000"/>
              </a:lnSpc>
              <a:defRPr/>
            </a:pPr>
            <a:r>
              <a:rPr lang="uk-UA" sz="3600" dirty="0">
                <a:solidFill>
                  <a:schemeClr val="tx1"/>
                </a:solidFill>
              </a:rPr>
              <a:t>ПЕРЕДБАЧЕНИЙ ДЛЯ 4-ОХ КАТЕГОРІЙ:</a:t>
            </a:r>
          </a:p>
        </p:txBody>
      </p:sp>
      <p:sp>
        <p:nvSpPr>
          <p:cNvPr id="6" name="Google Shape;556;p32">
            <a:extLst>
              <a:ext uri="{FF2B5EF4-FFF2-40B4-BE49-F238E27FC236}">
                <a16:creationId xmlns:a16="http://schemas.microsoft.com/office/drawing/2014/main" xmlns="" id="{C0161B6C-EBED-411E-A428-791D400376E5}"/>
              </a:ext>
            </a:extLst>
          </p:cNvPr>
          <p:cNvSpPr txBox="1"/>
          <p:nvPr/>
        </p:nvSpPr>
        <p:spPr>
          <a:xfrm>
            <a:off x="11606210" y="6489474"/>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45</a:t>
            </a:fld>
            <a:endParaRPr sz="2000" b="1"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783261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Прямоугольник 2"/>
          <p:cNvSpPr/>
          <p:nvPr/>
        </p:nvSpPr>
        <p:spPr bwMode="auto">
          <a:xfrm>
            <a:off x="838200" y="2136339"/>
            <a:ext cx="10512000" cy="461665"/>
          </a:xfrm>
          <a:prstGeom prst="rect">
            <a:avLst/>
          </a:prstGeom>
        </p:spPr>
        <p:txBody>
          <a:bodyPr>
            <a:spAutoFit/>
          </a:bodyPr>
          <a:lstStyle/>
          <a:p>
            <a:pPr algn="just">
              <a:defRPr/>
            </a:pPr>
            <a:r>
              <a:rPr lang="ru-RU" sz="2400"/>
              <a:t>      </a:t>
            </a:r>
            <a:endParaRPr sz="1200"/>
          </a:p>
        </p:txBody>
      </p:sp>
      <p:sp>
        <p:nvSpPr>
          <p:cNvPr id="4" name="Прямоугольник 3"/>
          <p:cNvSpPr/>
          <p:nvPr/>
        </p:nvSpPr>
        <p:spPr bwMode="auto">
          <a:xfrm>
            <a:off x="417112" y="1208038"/>
            <a:ext cx="11507410" cy="5050521"/>
          </a:xfrm>
          <a:prstGeom prst="rect">
            <a:avLst/>
          </a:prstGeom>
        </p:spPr>
        <p:txBody>
          <a:bodyPr wrap="square" anchor="ctr">
            <a:noAutofit/>
          </a:bodyPr>
          <a:lstStyle/>
          <a:p>
            <a:pPr algn="just" fontAlgn="base">
              <a:lnSpc>
                <a:spcPct val="114000"/>
              </a:lnSpc>
            </a:pPr>
            <a:r>
              <a:rPr lang="uk-UA" sz="2800" dirty="0"/>
              <a:t>3. Для цілей бронювання військовозобов’язаних, зазначених у пункті 1 цього Порядку, засобами Порталу Дія Мінекономіки формує та веде Єдиний перелік органів державної влади, інших державних органів, органів місцевого самоврядування, підприємств, установ та організацій для бронювання військовозобов’язаних (далі — Єдиний перелік), до якого включаються державні органи, підприємства, установи. </a:t>
            </a:r>
            <a:endParaRPr lang="x-none" sz="2800" dirty="0"/>
          </a:p>
          <a:p>
            <a:pPr algn="just">
              <a:lnSpc>
                <a:spcPct val="114000"/>
              </a:lnSpc>
            </a:pPr>
            <a:r>
              <a:rPr lang="uk-UA" sz="2800" dirty="0"/>
              <a:t>Мінекономіки вносить до Єдиного переліку державні органи. Відповідний державний орган вносить до Єдиного переліку підприємства та установи</a:t>
            </a:r>
          </a:p>
          <a:p>
            <a:pPr algn="r">
              <a:lnSpc>
                <a:spcPct val="114000"/>
              </a:lnSpc>
            </a:pPr>
            <a:r>
              <a:rPr lang="uk-UA" sz="2800" b="1" i="1" dirty="0"/>
              <a:t>Пункт 3 постанови КМУ № 650</a:t>
            </a:r>
            <a:endParaRPr lang="x-none" sz="2800" b="1" i="1" dirty="0"/>
          </a:p>
        </p:txBody>
      </p:sp>
      <p:sp>
        <p:nvSpPr>
          <p:cNvPr id="5" name="Заголовок 7"/>
          <p:cNvSpPr txBox="1"/>
          <p:nvPr/>
        </p:nvSpPr>
        <p:spPr bwMode="auto">
          <a:xfrm>
            <a:off x="565676" y="36908"/>
            <a:ext cx="11040534" cy="1169551"/>
          </a:xfrm>
          <a:prstGeom prst="rect">
            <a:avLst/>
          </a:prstGeom>
        </p:spPr>
        <p:txBody>
          <a:bodyPr vert="horz" wrap="square" lIns="60960" tIns="30480" rIns="60960" bIns="30480" rtlCol="0" anchor="t" anchorCtr="0">
            <a:spAutoFit/>
          </a:bodyPr>
          <a:lstStyle>
            <a:defPPr>
              <a:defRPr lang="en-US"/>
            </a:defPPr>
            <a:lvl1pPr lvl="0" algn="ctr" defTabSz="1371600">
              <a:lnSpc>
                <a:spcPct val="90000"/>
              </a:lnSpc>
              <a:spcBef>
                <a:spcPts val="0"/>
              </a:spcBef>
              <a:buNone/>
              <a:defRPr sz="5400" b="1" cap="all">
                <a:solidFill>
                  <a:srgbClr val="ED3434"/>
                </a:solidFill>
                <a:ea typeface="+mj-ea"/>
                <a:cs typeface="+mj-cs"/>
              </a:defRPr>
            </a:lvl1pPr>
          </a:lstStyle>
          <a:p>
            <a:pPr>
              <a:lnSpc>
                <a:spcPct val="100000"/>
              </a:lnSpc>
              <a:defRPr/>
            </a:pPr>
            <a:r>
              <a:rPr lang="ru-RU" sz="3500" dirty="0">
                <a:solidFill>
                  <a:schemeClr val="tx1"/>
                </a:solidFill>
              </a:rPr>
              <a:t>ЗАСОБАМИ ПОРТАЛУ ДІЯ МІНЕКОНОМІКИ ФОРМУЄ ТА ВЕДЕ ЄДИНИЙ ПЕРЕЛІК</a:t>
            </a:r>
          </a:p>
        </p:txBody>
      </p:sp>
      <p:sp>
        <p:nvSpPr>
          <p:cNvPr id="6" name="Google Shape;556;p32">
            <a:extLst>
              <a:ext uri="{FF2B5EF4-FFF2-40B4-BE49-F238E27FC236}">
                <a16:creationId xmlns:a16="http://schemas.microsoft.com/office/drawing/2014/main" xmlns="" id="{BCCBFDD7-3B5B-46CA-9362-8F8FA087387F}"/>
              </a:ext>
            </a:extLst>
          </p:cNvPr>
          <p:cNvSpPr txBox="1"/>
          <p:nvPr/>
        </p:nvSpPr>
        <p:spPr>
          <a:xfrm>
            <a:off x="11606210" y="6489474"/>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46</a:t>
            </a:fld>
            <a:endParaRPr sz="2000" b="1"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421109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кутник: округлені кути 2">
            <a:extLst>
              <a:ext uri="{FF2B5EF4-FFF2-40B4-BE49-F238E27FC236}">
                <a16:creationId xmlns:a16="http://schemas.microsoft.com/office/drawing/2014/main" xmlns="" id="{921214FA-7FC2-49A5-BA54-CA2B66FA4B55}"/>
              </a:ext>
            </a:extLst>
          </p:cNvPr>
          <p:cNvSpPr/>
          <p:nvPr/>
        </p:nvSpPr>
        <p:spPr>
          <a:xfrm>
            <a:off x="3948547" y="1188057"/>
            <a:ext cx="4447308" cy="1641765"/>
          </a:xfrm>
          <a:prstGeom prst="roundRect">
            <a:avLst/>
          </a:prstGeom>
          <a:solidFill>
            <a:schemeClr val="accent4">
              <a:lumMod val="20000"/>
              <a:lumOff val="80000"/>
            </a:schemeClr>
          </a:solidFill>
          <a:ln>
            <a:solidFill>
              <a:schemeClr val="accent1">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11306">
              <a:lnSpc>
                <a:spcPct val="90000"/>
              </a:lnSpc>
              <a:spcBef>
                <a:spcPct val="0"/>
              </a:spcBef>
              <a:spcAft>
                <a:spcPct val="35000"/>
              </a:spcAft>
            </a:pPr>
            <a:r>
              <a:rPr lang="uk-UA" sz="2200" dirty="0">
                <a:solidFill>
                  <a:schemeClr val="tx1"/>
                </a:solidFill>
              </a:rPr>
              <a:t>Мінекономіки (інший уповноважений орган) вносить дані до Єдиного переліку за допомогою повідомлення на порталі Дія</a:t>
            </a:r>
            <a:endParaRPr lang="en-GB" sz="2200" b="1" dirty="0">
              <a:solidFill>
                <a:schemeClr val="tx1"/>
              </a:solidFill>
            </a:endParaRPr>
          </a:p>
        </p:txBody>
      </p:sp>
      <p:sp>
        <p:nvSpPr>
          <p:cNvPr id="4" name="Прямокутник: округлені кути 3">
            <a:extLst>
              <a:ext uri="{FF2B5EF4-FFF2-40B4-BE49-F238E27FC236}">
                <a16:creationId xmlns:a16="http://schemas.microsoft.com/office/drawing/2014/main" xmlns="" id="{FE75D39E-B1A3-4EB0-A982-E5ADDBB50121}"/>
              </a:ext>
            </a:extLst>
          </p:cNvPr>
          <p:cNvSpPr/>
          <p:nvPr/>
        </p:nvSpPr>
        <p:spPr>
          <a:xfrm>
            <a:off x="7114310" y="3003003"/>
            <a:ext cx="4447308" cy="1641765"/>
          </a:xfrm>
          <a:prstGeom prst="roundRect">
            <a:avLst/>
          </a:prstGeom>
          <a:solidFill>
            <a:schemeClr val="accent4">
              <a:lumMod val="20000"/>
              <a:lumOff val="80000"/>
            </a:schemeClr>
          </a:solidFill>
          <a:ln>
            <a:solidFill>
              <a:schemeClr val="accent1">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11306">
              <a:lnSpc>
                <a:spcPct val="90000"/>
              </a:lnSpc>
              <a:spcBef>
                <a:spcPct val="0"/>
              </a:spcBef>
            </a:pPr>
            <a:r>
              <a:rPr lang="uk-UA" sz="2400" dirty="0">
                <a:solidFill>
                  <a:schemeClr val="tx1"/>
                </a:solidFill>
              </a:rPr>
              <a:t>Підприємство, </a:t>
            </a:r>
          </a:p>
          <a:p>
            <a:pPr algn="ctr" defTabSz="1111306">
              <a:lnSpc>
                <a:spcPct val="90000"/>
              </a:lnSpc>
              <a:spcBef>
                <a:spcPct val="0"/>
              </a:spcBef>
            </a:pPr>
            <a:r>
              <a:rPr lang="uk-UA" sz="2400" dirty="0">
                <a:solidFill>
                  <a:schemeClr val="tx1"/>
                </a:solidFill>
              </a:rPr>
              <a:t>включене до Єдиного переліку, формує на порталі Дія списки </a:t>
            </a:r>
          </a:p>
          <a:p>
            <a:pPr algn="ctr" defTabSz="1111306">
              <a:lnSpc>
                <a:spcPct val="90000"/>
              </a:lnSpc>
              <a:spcBef>
                <a:spcPct val="0"/>
              </a:spcBef>
              <a:spcAft>
                <a:spcPct val="35000"/>
              </a:spcAft>
            </a:pPr>
            <a:r>
              <a:rPr lang="uk-UA" sz="2400" dirty="0">
                <a:solidFill>
                  <a:schemeClr val="tx1"/>
                </a:solidFill>
              </a:rPr>
              <a:t>(шляхом взаємодії з </a:t>
            </a:r>
            <a:r>
              <a:rPr lang="uk-UA" sz="2400" b="1" dirty="0">
                <a:solidFill>
                  <a:schemeClr val="tx1"/>
                </a:solidFill>
              </a:rPr>
              <a:t>Реєстром військовозобов'язаних</a:t>
            </a:r>
            <a:r>
              <a:rPr lang="uk-UA" sz="2400" dirty="0">
                <a:solidFill>
                  <a:schemeClr val="tx1"/>
                </a:solidFill>
              </a:rPr>
              <a:t>)</a:t>
            </a:r>
            <a:endParaRPr lang="en-GB" sz="2400" dirty="0">
              <a:solidFill>
                <a:schemeClr val="tx1"/>
              </a:solidFill>
            </a:endParaRPr>
          </a:p>
        </p:txBody>
      </p:sp>
      <p:sp>
        <p:nvSpPr>
          <p:cNvPr id="6" name="Прямокутник: округлені кути 5">
            <a:extLst>
              <a:ext uri="{FF2B5EF4-FFF2-40B4-BE49-F238E27FC236}">
                <a16:creationId xmlns:a16="http://schemas.microsoft.com/office/drawing/2014/main" xmlns="" id="{E22160D6-3CD2-49BB-9AC5-FD4D032D03D3}"/>
              </a:ext>
            </a:extLst>
          </p:cNvPr>
          <p:cNvSpPr/>
          <p:nvPr/>
        </p:nvSpPr>
        <p:spPr>
          <a:xfrm>
            <a:off x="3804806" y="4897614"/>
            <a:ext cx="4734790" cy="1641765"/>
          </a:xfrm>
          <a:prstGeom prst="roundRect">
            <a:avLst/>
          </a:prstGeom>
          <a:solidFill>
            <a:schemeClr val="accent4">
              <a:lumMod val="20000"/>
              <a:lumOff val="80000"/>
            </a:schemeClr>
          </a:solidFill>
          <a:ln>
            <a:solidFill>
              <a:schemeClr val="accent1">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11306">
              <a:lnSpc>
                <a:spcPct val="90000"/>
              </a:lnSpc>
              <a:spcBef>
                <a:spcPct val="0"/>
              </a:spcBef>
            </a:pPr>
            <a:r>
              <a:rPr lang="uk-UA" sz="2400" dirty="0">
                <a:solidFill>
                  <a:schemeClr val="tx1"/>
                </a:solidFill>
              </a:rPr>
              <a:t>Сформований список автоматично перевіряється засобами </a:t>
            </a:r>
          </a:p>
          <a:p>
            <a:pPr algn="ctr" defTabSz="1111306">
              <a:lnSpc>
                <a:spcPct val="90000"/>
              </a:lnSpc>
              <a:spcBef>
                <a:spcPct val="0"/>
              </a:spcBef>
              <a:spcAft>
                <a:spcPct val="35000"/>
              </a:spcAft>
            </a:pPr>
            <a:r>
              <a:rPr lang="uk-UA" sz="2400" b="1" dirty="0">
                <a:solidFill>
                  <a:schemeClr val="tx1"/>
                </a:solidFill>
              </a:rPr>
              <a:t>Реєстру військовозобов'язаних</a:t>
            </a:r>
            <a:endParaRPr lang="en-GB" sz="2400" b="1" dirty="0">
              <a:solidFill>
                <a:schemeClr val="tx1"/>
              </a:solidFill>
            </a:endParaRPr>
          </a:p>
        </p:txBody>
      </p:sp>
      <p:sp>
        <p:nvSpPr>
          <p:cNvPr id="7" name="Прямокутник: округлені кути 6">
            <a:extLst>
              <a:ext uri="{FF2B5EF4-FFF2-40B4-BE49-F238E27FC236}">
                <a16:creationId xmlns:a16="http://schemas.microsoft.com/office/drawing/2014/main" xmlns="" id="{1CB9A0F4-F0BB-429D-B6E1-4A8719083E77}"/>
              </a:ext>
            </a:extLst>
          </p:cNvPr>
          <p:cNvSpPr/>
          <p:nvPr/>
        </p:nvSpPr>
        <p:spPr>
          <a:xfrm>
            <a:off x="630382" y="3042835"/>
            <a:ext cx="4734790" cy="1641765"/>
          </a:xfrm>
          <a:prstGeom prst="roundRect">
            <a:avLst/>
          </a:prstGeom>
          <a:solidFill>
            <a:schemeClr val="accent4">
              <a:lumMod val="20000"/>
              <a:lumOff val="80000"/>
            </a:schemeClr>
          </a:solidFill>
          <a:ln>
            <a:solidFill>
              <a:schemeClr val="accent1">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11306">
              <a:lnSpc>
                <a:spcPct val="90000"/>
              </a:lnSpc>
              <a:spcBef>
                <a:spcPct val="0"/>
              </a:spcBef>
            </a:pPr>
            <a:r>
              <a:rPr lang="uk-UA" sz="2400" dirty="0">
                <a:solidFill>
                  <a:schemeClr val="tx1"/>
                </a:solidFill>
              </a:rPr>
              <a:t>Автоматичне </a:t>
            </a:r>
          </a:p>
          <a:p>
            <a:pPr algn="ctr" defTabSz="1111306">
              <a:lnSpc>
                <a:spcPct val="90000"/>
              </a:lnSpc>
              <a:spcBef>
                <a:spcPct val="0"/>
              </a:spcBef>
              <a:spcAft>
                <a:spcPct val="35000"/>
              </a:spcAft>
            </a:pPr>
            <a:r>
              <a:rPr lang="uk-UA" sz="2400" dirty="0">
                <a:solidFill>
                  <a:schemeClr val="tx1"/>
                </a:solidFill>
              </a:rPr>
              <a:t>переведення засобами </a:t>
            </a:r>
            <a:r>
              <a:rPr lang="uk-UA" sz="2400" b="1" dirty="0">
                <a:solidFill>
                  <a:schemeClr val="tx1"/>
                </a:solidFill>
              </a:rPr>
              <a:t>Реєстру військовозобов'язаних</a:t>
            </a:r>
            <a:r>
              <a:rPr lang="uk-UA" sz="2400" dirty="0">
                <a:solidFill>
                  <a:schemeClr val="tx1"/>
                </a:solidFill>
              </a:rPr>
              <a:t> працівника на </a:t>
            </a:r>
            <a:r>
              <a:rPr lang="uk-UA" sz="2400" b="1" dirty="0">
                <a:solidFill>
                  <a:schemeClr val="tx1"/>
                </a:solidFill>
              </a:rPr>
              <a:t>спеціальний військовий облік</a:t>
            </a:r>
            <a:endParaRPr lang="en-GB" sz="2400" b="1" dirty="0">
              <a:solidFill>
                <a:schemeClr val="tx1"/>
              </a:solidFill>
            </a:endParaRPr>
          </a:p>
        </p:txBody>
      </p:sp>
      <p:sp>
        <p:nvSpPr>
          <p:cNvPr id="9" name="Стрілка: вигнута 8">
            <a:extLst>
              <a:ext uri="{FF2B5EF4-FFF2-40B4-BE49-F238E27FC236}">
                <a16:creationId xmlns:a16="http://schemas.microsoft.com/office/drawing/2014/main" xmlns="" id="{A4D84BC3-184C-41BF-A09C-DC393D84963C}"/>
              </a:ext>
            </a:extLst>
          </p:cNvPr>
          <p:cNvSpPr/>
          <p:nvPr/>
        </p:nvSpPr>
        <p:spPr>
          <a:xfrm rot="5400000">
            <a:off x="9029700" y="1717996"/>
            <a:ext cx="813816" cy="868680"/>
          </a:xfrm>
          <a:prstGeom prst="bentArrow">
            <a:avLst>
              <a:gd name="adj1" fmla="val 16062"/>
              <a:gd name="adj2" fmla="val 28830"/>
              <a:gd name="adj3" fmla="val 37768"/>
              <a:gd name="adj4" fmla="val 61625"/>
            </a:avLst>
          </a:prstGeom>
          <a:solidFill>
            <a:schemeClr val="accent4">
              <a:lumMod val="75000"/>
            </a:schemeClr>
          </a:solidFill>
          <a:ln>
            <a:solidFill>
              <a:schemeClr val="accent4">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chemeClr val="tx1"/>
              </a:solidFill>
            </a:endParaRPr>
          </a:p>
        </p:txBody>
      </p:sp>
      <p:sp>
        <p:nvSpPr>
          <p:cNvPr id="10" name="Стрілка: вигнута 9">
            <a:extLst>
              <a:ext uri="{FF2B5EF4-FFF2-40B4-BE49-F238E27FC236}">
                <a16:creationId xmlns:a16="http://schemas.microsoft.com/office/drawing/2014/main" xmlns="" id="{8BC3AA47-82B3-49F8-A671-C0A1EB88EEA3}"/>
              </a:ext>
            </a:extLst>
          </p:cNvPr>
          <p:cNvSpPr/>
          <p:nvPr/>
        </p:nvSpPr>
        <p:spPr>
          <a:xfrm rot="10800000">
            <a:off x="9121140" y="5284154"/>
            <a:ext cx="813816" cy="868680"/>
          </a:xfrm>
          <a:prstGeom prst="bentArrow">
            <a:avLst>
              <a:gd name="adj1" fmla="val 16062"/>
              <a:gd name="adj2" fmla="val 28830"/>
              <a:gd name="adj3" fmla="val 37768"/>
              <a:gd name="adj4" fmla="val 61625"/>
            </a:avLst>
          </a:prstGeom>
          <a:solidFill>
            <a:schemeClr val="accent4">
              <a:lumMod val="75000"/>
            </a:schemeClr>
          </a:solidFill>
          <a:ln>
            <a:solidFill>
              <a:schemeClr val="accent4">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chemeClr val="tx1"/>
              </a:solidFill>
            </a:endParaRPr>
          </a:p>
        </p:txBody>
      </p:sp>
      <p:sp>
        <p:nvSpPr>
          <p:cNvPr id="11" name="Стрілка: вигнута 10">
            <a:extLst>
              <a:ext uri="{FF2B5EF4-FFF2-40B4-BE49-F238E27FC236}">
                <a16:creationId xmlns:a16="http://schemas.microsoft.com/office/drawing/2014/main" xmlns="" id="{72089156-C4FA-461E-972D-D4A6F2DB0BC8}"/>
              </a:ext>
            </a:extLst>
          </p:cNvPr>
          <p:cNvSpPr/>
          <p:nvPr/>
        </p:nvSpPr>
        <p:spPr>
          <a:xfrm rot="16200000">
            <a:off x="2284476" y="5117899"/>
            <a:ext cx="813816" cy="868680"/>
          </a:xfrm>
          <a:prstGeom prst="bentArrow">
            <a:avLst>
              <a:gd name="adj1" fmla="val 16062"/>
              <a:gd name="adj2" fmla="val 28830"/>
              <a:gd name="adj3" fmla="val 37768"/>
              <a:gd name="adj4" fmla="val 61625"/>
            </a:avLst>
          </a:prstGeom>
          <a:solidFill>
            <a:schemeClr val="accent4">
              <a:lumMod val="75000"/>
            </a:schemeClr>
          </a:solidFill>
          <a:ln>
            <a:solidFill>
              <a:schemeClr val="accent4">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chemeClr val="tx1"/>
              </a:solidFill>
            </a:endParaRPr>
          </a:p>
        </p:txBody>
      </p:sp>
      <p:sp>
        <p:nvSpPr>
          <p:cNvPr id="13" name="TextBox 12">
            <a:extLst>
              <a:ext uri="{FF2B5EF4-FFF2-40B4-BE49-F238E27FC236}">
                <a16:creationId xmlns:a16="http://schemas.microsoft.com/office/drawing/2014/main" xmlns="" id="{EACC1F48-63E3-4A6B-923C-02FD03302B9B}"/>
              </a:ext>
            </a:extLst>
          </p:cNvPr>
          <p:cNvSpPr txBox="1"/>
          <p:nvPr/>
        </p:nvSpPr>
        <p:spPr>
          <a:xfrm>
            <a:off x="0" y="108846"/>
            <a:ext cx="12192000" cy="923906"/>
          </a:xfrm>
          <a:prstGeom prst="rect">
            <a:avLst/>
          </a:prstGeom>
          <a:noFill/>
        </p:spPr>
        <p:txBody>
          <a:bodyPr wrap="square" anchor="ctr">
            <a:noAutofit/>
          </a:bodyPr>
          <a:lstStyle/>
          <a:p>
            <a:pPr algn="ctr"/>
            <a:r>
              <a:rPr lang="uk-UA" sz="3500" b="1" dirty="0"/>
              <a:t>МЕХАНІЗМ Е-БРОНЮВАННЯ</a:t>
            </a:r>
            <a:endParaRPr lang="x-none" sz="3500" b="1" dirty="0"/>
          </a:p>
        </p:txBody>
      </p:sp>
      <p:sp>
        <p:nvSpPr>
          <p:cNvPr id="14" name="Google Shape;199;p9">
            <a:extLst>
              <a:ext uri="{FF2B5EF4-FFF2-40B4-BE49-F238E27FC236}">
                <a16:creationId xmlns:a16="http://schemas.microsoft.com/office/drawing/2014/main" xmlns="" id="{5D80897A-7477-4955-B310-9B1B0C78A555}"/>
              </a:ext>
            </a:extLst>
          </p:cNvPr>
          <p:cNvSpPr txBox="1">
            <a:spLocks noGrp="1"/>
          </p:cNvSpPr>
          <p:nvPr>
            <p:ph type="sldNum" idx="12"/>
          </p:nvPr>
        </p:nvSpPr>
        <p:spPr>
          <a:xfrm>
            <a:off x="11648210" y="6492876"/>
            <a:ext cx="543790" cy="365125"/>
          </a:xfrm>
          <a:prstGeom prst="rect">
            <a:avLst/>
          </a:prstGeom>
          <a:noFill/>
          <a:ln>
            <a:noFill/>
          </a:ln>
        </p:spPr>
        <p:txBody>
          <a:bodyPr spcFirstLastPara="1" vert="horz" wrap="square" lIns="91425" tIns="45700" rIns="91425" bIns="45700" rtlCol="0" anchor="ctr" anchorCtr="0">
            <a:noAutofit/>
          </a:bodyPr>
          <a:lstStyle/>
          <a:p>
            <a:pPr>
              <a:buClr>
                <a:schemeClr val="dk1"/>
              </a:buClr>
              <a:buSzPts val="2400"/>
            </a:pPr>
            <a:fld id="{00000000-1234-1234-1234-123412341234}" type="slidenum">
              <a:rPr lang="uk-UA" sz="2000" b="1">
                <a:solidFill>
                  <a:schemeClr val="dk1"/>
                </a:solidFill>
              </a:rPr>
              <a:pPr>
                <a:buClr>
                  <a:schemeClr val="dk1"/>
                </a:buClr>
                <a:buSzPts val="2400"/>
              </a:pPr>
              <a:t>47</a:t>
            </a:fld>
            <a:endParaRPr sz="2000" b="1" dirty="0">
              <a:solidFill>
                <a:schemeClr val="dk1"/>
              </a:solidFill>
            </a:endParaRPr>
          </a:p>
        </p:txBody>
      </p:sp>
      <p:sp>
        <p:nvSpPr>
          <p:cNvPr id="15" name="Oval 10">
            <a:extLst>
              <a:ext uri="{FF2B5EF4-FFF2-40B4-BE49-F238E27FC236}">
                <a16:creationId xmlns:a16="http://schemas.microsoft.com/office/drawing/2014/main" xmlns="" id="{1BAFB7BF-8025-4508-9945-65415F9D79B5}"/>
              </a:ext>
            </a:extLst>
          </p:cNvPr>
          <p:cNvSpPr/>
          <p:nvPr/>
        </p:nvSpPr>
        <p:spPr>
          <a:xfrm>
            <a:off x="3804806" y="1032752"/>
            <a:ext cx="540000" cy="432000"/>
          </a:xfrm>
          <a:prstGeom prst="ellipse">
            <a:avLst/>
          </a:prstGeom>
          <a:solidFill>
            <a:schemeClr val="accent6">
              <a:lumMod val="60000"/>
              <a:lumOff val="40000"/>
            </a:schemeClr>
          </a:solidFill>
          <a:ln>
            <a:solidFill>
              <a:schemeClr val="accent6">
                <a:lumMod val="50000"/>
              </a:schemeClr>
            </a:solidFill>
          </a:ln>
          <a:scene3d>
            <a:camera prst="orthographicFront"/>
            <a:lightRig rig="threePt" dir="t"/>
          </a:scene3d>
          <a:sp3d>
            <a:bevelT/>
          </a:sp3d>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2500" b="1" dirty="0">
                <a:solidFill>
                  <a:schemeClr val="tx1"/>
                </a:solidFill>
              </a:rPr>
              <a:t>1</a:t>
            </a:r>
            <a:endParaRPr lang="x-none" sz="2500" b="1" dirty="0">
              <a:solidFill>
                <a:schemeClr val="tx1"/>
              </a:solidFill>
            </a:endParaRPr>
          </a:p>
        </p:txBody>
      </p:sp>
      <p:sp>
        <p:nvSpPr>
          <p:cNvPr id="16" name="Oval 10">
            <a:extLst>
              <a:ext uri="{FF2B5EF4-FFF2-40B4-BE49-F238E27FC236}">
                <a16:creationId xmlns:a16="http://schemas.microsoft.com/office/drawing/2014/main" xmlns="" id="{AFFC0A59-056E-4F89-AD09-78F7216C35C9}"/>
              </a:ext>
            </a:extLst>
          </p:cNvPr>
          <p:cNvSpPr/>
          <p:nvPr/>
        </p:nvSpPr>
        <p:spPr>
          <a:xfrm>
            <a:off x="11108209" y="2936533"/>
            <a:ext cx="540000" cy="432000"/>
          </a:xfrm>
          <a:prstGeom prst="ellipse">
            <a:avLst/>
          </a:prstGeom>
          <a:solidFill>
            <a:schemeClr val="accent6">
              <a:lumMod val="60000"/>
              <a:lumOff val="40000"/>
            </a:schemeClr>
          </a:solidFill>
          <a:ln>
            <a:solidFill>
              <a:schemeClr val="accent6">
                <a:lumMod val="50000"/>
              </a:schemeClr>
            </a:solidFill>
          </a:ln>
          <a:scene3d>
            <a:camera prst="orthographicFront"/>
            <a:lightRig rig="threePt" dir="t"/>
          </a:scene3d>
          <a:sp3d>
            <a:bevelT/>
          </a:sp3d>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uk-UA" sz="2500" b="1" dirty="0">
                <a:solidFill>
                  <a:schemeClr val="tx1"/>
                </a:solidFill>
              </a:rPr>
              <a:t>2</a:t>
            </a:r>
            <a:endParaRPr lang="x-none" sz="2500" b="1" dirty="0">
              <a:solidFill>
                <a:schemeClr val="tx1"/>
              </a:solidFill>
            </a:endParaRPr>
          </a:p>
        </p:txBody>
      </p:sp>
      <p:sp>
        <p:nvSpPr>
          <p:cNvPr id="17" name="Oval 10">
            <a:extLst>
              <a:ext uri="{FF2B5EF4-FFF2-40B4-BE49-F238E27FC236}">
                <a16:creationId xmlns:a16="http://schemas.microsoft.com/office/drawing/2014/main" xmlns="" id="{FD08CCB9-F827-4607-B79A-7D3057C16C5A}"/>
              </a:ext>
            </a:extLst>
          </p:cNvPr>
          <p:cNvSpPr/>
          <p:nvPr/>
        </p:nvSpPr>
        <p:spPr>
          <a:xfrm>
            <a:off x="3754421" y="4793445"/>
            <a:ext cx="540000" cy="432000"/>
          </a:xfrm>
          <a:prstGeom prst="ellipse">
            <a:avLst/>
          </a:prstGeom>
          <a:solidFill>
            <a:schemeClr val="accent6">
              <a:lumMod val="60000"/>
              <a:lumOff val="40000"/>
            </a:schemeClr>
          </a:solidFill>
          <a:ln>
            <a:solidFill>
              <a:schemeClr val="accent6">
                <a:lumMod val="50000"/>
              </a:schemeClr>
            </a:solidFill>
          </a:ln>
          <a:scene3d>
            <a:camera prst="orthographicFront"/>
            <a:lightRig rig="threePt" dir="t"/>
          </a:scene3d>
          <a:sp3d>
            <a:bevelT/>
          </a:sp3d>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uk-UA" sz="2500" b="1" dirty="0">
                <a:solidFill>
                  <a:schemeClr val="tx1"/>
                </a:solidFill>
              </a:rPr>
              <a:t>3</a:t>
            </a:r>
            <a:endParaRPr lang="x-none" sz="2500" b="1" dirty="0">
              <a:solidFill>
                <a:schemeClr val="tx1"/>
              </a:solidFill>
            </a:endParaRPr>
          </a:p>
        </p:txBody>
      </p:sp>
      <p:sp>
        <p:nvSpPr>
          <p:cNvPr id="18" name="Oval 10">
            <a:extLst>
              <a:ext uri="{FF2B5EF4-FFF2-40B4-BE49-F238E27FC236}">
                <a16:creationId xmlns:a16="http://schemas.microsoft.com/office/drawing/2014/main" xmlns="" id="{C8BDA90A-C810-48C4-8A74-659B811CEEA4}"/>
              </a:ext>
            </a:extLst>
          </p:cNvPr>
          <p:cNvSpPr/>
          <p:nvPr/>
        </p:nvSpPr>
        <p:spPr>
          <a:xfrm>
            <a:off x="565979" y="2943016"/>
            <a:ext cx="540000" cy="432000"/>
          </a:xfrm>
          <a:prstGeom prst="ellipse">
            <a:avLst/>
          </a:prstGeom>
          <a:solidFill>
            <a:schemeClr val="accent6">
              <a:lumMod val="60000"/>
              <a:lumOff val="40000"/>
            </a:schemeClr>
          </a:solidFill>
          <a:ln>
            <a:solidFill>
              <a:schemeClr val="accent6">
                <a:lumMod val="50000"/>
              </a:schemeClr>
            </a:solidFill>
          </a:ln>
          <a:scene3d>
            <a:camera prst="orthographicFront"/>
            <a:lightRig rig="threePt" dir="t"/>
          </a:scene3d>
          <a:sp3d>
            <a:bevelT/>
          </a:sp3d>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uk-UA" sz="2500" b="1" dirty="0">
                <a:solidFill>
                  <a:schemeClr val="tx1"/>
                </a:solidFill>
              </a:rPr>
              <a:t>4</a:t>
            </a:r>
            <a:endParaRPr lang="x-none" sz="2500" b="1" dirty="0">
              <a:solidFill>
                <a:schemeClr val="tx1"/>
              </a:solidFill>
            </a:endParaRPr>
          </a:p>
        </p:txBody>
      </p:sp>
      <p:pic>
        <p:nvPicPr>
          <p:cNvPr id="19" name="Рисунок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2997" y="5520403"/>
            <a:ext cx="1319340" cy="1319340"/>
          </a:xfrm>
          <a:prstGeom prst="rect">
            <a:avLst/>
          </a:prstGeom>
        </p:spPr>
      </p:pic>
    </p:spTree>
    <p:extLst>
      <p:ext uri="{BB962C8B-B14F-4D97-AF65-F5344CB8AC3E}">
        <p14:creationId xmlns:p14="http://schemas.microsoft.com/office/powerpoint/2010/main" val="33829398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Прямоугольник 2"/>
          <p:cNvSpPr/>
          <p:nvPr/>
        </p:nvSpPr>
        <p:spPr bwMode="auto">
          <a:xfrm>
            <a:off x="838200" y="2136339"/>
            <a:ext cx="10512000" cy="461665"/>
          </a:xfrm>
          <a:prstGeom prst="rect">
            <a:avLst/>
          </a:prstGeom>
        </p:spPr>
        <p:txBody>
          <a:bodyPr>
            <a:spAutoFit/>
          </a:bodyPr>
          <a:lstStyle/>
          <a:p>
            <a:pPr algn="just">
              <a:defRPr/>
            </a:pPr>
            <a:r>
              <a:rPr lang="ru-RU" sz="2400"/>
              <a:t>      </a:t>
            </a:r>
            <a:endParaRPr sz="1200"/>
          </a:p>
        </p:txBody>
      </p:sp>
      <p:sp>
        <p:nvSpPr>
          <p:cNvPr id="5" name="Заголовок 7"/>
          <p:cNvSpPr txBox="1"/>
          <p:nvPr/>
        </p:nvSpPr>
        <p:spPr bwMode="auto">
          <a:xfrm>
            <a:off x="2612571" y="3121224"/>
            <a:ext cx="9003696" cy="615553"/>
          </a:xfrm>
          <a:prstGeom prst="rect">
            <a:avLst/>
          </a:prstGeom>
        </p:spPr>
        <p:txBody>
          <a:bodyPr vert="horz" wrap="square" lIns="60960" tIns="30480" rIns="60960" bIns="30480" rtlCol="0" anchor="t" anchorCtr="0">
            <a:spAutoFit/>
          </a:bodyPr>
          <a:lstStyle>
            <a:defPPr>
              <a:defRPr lang="en-US"/>
            </a:defPPr>
            <a:lvl1pPr lvl="0" algn="ctr" defTabSz="1371600">
              <a:lnSpc>
                <a:spcPct val="90000"/>
              </a:lnSpc>
              <a:spcBef>
                <a:spcPts val="0"/>
              </a:spcBef>
              <a:buNone/>
              <a:defRPr sz="5400" b="1" cap="all">
                <a:solidFill>
                  <a:srgbClr val="ED3434"/>
                </a:solidFill>
                <a:ea typeface="+mj-ea"/>
                <a:cs typeface="+mj-cs"/>
              </a:defRPr>
            </a:lvl1pPr>
          </a:lstStyle>
          <a:p>
            <a:pPr>
              <a:lnSpc>
                <a:spcPct val="100000"/>
              </a:lnSpc>
              <a:defRPr/>
            </a:pPr>
            <a:r>
              <a:rPr lang="uk-UA" sz="3600" dirty="0">
                <a:solidFill>
                  <a:schemeClr val="tx1"/>
                </a:solidFill>
              </a:rPr>
              <a:t>СТРАТЕГІЧНЕ БРОНЮВАННЯ</a:t>
            </a:r>
            <a:endParaRPr sz="3600" dirty="0">
              <a:solidFill>
                <a:schemeClr val="tx1"/>
              </a:solidFill>
            </a:endParaRPr>
          </a:p>
        </p:txBody>
      </p:sp>
      <p:sp>
        <p:nvSpPr>
          <p:cNvPr id="6" name="Google Shape;556;p32">
            <a:extLst>
              <a:ext uri="{FF2B5EF4-FFF2-40B4-BE49-F238E27FC236}">
                <a16:creationId xmlns:a16="http://schemas.microsoft.com/office/drawing/2014/main" xmlns="" id="{14F7E2BC-246D-4D8B-80B6-B5DAA1590870}"/>
              </a:ext>
            </a:extLst>
          </p:cNvPr>
          <p:cNvSpPr txBox="1"/>
          <p:nvPr/>
        </p:nvSpPr>
        <p:spPr>
          <a:xfrm>
            <a:off x="11606210" y="6489474"/>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48</a:t>
            </a:fld>
            <a:endParaRPr sz="2000" b="1" i="0" u="none" strike="noStrike" cap="none" dirty="0">
              <a:solidFill>
                <a:schemeClr val="dk1"/>
              </a:solidFill>
              <a:latin typeface="Calibri"/>
              <a:ea typeface="Calibri"/>
              <a:cs typeface="Calibri"/>
              <a:sym typeface="Calibri"/>
            </a:endParaRPr>
          </a:p>
        </p:txBody>
      </p:sp>
      <p:sp>
        <p:nvSpPr>
          <p:cNvPr id="7" name="Oval 6">
            <a:extLst>
              <a:ext uri="{FF2B5EF4-FFF2-40B4-BE49-F238E27FC236}">
                <a16:creationId xmlns:a16="http://schemas.microsoft.com/office/drawing/2014/main" xmlns="" id="{47EC5EA2-4C86-48FB-9D72-AC6E43887BB0}"/>
              </a:ext>
            </a:extLst>
          </p:cNvPr>
          <p:cNvSpPr/>
          <p:nvPr/>
        </p:nvSpPr>
        <p:spPr bwMode="auto">
          <a:xfrm>
            <a:off x="2467583" y="2829000"/>
            <a:ext cx="1200000" cy="1200000"/>
          </a:xfrm>
          <a:prstGeom prst="ellipse">
            <a:avLst/>
          </a:prstGeom>
          <a:solidFill>
            <a:schemeClr val="accent6">
              <a:lumMod val="60000"/>
              <a:lumOff val="40000"/>
            </a:schemeClr>
          </a:solidFill>
          <a:ln>
            <a:solidFill>
              <a:schemeClr val="accent6">
                <a:lumMod val="50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933" b="1" dirty="0">
                <a:solidFill>
                  <a:schemeClr val="tx1"/>
                </a:solidFill>
              </a:rPr>
              <a:t>2</a:t>
            </a:r>
            <a:endParaRPr lang="x-none" sz="2933" b="1" dirty="0">
              <a:solidFill>
                <a:schemeClr val="tx1"/>
              </a:solidFill>
            </a:endParaRPr>
          </a:p>
        </p:txBody>
      </p:sp>
      <p:pic>
        <p:nvPicPr>
          <p:cNvPr id="8" name="Рисунок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2997" y="5520403"/>
            <a:ext cx="1319340" cy="1319340"/>
          </a:xfrm>
          <a:prstGeom prst="rect">
            <a:avLst/>
          </a:prstGeom>
        </p:spPr>
      </p:pic>
    </p:spTree>
    <p:extLst>
      <p:ext uri="{BB962C8B-B14F-4D97-AF65-F5344CB8AC3E}">
        <p14:creationId xmlns:p14="http://schemas.microsoft.com/office/powerpoint/2010/main" val="42871627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1DEC1FA-5FC7-3041-885F-71B28D31F332}"/>
              </a:ext>
            </a:extLst>
          </p:cNvPr>
          <p:cNvSpPr>
            <a:spLocks noGrp="1"/>
          </p:cNvSpPr>
          <p:nvPr>
            <p:ph type="title"/>
          </p:nvPr>
        </p:nvSpPr>
        <p:spPr>
          <a:xfrm>
            <a:off x="0" y="0"/>
            <a:ext cx="12192000" cy="839755"/>
          </a:xfrm>
        </p:spPr>
        <p:txBody>
          <a:bodyPr>
            <a:normAutofit/>
          </a:bodyPr>
          <a:lstStyle/>
          <a:p>
            <a:pPr algn="ctr"/>
            <a:r>
              <a:rPr lang="uk-UA" sz="3500" b="1" dirty="0">
                <a:latin typeface="+mn-lt"/>
              </a:rPr>
              <a:t>НОРМАТИВНА БАЗА</a:t>
            </a:r>
            <a:endParaRPr lang="x-none" sz="3500" b="1" dirty="0">
              <a:latin typeface="+mn-lt"/>
            </a:endParaRPr>
          </a:p>
        </p:txBody>
      </p:sp>
      <p:sp>
        <p:nvSpPr>
          <p:cNvPr id="3" name="Content Placeholder 2">
            <a:extLst>
              <a:ext uri="{FF2B5EF4-FFF2-40B4-BE49-F238E27FC236}">
                <a16:creationId xmlns:a16="http://schemas.microsoft.com/office/drawing/2014/main" xmlns="" id="{864A0225-ECA3-0B47-BD7D-17186887EB84}"/>
              </a:ext>
            </a:extLst>
          </p:cNvPr>
          <p:cNvSpPr>
            <a:spLocks noGrp="1"/>
          </p:cNvSpPr>
          <p:nvPr>
            <p:ph idx="1"/>
          </p:nvPr>
        </p:nvSpPr>
        <p:spPr>
          <a:xfrm>
            <a:off x="195943" y="587828"/>
            <a:ext cx="11737909" cy="5901646"/>
          </a:xfrm>
        </p:spPr>
        <p:txBody>
          <a:bodyPr>
            <a:noAutofit/>
          </a:bodyPr>
          <a:lstStyle/>
          <a:p>
            <a:pPr marL="514376" indent="-514376" algn="just">
              <a:lnSpc>
                <a:spcPct val="100000"/>
              </a:lnSpc>
              <a:buFont typeface="+mj-lt"/>
              <a:buAutoNum type="arabicPeriod"/>
            </a:pPr>
            <a:r>
              <a:rPr lang="uk-UA" sz="2600" dirty="0"/>
              <a:t>Порядок бронювання військовозобов’язаних під час воєнного стану, </a:t>
            </a:r>
            <a:r>
              <a:rPr lang="uk-UA" sz="2600" dirty="0" err="1"/>
              <a:t>затв</a:t>
            </a:r>
            <a:r>
              <a:rPr lang="uk-UA" sz="2600" dirty="0"/>
              <a:t>. постановою КМУ від 27.01.2023 р. № 76 + 9 додатків ( останні зміни внесені пост. КМУ № 723 від 18.06.2024)</a:t>
            </a:r>
          </a:p>
          <a:p>
            <a:pPr marL="514376" indent="-514376" algn="just">
              <a:lnSpc>
                <a:spcPct val="100000"/>
              </a:lnSpc>
              <a:buFont typeface="+mj-lt"/>
              <a:buAutoNum type="arabicPeriod"/>
            </a:pPr>
            <a:r>
              <a:rPr lang="uk-UA" sz="2600" dirty="0"/>
              <a:t>Критерії та порядок, за якими здійснюється визначення підприємств, установ та організацій, які є критично важливими для функціонування економіки та забезпечення життєдіяльності населення в особливий період, а також критично важливими для забезпечення потреб Збройних Сил, інших військових формувань в особливий період, </a:t>
            </a:r>
            <a:r>
              <a:rPr lang="uk-UA" sz="2600" dirty="0" err="1"/>
              <a:t>затв</a:t>
            </a:r>
            <a:r>
              <a:rPr lang="uk-UA" sz="2600" dirty="0"/>
              <a:t>. постановою КМУ від 27.01.2023 р. № 76</a:t>
            </a:r>
          </a:p>
          <a:p>
            <a:pPr marL="514376" indent="-514376" algn="just">
              <a:lnSpc>
                <a:spcPct val="100000"/>
              </a:lnSpc>
              <a:buFont typeface="+mj-lt"/>
              <a:buAutoNum type="arabicPeriod"/>
            </a:pPr>
            <a:r>
              <a:rPr lang="uk-UA" sz="2600" dirty="0"/>
              <a:t>Порядок бронювання військовозобов’язаних за органами державної влади, іншими державними органами, органами місцевого самоврядування та підприємствами на період мобілізації та на воєнний час, затвердженого постановою Кабінету Міністрів України від 4 лютого 2015 р. № 45 з грифом «для службового використання»</a:t>
            </a:r>
          </a:p>
          <a:p>
            <a:pPr algn="just">
              <a:lnSpc>
                <a:spcPct val="100000"/>
              </a:lnSpc>
            </a:pPr>
            <a:endParaRPr lang="x-none" sz="2600" dirty="0"/>
          </a:p>
        </p:txBody>
      </p:sp>
      <p:sp>
        <p:nvSpPr>
          <p:cNvPr id="5" name="Google Shape;556;p32">
            <a:extLst>
              <a:ext uri="{FF2B5EF4-FFF2-40B4-BE49-F238E27FC236}">
                <a16:creationId xmlns:a16="http://schemas.microsoft.com/office/drawing/2014/main" xmlns="" id="{2C439F0B-4698-4E63-8F3C-D74338DFBE21}"/>
              </a:ext>
            </a:extLst>
          </p:cNvPr>
          <p:cNvSpPr txBox="1"/>
          <p:nvPr/>
        </p:nvSpPr>
        <p:spPr>
          <a:xfrm>
            <a:off x="11606210" y="6489474"/>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49</a:t>
            </a:fld>
            <a:endParaRPr sz="2000" b="1"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774462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9EC2C620-4A68-E04D-AD81-72B351075C81}"/>
              </a:ext>
            </a:extLst>
          </p:cNvPr>
          <p:cNvSpPr>
            <a:spLocks noGrp="1"/>
          </p:cNvSpPr>
          <p:nvPr>
            <p:ph idx="1"/>
          </p:nvPr>
        </p:nvSpPr>
        <p:spPr>
          <a:xfrm>
            <a:off x="354563" y="485192"/>
            <a:ext cx="11625943" cy="5691771"/>
          </a:xfrm>
        </p:spPr>
        <p:txBody>
          <a:bodyPr anchor="ctr">
            <a:normAutofit/>
          </a:bodyPr>
          <a:lstStyle/>
          <a:p>
            <a:pPr marL="0" indent="0" algn="just">
              <a:lnSpc>
                <a:spcPct val="120000"/>
              </a:lnSpc>
              <a:buNone/>
            </a:pPr>
            <a:r>
              <a:rPr lang="uk-UA" b="1" dirty="0"/>
              <a:t>2. Спрощена система та РРО-ПРРО – нові роз</a:t>
            </a:r>
            <a:r>
              <a:rPr lang="en-US" b="1" dirty="0"/>
              <a:t>’я</a:t>
            </a:r>
            <a:r>
              <a:rPr lang="uk-UA" b="1" dirty="0" err="1"/>
              <a:t>снення</a:t>
            </a:r>
            <a:r>
              <a:rPr lang="uk-UA" b="1" dirty="0"/>
              <a:t>:</a:t>
            </a:r>
            <a:endParaRPr lang="x-none" dirty="0"/>
          </a:p>
          <a:p>
            <a:pPr lvl="0" algn="just">
              <a:lnSpc>
                <a:spcPct val="120000"/>
              </a:lnSpc>
              <a:buFont typeface="Calibri" panose="020F0502020204030204" pitchFamily="34" charset="0"/>
              <a:buChar char="―"/>
            </a:pPr>
            <a:r>
              <a:rPr lang="uk-UA" dirty="0"/>
              <a:t> Звітність спрощенців за 1-ше півріччя, особливості;</a:t>
            </a:r>
            <a:endParaRPr lang="x-none" dirty="0"/>
          </a:p>
          <a:p>
            <a:pPr lvl="0" algn="just">
              <a:lnSpc>
                <a:spcPct val="120000"/>
              </a:lnSpc>
              <a:buFont typeface="Calibri" panose="020F0502020204030204" pitchFamily="34" charset="0"/>
              <a:buChar char="―"/>
            </a:pPr>
            <a:r>
              <a:rPr lang="uk-UA" dirty="0"/>
              <a:t> Утримання комісії – коли буде порушенням оподаткування для платників єдиного податку;</a:t>
            </a:r>
            <a:endParaRPr lang="x-none" dirty="0"/>
          </a:p>
          <a:p>
            <a:pPr lvl="0" algn="just">
              <a:lnSpc>
                <a:spcPct val="120000"/>
              </a:lnSpc>
              <a:buFont typeface="Calibri" panose="020F0502020204030204" pitchFamily="34" charset="0"/>
              <a:buChar char="―"/>
            </a:pPr>
            <a:r>
              <a:rPr lang="uk-UA" dirty="0"/>
              <a:t> Оподаткування коштів, що залишаються на валютних рахунках закордоном;</a:t>
            </a:r>
            <a:endParaRPr lang="x-none" dirty="0"/>
          </a:p>
          <a:p>
            <a:pPr lvl="0" algn="just">
              <a:lnSpc>
                <a:spcPct val="120000"/>
              </a:lnSpc>
              <a:buFont typeface="Calibri" panose="020F0502020204030204" pitchFamily="34" charset="0"/>
              <a:buChar char="―"/>
            </a:pPr>
            <a:r>
              <a:rPr lang="uk-UA" dirty="0"/>
              <a:t> Продаж товарів на закордонних </a:t>
            </a:r>
            <a:r>
              <a:rPr lang="uk-UA" dirty="0" err="1"/>
              <a:t>маркетплейсах</a:t>
            </a:r>
            <a:r>
              <a:rPr lang="uk-UA" dirty="0"/>
              <a:t>;</a:t>
            </a:r>
          </a:p>
          <a:p>
            <a:pPr lvl="0" algn="just">
              <a:lnSpc>
                <a:spcPct val="120000"/>
              </a:lnSpc>
              <a:buFont typeface="Calibri" panose="020F0502020204030204" pitchFamily="34" charset="0"/>
              <a:buChar char="―"/>
            </a:pPr>
            <a:r>
              <a:rPr lang="uk-UA" dirty="0"/>
              <a:t> Зміни в законодавстві.</a:t>
            </a:r>
            <a:endParaRPr lang="x-none" dirty="0"/>
          </a:p>
        </p:txBody>
      </p:sp>
      <p:sp>
        <p:nvSpPr>
          <p:cNvPr id="4" name="Google Shape;556;p32">
            <a:extLst>
              <a:ext uri="{FF2B5EF4-FFF2-40B4-BE49-F238E27FC236}">
                <a16:creationId xmlns:a16="http://schemas.microsoft.com/office/drawing/2014/main" xmlns="" id="{4A23D3DE-34C3-490E-B225-AD25FB6DB2F1}"/>
              </a:ext>
            </a:extLst>
          </p:cNvPr>
          <p:cNvSpPr txBox="1"/>
          <p:nvPr/>
        </p:nvSpPr>
        <p:spPr>
          <a:xfrm>
            <a:off x="11606210" y="6489474"/>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5</a:t>
            </a:fld>
            <a:endParaRPr sz="2000" b="1" i="0" u="none" strike="noStrike" cap="none" dirty="0">
              <a:solidFill>
                <a:schemeClr val="dk1"/>
              </a:solidFill>
              <a:latin typeface="Calibri"/>
              <a:ea typeface="Calibri"/>
              <a:cs typeface="Calibri"/>
              <a:sym typeface="Calibri"/>
            </a:endParaRP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98903" y="84418"/>
            <a:ext cx="1634301" cy="1634301"/>
          </a:xfrm>
          <a:prstGeom prst="rect">
            <a:avLst/>
          </a:prstGeom>
        </p:spPr>
      </p:pic>
    </p:spTree>
    <p:extLst>
      <p:ext uri="{BB962C8B-B14F-4D97-AF65-F5344CB8AC3E}">
        <p14:creationId xmlns:p14="http://schemas.microsoft.com/office/powerpoint/2010/main" val="39473607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Прямоугольник 2"/>
          <p:cNvSpPr/>
          <p:nvPr/>
        </p:nvSpPr>
        <p:spPr bwMode="auto">
          <a:xfrm>
            <a:off x="838200" y="2136339"/>
            <a:ext cx="10512000" cy="461665"/>
          </a:xfrm>
          <a:prstGeom prst="rect">
            <a:avLst/>
          </a:prstGeom>
        </p:spPr>
        <p:txBody>
          <a:bodyPr>
            <a:spAutoFit/>
          </a:bodyPr>
          <a:lstStyle/>
          <a:p>
            <a:pPr algn="just">
              <a:defRPr/>
            </a:pPr>
            <a:r>
              <a:rPr lang="ru-RU" sz="2400"/>
              <a:t>      </a:t>
            </a:r>
            <a:endParaRPr sz="1200"/>
          </a:p>
        </p:txBody>
      </p:sp>
      <p:sp>
        <p:nvSpPr>
          <p:cNvPr id="4" name="Прямоугольник 3"/>
          <p:cNvSpPr/>
          <p:nvPr/>
        </p:nvSpPr>
        <p:spPr bwMode="auto">
          <a:xfrm>
            <a:off x="575733" y="801983"/>
            <a:ext cx="11040534" cy="3703065"/>
          </a:xfrm>
          <a:prstGeom prst="rect">
            <a:avLst/>
          </a:prstGeom>
        </p:spPr>
        <p:txBody>
          <a:bodyPr wrap="square">
            <a:spAutoFit/>
          </a:bodyPr>
          <a:lstStyle/>
          <a:p>
            <a:pPr algn="ctr"/>
            <a:r>
              <a:rPr lang="uk-UA" sz="2933" i="1" dirty="0"/>
              <a:t>постанова Кабінету Міністрів України  від 27 січня 2023 р. № 76 </a:t>
            </a:r>
            <a:endParaRPr lang="x-none" sz="2933" i="1" dirty="0"/>
          </a:p>
          <a:p>
            <a:pPr algn="ctr"/>
            <a:r>
              <a:rPr lang="uk-UA" sz="2933" i="1" dirty="0"/>
              <a:t>(в редакції постанови Кабінету Міністрів України від 5 червня 2024 р. № 650)</a:t>
            </a:r>
            <a:r>
              <a:rPr lang="uk-UA" sz="2933" dirty="0"/>
              <a:t> </a:t>
            </a:r>
          </a:p>
          <a:p>
            <a:pPr algn="ctr"/>
            <a:endParaRPr lang="uk-UA" sz="2933" dirty="0"/>
          </a:p>
          <a:p>
            <a:pPr algn="ctr"/>
            <a:r>
              <a:rPr lang="uk-UA" sz="2933" b="1" dirty="0"/>
              <a:t>ПОРЯДОК </a:t>
            </a:r>
            <a:endParaRPr lang="x-none" sz="2933" b="1" dirty="0"/>
          </a:p>
          <a:p>
            <a:pPr algn="ctr"/>
            <a:r>
              <a:rPr lang="uk-UA" sz="2933" b="1" dirty="0"/>
              <a:t>бронювання військовозобов’язаних під час воєнного стану</a:t>
            </a:r>
          </a:p>
          <a:p>
            <a:pPr algn="ctr"/>
            <a:endParaRPr lang="uk-UA" sz="2933" b="1" dirty="0"/>
          </a:p>
          <a:p>
            <a:pPr algn="ctr"/>
            <a:r>
              <a:rPr lang="uk-UA" sz="2933" b="1" i="1" dirty="0"/>
              <a:t>Редакція</a:t>
            </a:r>
            <a:r>
              <a:rPr lang="uk-UA" sz="2933" i="1" dirty="0"/>
              <a:t> від </a:t>
            </a:r>
            <a:r>
              <a:rPr lang="uk-UA" sz="2933" b="1" i="1" dirty="0"/>
              <a:t>08.06.2024</a:t>
            </a:r>
            <a:endParaRPr lang="x-none" sz="2933" i="1" dirty="0"/>
          </a:p>
        </p:txBody>
      </p:sp>
      <p:sp>
        <p:nvSpPr>
          <p:cNvPr id="5" name="Google Shape;556;p32">
            <a:extLst>
              <a:ext uri="{FF2B5EF4-FFF2-40B4-BE49-F238E27FC236}">
                <a16:creationId xmlns:a16="http://schemas.microsoft.com/office/drawing/2014/main" xmlns="" id="{34DA9A5F-3691-49AA-86AD-69B577A32020}"/>
              </a:ext>
            </a:extLst>
          </p:cNvPr>
          <p:cNvSpPr txBox="1"/>
          <p:nvPr/>
        </p:nvSpPr>
        <p:spPr>
          <a:xfrm>
            <a:off x="11606210" y="6489474"/>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50</a:t>
            </a:fld>
            <a:endParaRPr sz="2000" b="1" i="0" u="none" strike="noStrike" cap="none" dirty="0">
              <a:solidFill>
                <a:schemeClr val="dk1"/>
              </a:solidFill>
              <a:latin typeface="Calibri"/>
              <a:ea typeface="Calibri"/>
              <a:cs typeface="Calibri"/>
              <a:sym typeface="Calibri"/>
            </a:endParaRPr>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2997" y="5520403"/>
            <a:ext cx="1319340" cy="1319340"/>
          </a:xfrm>
          <a:prstGeom prst="rect">
            <a:avLst/>
          </a:prstGeom>
        </p:spPr>
      </p:pic>
    </p:spTree>
    <p:extLst>
      <p:ext uri="{BB962C8B-B14F-4D97-AF65-F5344CB8AC3E}">
        <p14:creationId xmlns:p14="http://schemas.microsoft.com/office/powerpoint/2010/main" val="14605857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Прямоугольник 2"/>
          <p:cNvSpPr/>
          <p:nvPr/>
        </p:nvSpPr>
        <p:spPr bwMode="auto">
          <a:xfrm>
            <a:off x="838200" y="2136339"/>
            <a:ext cx="10512000" cy="461665"/>
          </a:xfrm>
          <a:prstGeom prst="rect">
            <a:avLst/>
          </a:prstGeom>
        </p:spPr>
        <p:txBody>
          <a:bodyPr>
            <a:spAutoFit/>
          </a:bodyPr>
          <a:lstStyle/>
          <a:p>
            <a:pPr algn="just">
              <a:defRPr/>
            </a:pPr>
            <a:r>
              <a:rPr lang="ru-RU" sz="2400"/>
              <a:t>      </a:t>
            </a:r>
            <a:endParaRPr sz="1200"/>
          </a:p>
        </p:txBody>
      </p:sp>
      <p:sp>
        <p:nvSpPr>
          <p:cNvPr id="4" name="Прямоугольник 3"/>
          <p:cNvSpPr/>
          <p:nvPr/>
        </p:nvSpPr>
        <p:spPr bwMode="auto">
          <a:xfrm>
            <a:off x="309665" y="766251"/>
            <a:ext cx="11689501" cy="5632311"/>
          </a:xfrm>
          <a:prstGeom prst="rect">
            <a:avLst/>
          </a:prstGeom>
        </p:spPr>
        <p:txBody>
          <a:bodyPr wrap="square">
            <a:spAutoFit/>
          </a:bodyPr>
          <a:lstStyle/>
          <a:p>
            <a:pPr algn="just"/>
            <a:r>
              <a:rPr lang="uk-UA" sz="2400" dirty="0"/>
              <a:t>1. Цей Порядок визначає механізм бронювання під час воєнного стану військовозобов’язаних, які пропонуються до бронювання на період мобілізації та на воєнний час, які працюють або проходять службу: </a:t>
            </a:r>
            <a:endParaRPr lang="x-none" sz="2400" dirty="0"/>
          </a:p>
          <a:p>
            <a:pPr marL="304815" indent="-304815" algn="just">
              <a:buFont typeface="Arial" panose="020B0604020202020204" pitchFamily="34" charset="0"/>
              <a:buChar char="•"/>
            </a:pPr>
            <a:r>
              <a:rPr lang="uk-UA" sz="2400" dirty="0"/>
              <a:t>в органах державної влади, інших державних органах, органах місцевого самоврядування; </a:t>
            </a:r>
          </a:p>
          <a:p>
            <a:pPr marL="304815" indent="-304815" algn="just">
              <a:buFont typeface="Arial" panose="020B0604020202020204" pitchFamily="34" charset="0"/>
              <a:buChar char="•"/>
            </a:pPr>
            <a:r>
              <a:rPr lang="uk-UA" sz="2400" dirty="0"/>
              <a:t>на підприємствах, в установах та організаціях, які є </a:t>
            </a:r>
            <a:r>
              <a:rPr lang="uk-UA" sz="2400" b="1" dirty="0"/>
              <a:t>критично важливими для забезпечення потреб Збройних Сил</a:t>
            </a:r>
            <a:r>
              <a:rPr lang="uk-UA" sz="2400" dirty="0"/>
              <a:t>, інших військових формувань в особливий період; </a:t>
            </a:r>
          </a:p>
          <a:p>
            <a:pPr marL="304815" indent="-304815" algn="just">
              <a:buFont typeface="Arial" panose="020B0604020202020204" pitchFamily="34" charset="0"/>
              <a:buChar char="•"/>
            </a:pPr>
            <a:r>
              <a:rPr lang="uk-UA" sz="2400" dirty="0"/>
              <a:t>на підприємствах, в установах та організаціях, які </a:t>
            </a:r>
            <a:r>
              <a:rPr lang="uk-UA" sz="2400" b="1" dirty="0"/>
              <a:t>є критично важливими для функціонування економіки та забезпечення життєдіяльності населення в </a:t>
            </a:r>
            <a:r>
              <a:rPr lang="uk-UA" sz="2400" dirty="0"/>
              <a:t>особливий період; </a:t>
            </a:r>
            <a:endParaRPr lang="x-none" sz="2400" dirty="0"/>
          </a:p>
          <a:p>
            <a:pPr marL="304815" indent="-304815" algn="just">
              <a:buFont typeface="Arial" panose="020B0604020202020204" pitchFamily="34" charset="0"/>
              <a:buChar char="•"/>
            </a:pPr>
            <a:r>
              <a:rPr lang="uk-UA" sz="2400" dirty="0"/>
              <a:t>у спеціалізованих установах ООН, міжнародних судових органах, міжнародних та неурядових організаціях та установах, членом, учасником або спостерігачем у яких є Україна, відповідно до укладених міжнародних договорів України. </a:t>
            </a:r>
          </a:p>
          <a:p>
            <a:pPr algn="r"/>
            <a:r>
              <a:rPr lang="uk-UA" sz="2400" b="1" i="1" dirty="0"/>
              <a:t>Пункт 1 постанови КМУ № 76</a:t>
            </a:r>
            <a:endParaRPr lang="x-none" sz="2400" b="1" i="1" dirty="0"/>
          </a:p>
        </p:txBody>
      </p:sp>
      <p:sp>
        <p:nvSpPr>
          <p:cNvPr id="5" name="Заголовок 7"/>
          <p:cNvSpPr txBox="1"/>
          <p:nvPr/>
        </p:nvSpPr>
        <p:spPr bwMode="auto">
          <a:xfrm>
            <a:off x="0" y="23503"/>
            <a:ext cx="12192000" cy="615553"/>
          </a:xfrm>
          <a:prstGeom prst="rect">
            <a:avLst/>
          </a:prstGeom>
        </p:spPr>
        <p:txBody>
          <a:bodyPr vert="horz" wrap="square" lIns="60960" tIns="30480" rIns="60960" bIns="30480" rtlCol="0" anchor="t" anchorCtr="0">
            <a:spAutoFit/>
          </a:bodyPr>
          <a:lstStyle>
            <a:defPPr>
              <a:defRPr lang="en-US"/>
            </a:defPPr>
            <a:lvl1pPr lvl="0" algn="ctr" defTabSz="1371600">
              <a:lnSpc>
                <a:spcPct val="90000"/>
              </a:lnSpc>
              <a:spcBef>
                <a:spcPts val="0"/>
              </a:spcBef>
              <a:buNone/>
              <a:defRPr sz="5400" b="1" cap="all">
                <a:solidFill>
                  <a:srgbClr val="ED3434"/>
                </a:solidFill>
                <a:ea typeface="+mj-ea"/>
                <a:cs typeface="+mj-cs"/>
              </a:defRPr>
            </a:lvl1pPr>
          </a:lstStyle>
          <a:p>
            <a:pPr>
              <a:lnSpc>
                <a:spcPct val="100000"/>
              </a:lnSpc>
              <a:defRPr/>
            </a:pPr>
            <a:r>
              <a:rPr lang="ru-RU" sz="3600" dirty="0">
                <a:solidFill>
                  <a:schemeClr val="tx1"/>
                </a:solidFill>
              </a:rPr>
              <a:t>НА КОГО ПОШИРЮЄТЬСЯ МЕХАНІЗМ БРОНЮВАННЯ </a:t>
            </a:r>
          </a:p>
        </p:txBody>
      </p:sp>
      <p:sp>
        <p:nvSpPr>
          <p:cNvPr id="6" name="Google Shape;556;p32">
            <a:extLst>
              <a:ext uri="{FF2B5EF4-FFF2-40B4-BE49-F238E27FC236}">
                <a16:creationId xmlns:a16="http://schemas.microsoft.com/office/drawing/2014/main" xmlns="" id="{ED000F85-059D-4717-8792-13AEDB8BF2F6}"/>
              </a:ext>
            </a:extLst>
          </p:cNvPr>
          <p:cNvSpPr txBox="1"/>
          <p:nvPr/>
        </p:nvSpPr>
        <p:spPr>
          <a:xfrm>
            <a:off x="11606210" y="6489474"/>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51</a:t>
            </a:fld>
            <a:endParaRPr sz="2000" b="1"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688774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22">
          <a:extLst>
            <a:ext uri="{FF2B5EF4-FFF2-40B4-BE49-F238E27FC236}">
              <a16:creationId xmlns:a16="http://schemas.microsoft.com/office/drawing/2014/main" xmlns="" id="{0AD9A143-C103-FF4E-3CBE-76EFCCD59B75}"/>
            </a:ext>
          </a:extLst>
        </p:cNvPr>
        <p:cNvGrpSpPr/>
        <p:nvPr/>
      </p:nvGrpSpPr>
      <p:grpSpPr>
        <a:xfrm>
          <a:off x="0" y="0"/>
          <a:ext cx="0" cy="0"/>
          <a:chOff x="0" y="0"/>
          <a:chExt cx="0" cy="0"/>
        </a:xfrm>
      </p:grpSpPr>
      <p:sp>
        <p:nvSpPr>
          <p:cNvPr id="2" name="Content Placeholder 2">
            <a:extLst>
              <a:ext uri="{FF2B5EF4-FFF2-40B4-BE49-F238E27FC236}">
                <a16:creationId xmlns:a16="http://schemas.microsoft.com/office/drawing/2014/main" xmlns="" id="{FC6F3E7A-FC76-1962-142A-2A8216D6CCE8}"/>
              </a:ext>
            </a:extLst>
          </p:cNvPr>
          <p:cNvSpPr txBox="1">
            <a:spLocks/>
          </p:cNvSpPr>
          <p:nvPr/>
        </p:nvSpPr>
        <p:spPr>
          <a:xfrm>
            <a:off x="238992" y="1203649"/>
            <a:ext cx="11793682" cy="5300409"/>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indent="180009" algn="just" fontAlgn="base">
              <a:lnSpc>
                <a:spcPct val="114000"/>
              </a:lnSpc>
            </a:pPr>
            <a:r>
              <a:rPr lang="uk-UA" sz="2200" dirty="0">
                <a:latin typeface="+mn-lt"/>
              </a:rPr>
              <a:t>3. Установити, що:</a:t>
            </a:r>
          </a:p>
          <a:p>
            <a:pPr indent="180009" algn="just" fontAlgn="base">
              <a:lnSpc>
                <a:spcPct val="114000"/>
              </a:lnSpc>
            </a:pPr>
            <a:r>
              <a:rPr lang="uk-UA" sz="2200" b="1" dirty="0">
                <a:latin typeface="+mn-lt"/>
              </a:rPr>
              <a:t>ПІСЛЯ 8.06.2024 БРОНЮВАННЯ </a:t>
            </a:r>
            <a:r>
              <a:rPr lang="uk-UA" sz="2200" b="1" dirty="0"/>
              <a:t>ЗДІЙСНЮЄТЬСЯ МІНІСТЕРСТВОМ ОБОРОНИ ТА МІНІСТЕРСТВОМ ЕКОНОМІКИ</a:t>
            </a:r>
            <a:endParaRPr lang="uk-UA" sz="2200" b="1" dirty="0">
              <a:latin typeface="+mn-lt"/>
            </a:endParaRPr>
          </a:p>
          <a:p>
            <a:pPr indent="180009" algn="just" fontAlgn="base">
              <a:lnSpc>
                <a:spcPct val="114000"/>
              </a:lnSpc>
            </a:pPr>
            <a:r>
              <a:rPr lang="uk-UA" sz="2200" dirty="0">
                <a:latin typeface="+mn-lt"/>
              </a:rPr>
              <a:t>	1) </a:t>
            </a:r>
            <a:r>
              <a:rPr lang="uk-UA" sz="2200" b="1" u="sng" dirty="0">
                <a:latin typeface="+mn-lt"/>
              </a:rPr>
              <a:t>бронювання військовозобов’язаних</a:t>
            </a:r>
            <a:r>
              <a:rPr lang="uk-UA" sz="2200" dirty="0">
                <a:latin typeface="+mn-lt"/>
              </a:rPr>
              <a:t> за списками військовозобов’язаних, </a:t>
            </a:r>
            <a:r>
              <a:rPr lang="uk-UA" sz="2200" b="1" u="sng" dirty="0">
                <a:latin typeface="+mn-lt"/>
              </a:rPr>
              <a:t>які пропонуються до бронювання на</a:t>
            </a:r>
            <a:r>
              <a:rPr lang="uk-UA" sz="2200" dirty="0">
                <a:latin typeface="+mn-lt"/>
              </a:rPr>
              <a:t> період мобілізації та на воєнний час, </a:t>
            </a:r>
            <a:r>
              <a:rPr lang="uk-UA" sz="2200" b="1" dirty="0">
                <a:latin typeface="+mn-lt"/>
              </a:rPr>
              <a:t>що подані після набрання чинності постановою</a:t>
            </a:r>
            <a:r>
              <a:rPr lang="uk-UA" sz="2200" dirty="0">
                <a:latin typeface="+mn-lt"/>
              </a:rPr>
              <a:t> КМУ від 8 травня 2024 р. № 520 (</a:t>
            </a:r>
            <a:r>
              <a:rPr lang="uk-UA" sz="2200" i="1" dirty="0"/>
              <a:t> набрала чинності з 8.06.2024), </a:t>
            </a:r>
            <a:r>
              <a:rPr lang="uk-UA" sz="2200" b="1" u="sng" dirty="0">
                <a:latin typeface="+mn-lt"/>
              </a:rPr>
              <a:t>здійснюється Міністерством оборони та Міністерством економіки</a:t>
            </a:r>
            <a:r>
              <a:rPr lang="uk-UA" sz="2200" dirty="0">
                <a:latin typeface="+mn-lt"/>
              </a:rPr>
              <a:t>; </a:t>
            </a:r>
          </a:p>
          <a:p>
            <a:pPr indent="180009" algn="just" fontAlgn="base">
              <a:lnSpc>
                <a:spcPct val="114000"/>
              </a:lnSpc>
            </a:pPr>
            <a:endParaRPr lang="uk-UA" sz="2200" b="1" dirty="0">
              <a:latin typeface="+mn-lt"/>
            </a:endParaRPr>
          </a:p>
          <a:p>
            <a:pPr indent="180009" algn="just" fontAlgn="base">
              <a:lnSpc>
                <a:spcPct val="114000"/>
              </a:lnSpc>
            </a:pPr>
            <a:r>
              <a:rPr lang="uk-UA" sz="2200" b="1" dirty="0">
                <a:latin typeface="+mn-lt"/>
              </a:rPr>
              <a:t>ВІДСТРОЧКА, ЩО РАНІШЕ ОФОРМЛЕНА – Є ЧИННОЮ НА СТРОК НА ЯКИЙ ВОНА ВИДАНА</a:t>
            </a:r>
          </a:p>
          <a:p>
            <a:pPr indent="180009" algn="just" fontAlgn="base">
              <a:lnSpc>
                <a:spcPct val="114000"/>
              </a:lnSpc>
            </a:pPr>
            <a:r>
              <a:rPr lang="uk-UA" sz="2200" dirty="0">
                <a:latin typeface="+mn-lt"/>
              </a:rPr>
              <a:t>	2) </a:t>
            </a:r>
            <a:r>
              <a:rPr lang="uk-UA" sz="2200" b="1" u="sng" dirty="0">
                <a:latin typeface="+mn-lt"/>
              </a:rPr>
              <a:t>відстрочки</a:t>
            </a:r>
            <a:r>
              <a:rPr lang="uk-UA" sz="2200" dirty="0">
                <a:latin typeface="+mn-lt"/>
              </a:rPr>
              <a:t> від призову на військову службу під час мобілізації, </a:t>
            </a:r>
            <a:r>
              <a:rPr lang="uk-UA" sz="2200" b="1" u="sng" dirty="0">
                <a:latin typeface="+mn-lt"/>
              </a:rPr>
              <a:t>які були надані </a:t>
            </a:r>
            <a:r>
              <a:rPr lang="uk-UA" sz="2200" dirty="0">
                <a:latin typeface="+mn-lt"/>
              </a:rPr>
              <a:t>військовозобов’язаним рішеннями Міністерства економіки до набрання чинності цією постановою, </a:t>
            </a:r>
            <a:r>
              <a:rPr lang="uk-UA" sz="2200" b="1" u="sng" dirty="0">
                <a:latin typeface="+mn-lt"/>
              </a:rPr>
              <a:t>є чинними протягом строку, на який вони надані;</a:t>
            </a:r>
            <a:endParaRPr lang="uk-UA" sz="2200" b="1" u="sng" dirty="0">
              <a:highlight>
                <a:srgbClr val="FFFF00"/>
              </a:highlight>
              <a:latin typeface="+mn-lt"/>
            </a:endParaRPr>
          </a:p>
        </p:txBody>
      </p:sp>
      <p:sp>
        <p:nvSpPr>
          <p:cNvPr id="4" name="TextBox 3">
            <a:extLst>
              <a:ext uri="{FF2B5EF4-FFF2-40B4-BE49-F238E27FC236}">
                <a16:creationId xmlns:a16="http://schemas.microsoft.com/office/drawing/2014/main" xmlns="" id="{4D1DFD83-5325-86F5-AAB0-7E8C8DCF8A36}"/>
              </a:ext>
            </a:extLst>
          </p:cNvPr>
          <p:cNvSpPr txBox="1"/>
          <p:nvPr/>
        </p:nvSpPr>
        <p:spPr>
          <a:xfrm>
            <a:off x="18474" y="0"/>
            <a:ext cx="12155051" cy="700844"/>
          </a:xfrm>
          <a:prstGeom prst="rect">
            <a:avLst/>
          </a:prstGeom>
          <a:noFill/>
          <a:ln>
            <a:noFill/>
          </a:ln>
        </p:spPr>
        <p:txBody>
          <a:bodyPr spcFirstLastPara="1" wrap="square" lIns="45713" tIns="22850" rIns="45713" bIns="22850" anchor="ctr" anchorCtr="0">
            <a:noAutofit/>
          </a:bodyPr>
          <a:lstStyle>
            <a:defPPr marR="0" lvl="0" algn="l" rtl="0">
              <a:lnSpc>
                <a:spcPct val="100000"/>
              </a:lnSpc>
              <a:spcBef>
                <a:spcPts val="0"/>
              </a:spcBef>
              <a:spcAft>
                <a:spcPts val="0"/>
              </a:spcAft>
            </a:defPPr>
            <a:lvl1pPr marL="0" indent="0">
              <a:buSzPts val="5000"/>
              <a:buNone/>
              <a:defRPr sz="5400" b="1">
                <a:latin typeface="+mn-lt"/>
              </a:defRPr>
            </a:lvl1pPr>
          </a:lstStyle>
          <a:p>
            <a:pPr algn="ctr"/>
            <a:r>
              <a:rPr lang="uk-UA" sz="3500" dirty="0"/>
              <a:t>ВРЕГУЛЮВАННЯ ПЕРЕХІДНИХ МОМЕНТІВ</a:t>
            </a:r>
            <a:endParaRPr lang="x-none" sz="3500" dirty="0"/>
          </a:p>
        </p:txBody>
      </p:sp>
      <p:sp>
        <p:nvSpPr>
          <p:cNvPr id="3" name="TextBox 2">
            <a:extLst>
              <a:ext uri="{FF2B5EF4-FFF2-40B4-BE49-F238E27FC236}">
                <a16:creationId xmlns:a16="http://schemas.microsoft.com/office/drawing/2014/main" xmlns="" id="{49302F02-4D66-6298-4B51-203E23446556}"/>
              </a:ext>
            </a:extLst>
          </p:cNvPr>
          <p:cNvSpPr txBox="1"/>
          <p:nvPr/>
        </p:nvSpPr>
        <p:spPr>
          <a:xfrm>
            <a:off x="8375634" y="700843"/>
            <a:ext cx="3310890" cy="399942"/>
          </a:xfrm>
          <a:prstGeom prst="rect">
            <a:avLst/>
          </a:prstGeom>
          <a:solidFill>
            <a:schemeClr val="accent6">
              <a:lumMod val="60000"/>
              <a:lumOff val="40000"/>
            </a:schemeClr>
          </a:solidFill>
          <a:ln>
            <a:solidFill>
              <a:schemeClr val="accent6">
                <a:lumMod val="50000"/>
              </a:schemeClr>
            </a:solidFill>
          </a:ln>
          <a:scene3d>
            <a:camera prst="orthographicFront"/>
            <a:lightRig rig="threePt" dir="t"/>
          </a:scene3d>
          <a:sp3d>
            <a:bevelT/>
          </a:sp3d>
        </p:spPr>
        <p:txBody>
          <a:bodyPr spcFirstLastPara="1" wrap="square" lIns="35713" tIns="35713" rIns="35713" bIns="35713" anchor="ctr" anchorCtr="0">
            <a:noAutofit/>
          </a:bodyPr>
          <a:lstStyle>
            <a:defPPr marR="0" lvl="0" algn="l" rtl="0">
              <a:lnSpc>
                <a:spcPct val="100000"/>
              </a:lnSpc>
              <a:spcBef>
                <a:spcPts val="0"/>
              </a:spcBef>
              <a:spcAft>
                <a:spcPts val="0"/>
              </a:spcAft>
              <a:defRPr/>
            </a:defPPr>
            <a:lvl1pPr marL="0" indent="0" algn="ctr">
              <a:buClr>
                <a:srgbClr val="F7F7F7"/>
              </a:buClr>
              <a:buSzPts val="4000"/>
              <a:buFont typeface="Helvetica Neue"/>
              <a:buNone/>
              <a:defRPr sz="4000">
                <a:solidFill>
                  <a:schemeClr val="bg1"/>
                </a:solidFill>
                <a:latin typeface="Helvetica Neue"/>
                <a:ea typeface="Helvetica Neue"/>
                <a:cs typeface="Helvetica Neue"/>
              </a:defRPr>
            </a:lvl1pPr>
            <a:lvl2pPr>
              <a:defRPr>
                <a:solidFill>
                  <a:srgbClr val="000000"/>
                </a:solidFill>
                <a:latin typeface="Arial"/>
                <a:ea typeface="Arial"/>
                <a:cs typeface="Arial"/>
              </a:defRPr>
            </a:lvl2pPr>
            <a:lvl3pPr>
              <a:defRPr>
                <a:solidFill>
                  <a:srgbClr val="000000"/>
                </a:solidFill>
                <a:latin typeface="Arial"/>
                <a:ea typeface="Arial"/>
                <a:cs typeface="Arial"/>
              </a:defRPr>
            </a:lvl3pPr>
            <a:lvl4pPr>
              <a:defRPr>
                <a:solidFill>
                  <a:srgbClr val="000000"/>
                </a:solidFill>
                <a:latin typeface="Arial"/>
                <a:ea typeface="Arial"/>
                <a:cs typeface="Arial"/>
              </a:defRPr>
            </a:lvl4pPr>
            <a:lvl5pPr>
              <a:defRPr>
                <a:solidFill>
                  <a:srgbClr val="000000"/>
                </a:solidFill>
                <a:latin typeface="Arial"/>
                <a:ea typeface="Arial"/>
                <a:cs typeface="Arial"/>
              </a:defRPr>
            </a:lvl5pPr>
            <a:lvl6pPr>
              <a:defRPr>
                <a:solidFill>
                  <a:srgbClr val="000000"/>
                </a:solidFill>
                <a:latin typeface="Arial"/>
                <a:ea typeface="Arial"/>
                <a:cs typeface="Arial"/>
              </a:defRPr>
            </a:lvl6pPr>
            <a:lvl7pPr>
              <a:defRPr>
                <a:solidFill>
                  <a:srgbClr val="000000"/>
                </a:solidFill>
                <a:latin typeface="Arial"/>
                <a:ea typeface="Arial"/>
                <a:cs typeface="Arial"/>
              </a:defRPr>
            </a:lvl7pPr>
            <a:lvl8pPr>
              <a:defRPr>
                <a:solidFill>
                  <a:srgbClr val="000000"/>
                </a:solidFill>
                <a:latin typeface="Arial"/>
                <a:ea typeface="Arial"/>
                <a:cs typeface="Arial"/>
              </a:defRPr>
            </a:lvl8pPr>
            <a:lvl9pPr>
              <a:defRPr>
                <a:solidFill>
                  <a:srgbClr val="000000"/>
                </a:solidFill>
                <a:latin typeface="Arial"/>
                <a:ea typeface="Arial"/>
                <a:cs typeface="Arial"/>
              </a:defRPr>
            </a:lvl9pPr>
          </a:lstStyle>
          <a:p>
            <a:r>
              <a:rPr lang="uk-UA" sz="2200" b="1" dirty="0">
                <a:solidFill>
                  <a:schemeClr val="tx1"/>
                </a:solidFill>
                <a:latin typeface="+mn-lt"/>
              </a:rPr>
              <a:t>ПОСТАНОВА КМУ № 650</a:t>
            </a:r>
            <a:endParaRPr lang="x-none" sz="2200" b="1" dirty="0">
              <a:solidFill>
                <a:schemeClr val="tx1"/>
              </a:solidFill>
              <a:latin typeface="+mn-lt"/>
            </a:endParaRPr>
          </a:p>
        </p:txBody>
      </p:sp>
      <p:sp>
        <p:nvSpPr>
          <p:cNvPr id="9" name="Google Shape;199;p9">
            <a:extLst>
              <a:ext uri="{FF2B5EF4-FFF2-40B4-BE49-F238E27FC236}">
                <a16:creationId xmlns:a16="http://schemas.microsoft.com/office/drawing/2014/main" xmlns="" id="{688E6A55-8308-45F5-9ECF-ADDBE319EF36}"/>
              </a:ext>
            </a:extLst>
          </p:cNvPr>
          <p:cNvSpPr txBox="1">
            <a:spLocks noGrp="1"/>
          </p:cNvSpPr>
          <p:nvPr>
            <p:ph type="sldNum" idx="12"/>
          </p:nvPr>
        </p:nvSpPr>
        <p:spPr>
          <a:xfrm>
            <a:off x="11648210" y="6492876"/>
            <a:ext cx="543790" cy="365125"/>
          </a:xfrm>
          <a:prstGeom prst="rect">
            <a:avLst/>
          </a:prstGeom>
          <a:noFill/>
          <a:ln>
            <a:noFill/>
          </a:ln>
        </p:spPr>
        <p:txBody>
          <a:bodyPr spcFirstLastPara="1" vert="horz" wrap="square" lIns="91425" tIns="45700" rIns="91425" bIns="45700" rtlCol="0" anchor="ctr" anchorCtr="0">
            <a:noAutofit/>
          </a:bodyPr>
          <a:lstStyle/>
          <a:p>
            <a:pPr algn="r">
              <a:buClr>
                <a:schemeClr val="dk1"/>
              </a:buClr>
              <a:buSzPts val="2400"/>
            </a:pPr>
            <a:fld id="{00000000-1234-1234-1234-123412341234}" type="slidenum">
              <a:rPr lang="uk-UA" sz="2000" b="1">
                <a:solidFill>
                  <a:schemeClr val="dk1"/>
                </a:solidFill>
                <a:latin typeface="+mn-lt"/>
              </a:rPr>
              <a:pPr algn="r">
                <a:buClr>
                  <a:schemeClr val="dk1"/>
                </a:buClr>
                <a:buSzPts val="2400"/>
              </a:pPr>
              <a:t>52</a:t>
            </a:fld>
            <a:endParaRPr sz="2000" b="1" dirty="0">
              <a:solidFill>
                <a:schemeClr val="dk1"/>
              </a:solidFill>
              <a:latin typeface="+mn-lt"/>
            </a:endParaRPr>
          </a:p>
        </p:txBody>
      </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92997" y="5520403"/>
            <a:ext cx="1319340" cy="1319340"/>
          </a:xfrm>
          <a:prstGeom prst="rect">
            <a:avLst/>
          </a:prstGeom>
        </p:spPr>
      </p:pic>
    </p:spTree>
    <p:extLst>
      <p:ext uri="{BB962C8B-B14F-4D97-AF65-F5344CB8AC3E}">
        <p14:creationId xmlns:p14="http://schemas.microsoft.com/office/powerpoint/2010/main" val="30698482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22">
          <a:extLst>
            <a:ext uri="{FF2B5EF4-FFF2-40B4-BE49-F238E27FC236}">
              <a16:creationId xmlns:a16="http://schemas.microsoft.com/office/drawing/2014/main" xmlns="" id="{5BB83F67-BE7C-0E29-627A-10DB425A2C73}"/>
            </a:ext>
          </a:extLst>
        </p:cNvPr>
        <p:cNvGrpSpPr/>
        <p:nvPr/>
      </p:nvGrpSpPr>
      <p:grpSpPr>
        <a:xfrm>
          <a:off x="0" y="0"/>
          <a:ext cx="0" cy="0"/>
          <a:chOff x="0" y="0"/>
          <a:chExt cx="0" cy="0"/>
        </a:xfrm>
      </p:grpSpPr>
      <p:sp>
        <p:nvSpPr>
          <p:cNvPr id="2" name="Content Placeholder 2">
            <a:extLst>
              <a:ext uri="{FF2B5EF4-FFF2-40B4-BE49-F238E27FC236}">
                <a16:creationId xmlns:a16="http://schemas.microsoft.com/office/drawing/2014/main" xmlns="" id="{1C738C45-6764-7B28-85A7-556E5CF43985}"/>
              </a:ext>
            </a:extLst>
          </p:cNvPr>
          <p:cNvSpPr txBox="1">
            <a:spLocks/>
          </p:cNvSpPr>
          <p:nvPr/>
        </p:nvSpPr>
        <p:spPr>
          <a:xfrm>
            <a:off x="157595" y="821094"/>
            <a:ext cx="11876810" cy="5671782"/>
          </a:xfrm>
          <a:prstGeom prst="rect">
            <a:avLst/>
          </a:prstGeom>
        </p:spPr>
        <p:txBody>
          <a:bodyPr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indent="180009" algn="just" fontAlgn="base">
              <a:lnSpc>
                <a:spcPct val="114000"/>
              </a:lnSpc>
            </a:pPr>
            <a:r>
              <a:rPr lang="uk-UA" sz="2400" b="1" dirty="0">
                <a:latin typeface="+mn-lt"/>
              </a:rPr>
              <a:t>НОВИЙ ОБОВ’ЯЗОК РОБОТОДАВЦІВ ПОВІДОМЛЯТИ ПЕНСІЙНИЙ ФОНД</a:t>
            </a:r>
          </a:p>
          <a:p>
            <a:pPr indent="180009" algn="just" fontAlgn="base">
              <a:lnSpc>
                <a:spcPct val="114000"/>
              </a:lnSpc>
            </a:pPr>
            <a:r>
              <a:rPr lang="uk-UA" sz="2400" dirty="0">
                <a:latin typeface="+mn-lt"/>
              </a:rPr>
              <a:t>	3) органи державної влади, інші державні органи, органи місцевого самоврядування, підприємства, установи та організації, які є критично важливими для забезпечення потреб Збройних Сил, інших військових формувань в особливий період, підприємства, установи та організації, які є критично важливими для функціонування економіки та забезпечення життєдіяльності населення в особливий період, </a:t>
            </a:r>
            <a:r>
              <a:rPr lang="uk-UA" sz="2400" b="1" u="sng" dirty="0">
                <a:latin typeface="+mn-lt"/>
              </a:rPr>
              <a:t>не пізніше ніж протягом наступного дня після прийняття працівника на роботу, переміщення його з одного структурного підрозділу до іншого або переведення на іншу постійну посаду або роботу, звільнення, поновлення на роботі, тимчасового припинення/відновлення дії трудового договору подають Пенсійному фонду України відповідні відомості через </a:t>
            </a:r>
            <a:r>
              <a:rPr lang="uk-UA" sz="2400" b="1" u="sng" dirty="0" err="1">
                <a:latin typeface="+mn-lt"/>
              </a:rPr>
              <a:t>вебпортал</a:t>
            </a:r>
            <a:r>
              <a:rPr lang="uk-UA" sz="2400" b="1" u="sng" dirty="0">
                <a:latin typeface="+mn-lt"/>
              </a:rPr>
              <a:t> електронних послуг Пенсійного фонду</a:t>
            </a:r>
            <a:r>
              <a:rPr lang="uk-UA" sz="2400" dirty="0">
                <a:latin typeface="+mn-lt"/>
              </a:rPr>
              <a:t> України в електронній формі з обов’язковим накладенням електронного підпису, що базується на кваліфікованому сертифікаті електронного підпису.</a:t>
            </a:r>
          </a:p>
        </p:txBody>
      </p:sp>
      <p:sp>
        <p:nvSpPr>
          <p:cNvPr id="4" name="TextBox 3">
            <a:extLst>
              <a:ext uri="{FF2B5EF4-FFF2-40B4-BE49-F238E27FC236}">
                <a16:creationId xmlns:a16="http://schemas.microsoft.com/office/drawing/2014/main" xmlns="" id="{F15CBF5B-0E52-2035-34AB-8CE90196A560}"/>
              </a:ext>
            </a:extLst>
          </p:cNvPr>
          <p:cNvSpPr txBox="1"/>
          <p:nvPr/>
        </p:nvSpPr>
        <p:spPr>
          <a:xfrm>
            <a:off x="149367" y="0"/>
            <a:ext cx="9815728" cy="656287"/>
          </a:xfrm>
          <a:prstGeom prst="rect">
            <a:avLst/>
          </a:prstGeom>
          <a:noFill/>
          <a:ln>
            <a:noFill/>
          </a:ln>
        </p:spPr>
        <p:txBody>
          <a:bodyPr spcFirstLastPara="1" wrap="square" lIns="45713" tIns="22850" rIns="45713" bIns="22850" anchor="ctr" anchorCtr="0">
            <a:noAutofit/>
          </a:bodyPr>
          <a:lstStyle>
            <a:defPPr marR="0" lvl="0" algn="l" rtl="0">
              <a:lnSpc>
                <a:spcPct val="100000"/>
              </a:lnSpc>
              <a:spcBef>
                <a:spcPts val="0"/>
              </a:spcBef>
              <a:spcAft>
                <a:spcPts val="0"/>
              </a:spcAft>
            </a:defPPr>
            <a:lvl1pPr marL="0" indent="0">
              <a:buSzPts val="5000"/>
              <a:buNone/>
              <a:defRPr sz="5400" b="1">
                <a:latin typeface="+mn-lt"/>
              </a:defRPr>
            </a:lvl1pPr>
          </a:lstStyle>
          <a:p>
            <a:pPr algn="ctr"/>
            <a:r>
              <a:rPr lang="uk-UA" sz="3000" dirty="0"/>
              <a:t>ВРЕГУЛЮВАННЯ ПЕРЕХІДНИХ МОМЕНТІВ</a:t>
            </a:r>
            <a:endParaRPr lang="x-none" sz="3000" dirty="0"/>
          </a:p>
        </p:txBody>
      </p:sp>
      <p:sp>
        <p:nvSpPr>
          <p:cNvPr id="5" name="TextBox 4">
            <a:extLst>
              <a:ext uri="{FF2B5EF4-FFF2-40B4-BE49-F238E27FC236}">
                <a16:creationId xmlns:a16="http://schemas.microsoft.com/office/drawing/2014/main" xmlns="" id="{55EC537D-8F75-81FE-5690-12EEF624BE4E}"/>
              </a:ext>
            </a:extLst>
          </p:cNvPr>
          <p:cNvSpPr txBox="1"/>
          <p:nvPr/>
        </p:nvSpPr>
        <p:spPr>
          <a:xfrm>
            <a:off x="9031382" y="335945"/>
            <a:ext cx="3123670" cy="399942"/>
          </a:xfrm>
          <a:prstGeom prst="rect">
            <a:avLst/>
          </a:prstGeom>
          <a:solidFill>
            <a:schemeClr val="accent6">
              <a:lumMod val="60000"/>
              <a:lumOff val="40000"/>
            </a:schemeClr>
          </a:solidFill>
          <a:ln>
            <a:solidFill>
              <a:schemeClr val="accent6">
                <a:lumMod val="50000"/>
              </a:schemeClr>
            </a:solidFill>
          </a:ln>
          <a:scene3d>
            <a:camera prst="orthographicFront"/>
            <a:lightRig rig="threePt" dir="t"/>
          </a:scene3d>
          <a:sp3d>
            <a:bevelT/>
          </a:sp3d>
        </p:spPr>
        <p:txBody>
          <a:bodyPr spcFirstLastPara="1" wrap="square" lIns="35713" tIns="35713" rIns="35713" bIns="35713" anchor="ctr" anchorCtr="0">
            <a:noAutofit/>
          </a:bodyPr>
          <a:lstStyle>
            <a:defPPr marR="0" lvl="0" algn="l" rtl="0">
              <a:lnSpc>
                <a:spcPct val="100000"/>
              </a:lnSpc>
              <a:spcBef>
                <a:spcPts val="0"/>
              </a:spcBef>
              <a:spcAft>
                <a:spcPts val="0"/>
              </a:spcAft>
              <a:defRPr/>
            </a:defPPr>
            <a:lvl1pPr marL="0" indent="0" algn="ctr">
              <a:buClr>
                <a:srgbClr val="F7F7F7"/>
              </a:buClr>
              <a:buSzPts val="4000"/>
              <a:buFont typeface="Helvetica Neue"/>
              <a:buNone/>
              <a:defRPr sz="4000">
                <a:solidFill>
                  <a:schemeClr val="bg1"/>
                </a:solidFill>
                <a:latin typeface="Helvetica Neue"/>
                <a:ea typeface="Helvetica Neue"/>
                <a:cs typeface="Helvetica Neue"/>
              </a:defRPr>
            </a:lvl1pPr>
            <a:lvl2pPr>
              <a:defRPr>
                <a:solidFill>
                  <a:srgbClr val="000000"/>
                </a:solidFill>
                <a:latin typeface="Arial"/>
                <a:ea typeface="Arial"/>
                <a:cs typeface="Arial"/>
              </a:defRPr>
            </a:lvl2pPr>
            <a:lvl3pPr>
              <a:defRPr>
                <a:solidFill>
                  <a:srgbClr val="000000"/>
                </a:solidFill>
                <a:latin typeface="Arial"/>
                <a:ea typeface="Arial"/>
                <a:cs typeface="Arial"/>
              </a:defRPr>
            </a:lvl3pPr>
            <a:lvl4pPr>
              <a:defRPr>
                <a:solidFill>
                  <a:srgbClr val="000000"/>
                </a:solidFill>
                <a:latin typeface="Arial"/>
                <a:ea typeface="Arial"/>
                <a:cs typeface="Arial"/>
              </a:defRPr>
            </a:lvl4pPr>
            <a:lvl5pPr>
              <a:defRPr>
                <a:solidFill>
                  <a:srgbClr val="000000"/>
                </a:solidFill>
                <a:latin typeface="Arial"/>
                <a:ea typeface="Arial"/>
                <a:cs typeface="Arial"/>
              </a:defRPr>
            </a:lvl5pPr>
            <a:lvl6pPr>
              <a:defRPr>
                <a:solidFill>
                  <a:srgbClr val="000000"/>
                </a:solidFill>
                <a:latin typeface="Arial"/>
                <a:ea typeface="Arial"/>
                <a:cs typeface="Arial"/>
              </a:defRPr>
            </a:lvl6pPr>
            <a:lvl7pPr>
              <a:defRPr>
                <a:solidFill>
                  <a:srgbClr val="000000"/>
                </a:solidFill>
                <a:latin typeface="Arial"/>
                <a:ea typeface="Arial"/>
                <a:cs typeface="Arial"/>
              </a:defRPr>
            </a:lvl7pPr>
            <a:lvl8pPr>
              <a:defRPr>
                <a:solidFill>
                  <a:srgbClr val="000000"/>
                </a:solidFill>
                <a:latin typeface="Arial"/>
                <a:ea typeface="Arial"/>
                <a:cs typeface="Arial"/>
              </a:defRPr>
            </a:lvl8pPr>
            <a:lvl9pPr>
              <a:defRPr>
                <a:solidFill>
                  <a:srgbClr val="000000"/>
                </a:solidFill>
                <a:latin typeface="Arial"/>
                <a:ea typeface="Arial"/>
                <a:cs typeface="Arial"/>
              </a:defRPr>
            </a:lvl9pPr>
          </a:lstStyle>
          <a:p>
            <a:r>
              <a:rPr lang="uk-UA" sz="2200" b="1" dirty="0">
                <a:solidFill>
                  <a:schemeClr val="tx1"/>
                </a:solidFill>
                <a:latin typeface="+mn-lt"/>
              </a:rPr>
              <a:t>ПОСТАНОВА КМУ № 650</a:t>
            </a:r>
            <a:endParaRPr lang="x-none" sz="2200" b="1" dirty="0">
              <a:solidFill>
                <a:schemeClr val="tx1"/>
              </a:solidFill>
              <a:latin typeface="+mn-lt"/>
            </a:endParaRPr>
          </a:p>
        </p:txBody>
      </p:sp>
      <p:sp>
        <p:nvSpPr>
          <p:cNvPr id="9" name="Google Shape;199;p9">
            <a:extLst>
              <a:ext uri="{FF2B5EF4-FFF2-40B4-BE49-F238E27FC236}">
                <a16:creationId xmlns:a16="http://schemas.microsoft.com/office/drawing/2014/main" xmlns="" id="{7776A196-A852-4788-837A-D85C742ABB15}"/>
              </a:ext>
            </a:extLst>
          </p:cNvPr>
          <p:cNvSpPr txBox="1">
            <a:spLocks noGrp="1"/>
          </p:cNvSpPr>
          <p:nvPr>
            <p:ph type="sldNum" idx="12"/>
          </p:nvPr>
        </p:nvSpPr>
        <p:spPr>
          <a:xfrm>
            <a:off x="11648210" y="6492876"/>
            <a:ext cx="543790" cy="365125"/>
          </a:xfrm>
          <a:prstGeom prst="rect">
            <a:avLst/>
          </a:prstGeom>
          <a:noFill/>
          <a:ln>
            <a:noFill/>
          </a:ln>
        </p:spPr>
        <p:txBody>
          <a:bodyPr spcFirstLastPara="1" vert="horz" wrap="square" lIns="91425" tIns="45700" rIns="91425" bIns="45700" rtlCol="0" anchor="ctr" anchorCtr="0">
            <a:noAutofit/>
          </a:bodyPr>
          <a:lstStyle/>
          <a:p>
            <a:pPr algn="r">
              <a:buClr>
                <a:schemeClr val="dk1"/>
              </a:buClr>
              <a:buSzPts val="2400"/>
            </a:pPr>
            <a:fld id="{00000000-1234-1234-1234-123412341234}" type="slidenum">
              <a:rPr lang="uk-UA" sz="2000" b="1">
                <a:solidFill>
                  <a:schemeClr val="dk1"/>
                </a:solidFill>
                <a:latin typeface="+mn-lt"/>
              </a:rPr>
              <a:pPr algn="r">
                <a:buClr>
                  <a:schemeClr val="dk1"/>
                </a:buClr>
                <a:buSzPts val="2400"/>
              </a:pPr>
              <a:t>53</a:t>
            </a:fld>
            <a:endParaRPr sz="2000" b="1" dirty="0">
              <a:solidFill>
                <a:schemeClr val="dk1"/>
              </a:solidFill>
              <a:latin typeface="+mn-lt"/>
            </a:endParaRPr>
          </a:p>
        </p:txBody>
      </p:sp>
    </p:spTree>
    <p:extLst>
      <p:ext uri="{BB962C8B-B14F-4D97-AF65-F5344CB8AC3E}">
        <p14:creationId xmlns:p14="http://schemas.microsoft.com/office/powerpoint/2010/main" val="11853790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1">
            <a:extLst>
              <a:ext uri="{FF2B5EF4-FFF2-40B4-BE49-F238E27FC236}">
                <a16:creationId xmlns:a16="http://schemas.microsoft.com/office/drawing/2014/main" xmlns="" id="{103F6C81-8FF2-404E-BA35-66F5D9737CB5}"/>
              </a:ext>
            </a:extLst>
          </p:cNvPr>
          <p:cNvSpPr/>
          <p:nvPr/>
        </p:nvSpPr>
        <p:spPr>
          <a:xfrm>
            <a:off x="284480" y="1391920"/>
            <a:ext cx="11592560" cy="5097554"/>
          </a:xfrm>
          <a:prstGeom prst="rect">
            <a:avLst/>
          </a:prstGeom>
        </p:spPr>
        <p:txBody>
          <a:bodyPr wrap="square" anchor="ctr">
            <a:noAutofit/>
          </a:bodyPr>
          <a:lstStyle/>
          <a:p>
            <a:pPr indent="457200" algn="just">
              <a:lnSpc>
                <a:spcPct val="113000"/>
              </a:lnSpc>
            </a:pPr>
            <a:r>
              <a:rPr lang="uk-UA" sz="2200" dirty="0"/>
              <a:t>Відповідно до постанови Кабінету Міністрів України від 05.06.2024 № 650 “Деякі питання бронювання призовників під час воєнного стану”, яка набрала чинності 8 червня 2024 року, не пізніше ніж протягом наступного дня після прийняття працівника на роботу роботодавці мають подати відповідні відомості через </a:t>
            </a:r>
            <a:r>
              <a:rPr lang="uk-UA" sz="2200" dirty="0" err="1"/>
              <a:t>вебпортал</a:t>
            </a:r>
            <a:r>
              <a:rPr lang="uk-UA" sz="2200" dirty="0"/>
              <a:t> електронних послуг Пенсійного фонду України в електронній формі з обов’язковим накладенням електронного підпису, що базується на кваліфікованому сертифікаті електронного підпису. </a:t>
            </a:r>
          </a:p>
          <a:p>
            <a:pPr indent="457200" algn="just">
              <a:lnSpc>
                <a:spcPct val="113000"/>
              </a:lnSpc>
            </a:pPr>
            <a:r>
              <a:rPr lang="uk-UA" sz="2200" dirty="0"/>
              <a:t>Разом з тим у період до 15.07.2024 р. – дати завершення апробації запровадженого на </a:t>
            </a:r>
            <a:r>
              <a:rPr lang="uk-UA" sz="2200" dirty="0" err="1"/>
              <a:t>вебпорталі</a:t>
            </a:r>
            <a:r>
              <a:rPr lang="uk-UA" sz="2200" dirty="0"/>
              <a:t> електронних послуг Фонду в кабінеті страхувальника нового сервісу, роботодавці мають можливість подати відомості про трудові відносини з працівниками, що мали місце в період з дати набрання чинності постанови Уряду № 650.</a:t>
            </a:r>
          </a:p>
          <a:p>
            <a:pPr indent="457200" algn="just">
              <a:lnSpc>
                <a:spcPct val="113000"/>
              </a:lnSpc>
            </a:pPr>
            <a:r>
              <a:rPr lang="uk-UA" sz="2200" b="1" dirty="0"/>
              <a:t>Важливо!</a:t>
            </a:r>
          </a:p>
          <a:p>
            <a:pPr indent="457200" algn="just">
              <a:lnSpc>
                <a:spcPct val="113000"/>
              </a:lnSpc>
            </a:pPr>
            <a:r>
              <a:rPr lang="uk-UA" sz="2200" dirty="0"/>
              <a:t>Починаючи з 15.07.2024 р. можливо буде подати лише відомості про зміни в трудових відносинах, які відбулись не пізніше ніж протягом наступного дня після події.</a:t>
            </a:r>
          </a:p>
        </p:txBody>
      </p:sp>
      <p:sp>
        <p:nvSpPr>
          <p:cNvPr id="4" name="Google Shape;556;p32">
            <a:extLst>
              <a:ext uri="{FF2B5EF4-FFF2-40B4-BE49-F238E27FC236}">
                <a16:creationId xmlns:a16="http://schemas.microsoft.com/office/drawing/2014/main" xmlns="" id="{326328DA-1DDD-4174-B8A6-47BA1FA87370}"/>
              </a:ext>
            </a:extLst>
          </p:cNvPr>
          <p:cNvSpPr txBox="1"/>
          <p:nvPr/>
        </p:nvSpPr>
        <p:spPr>
          <a:xfrm>
            <a:off x="11606210" y="6489474"/>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54</a:t>
            </a:fld>
            <a:endParaRPr sz="2000" b="1" i="0" u="none" strike="noStrike" cap="none" dirty="0">
              <a:solidFill>
                <a:schemeClr val="dk1"/>
              </a:solidFill>
              <a:latin typeface="Calibri"/>
              <a:ea typeface="Calibri"/>
              <a:cs typeface="Calibri"/>
              <a:sym typeface="Calibri"/>
            </a:endParaRPr>
          </a:p>
        </p:txBody>
      </p:sp>
      <p:pic>
        <p:nvPicPr>
          <p:cNvPr id="3" name="Рисунок 2">
            <a:extLst>
              <a:ext uri="{FF2B5EF4-FFF2-40B4-BE49-F238E27FC236}">
                <a16:creationId xmlns:a16="http://schemas.microsoft.com/office/drawing/2014/main" xmlns="" id="{D96B05BA-443A-4DD9-BC3E-A0C2058E0745}"/>
              </a:ext>
            </a:extLst>
          </p:cNvPr>
          <p:cNvPicPr>
            <a:picLocks noChangeAspect="1"/>
          </p:cNvPicPr>
          <p:nvPr/>
        </p:nvPicPr>
        <p:blipFill>
          <a:blip r:embed="rId2"/>
          <a:stretch>
            <a:fillRect/>
          </a:stretch>
        </p:blipFill>
        <p:spPr>
          <a:xfrm>
            <a:off x="1513840" y="0"/>
            <a:ext cx="9448800" cy="1500192"/>
          </a:xfrm>
          <a:prstGeom prst="rect">
            <a:avLst/>
          </a:prstGeom>
        </p:spPr>
      </p:pic>
    </p:spTree>
    <p:extLst>
      <p:ext uri="{BB962C8B-B14F-4D97-AF65-F5344CB8AC3E}">
        <p14:creationId xmlns:p14="http://schemas.microsoft.com/office/powerpoint/2010/main" val="40803713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4DC215-D5E8-4D47-953A-7AE3A286E3C2}"/>
              </a:ext>
            </a:extLst>
          </p:cNvPr>
          <p:cNvSpPr>
            <a:spLocks noGrp="1"/>
          </p:cNvSpPr>
          <p:nvPr>
            <p:ph type="title"/>
          </p:nvPr>
        </p:nvSpPr>
        <p:spPr>
          <a:xfrm>
            <a:off x="0" y="0"/>
            <a:ext cx="12192000" cy="937791"/>
          </a:xfrm>
        </p:spPr>
        <p:txBody>
          <a:bodyPr>
            <a:noAutofit/>
          </a:bodyPr>
          <a:lstStyle/>
          <a:p>
            <a:pPr algn="ctr"/>
            <a:r>
              <a:rPr lang="uk-UA" sz="3000" b="1" dirty="0">
                <a:latin typeface="+mn-lt"/>
              </a:rPr>
              <a:t>РОЗШИРЕНО ФУНКЦІОНАЛ КАБІНЕТУ СТРАХУВАЛЬНИКА </a:t>
            </a:r>
            <a:br>
              <a:rPr lang="uk-UA" sz="3000" b="1" dirty="0">
                <a:latin typeface="+mn-lt"/>
              </a:rPr>
            </a:br>
            <a:r>
              <a:rPr lang="uk-UA" sz="3000" b="1" dirty="0">
                <a:latin typeface="+mn-lt"/>
              </a:rPr>
              <a:t>НА ВЕБПОРТАЛІ ПФУ</a:t>
            </a:r>
            <a:endParaRPr lang="x-none" sz="3000" b="1" dirty="0">
              <a:latin typeface="+mn-lt"/>
            </a:endParaRPr>
          </a:p>
        </p:txBody>
      </p:sp>
      <p:sp>
        <p:nvSpPr>
          <p:cNvPr id="3" name="Content Placeholder 2">
            <a:extLst>
              <a:ext uri="{FF2B5EF4-FFF2-40B4-BE49-F238E27FC236}">
                <a16:creationId xmlns:a16="http://schemas.microsoft.com/office/drawing/2014/main" xmlns="" id="{5F7B8819-34A7-2645-BE38-E90930145F27}"/>
              </a:ext>
            </a:extLst>
          </p:cNvPr>
          <p:cNvSpPr>
            <a:spLocks noGrp="1"/>
          </p:cNvSpPr>
          <p:nvPr>
            <p:ph idx="1"/>
          </p:nvPr>
        </p:nvSpPr>
        <p:spPr>
          <a:xfrm>
            <a:off x="205273" y="839755"/>
            <a:ext cx="11765903" cy="5458407"/>
          </a:xfrm>
        </p:spPr>
        <p:txBody>
          <a:bodyPr anchor="ctr">
            <a:noAutofit/>
          </a:bodyPr>
          <a:lstStyle/>
          <a:p>
            <a:pPr marL="0" indent="457200" algn="just">
              <a:lnSpc>
                <a:spcPct val="113000"/>
              </a:lnSpc>
              <a:spcBef>
                <a:spcPts val="0"/>
              </a:spcBef>
              <a:buNone/>
            </a:pPr>
            <a:r>
              <a:rPr lang="uk-UA" sz="2000" dirty="0"/>
              <a:t>На виконання постанови Уряду від 05.06.2024 </a:t>
            </a:r>
            <a:r>
              <a:rPr lang="en-GB" sz="2000" dirty="0"/>
              <a:t>No 650 “</a:t>
            </a:r>
            <a:r>
              <a:rPr lang="uk-UA" sz="2000" dirty="0"/>
              <a:t>Деякі питання бронювання військовозобов’язаних під час воєнного стану” Пенсійним фондом України забезпечено інформаційну взаємодію між реєстром застрахованих осіб Державного реєстру загальнообов’язкового державного соціального страхування (РЗО) та Єдиним державним реєстром призовників, військовозобов’язаних та резервістів.</a:t>
            </a:r>
          </a:p>
          <a:p>
            <a:pPr marL="0" indent="457200" algn="just">
              <a:lnSpc>
                <a:spcPct val="113000"/>
              </a:lnSpc>
              <a:spcBef>
                <a:spcPts val="0"/>
              </a:spcBef>
              <a:buNone/>
            </a:pPr>
            <a:r>
              <a:rPr lang="uk-UA" sz="2000" dirty="0"/>
              <a:t>Відтепер роботодавці в особистому кабінеті страхувальника на </a:t>
            </a:r>
            <a:r>
              <a:rPr lang="uk-UA" sz="2000" dirty="0" err="1"/>
              <a:t>вебпорталі</a:t>
            </a:r>
            <a:r>
              <a:rPr lang="uk-UA" sz="2000" dirty="0"/>
              <a:t> електронних послуг Пенсійного фонду України мають можливість у режимі реального часу подавати відомості про прийняття працівника на роботу, його переміщення з одного структурного підрозділу до іншого або переведення на іншу постійну посаду або роботу, звільнення, поновлення на роботі, тимчасове припинення / відновлення дії трудового договору.</a:t>
            </a:r>
          </a:p>
          <a:p>
            <a:pPr marL="0" indent="457200" algn="just">
              <a:lnSpc>
                <a:spcPct val="113000"/>
              </a:lnSpc>
              <a:spcBef>
                <a:spcPts val="0"/>
              </a:spcBef>
              <a:buNone/>
            </a:pPr>
            <a:r>
              <a:rPr lang="uk-UA" sz="2000" dirty="0"/>
              <a:t>Для подання відомостей через кабінет страхувальника пункт меню “Комунікації з ПФУ” доповнено опцією “Відомості про трудові відносини (оперативне подання інформації)” / “Повідомлення про зміни в трудових відносинах”.</a:t>
            </a:r>
          </a:p>
          <a:p>
            <a:pPr marL="0" indent="457200" algn="just">
              <a:lnSpc>
                <a:spcPct val="113000"/>
              </a:lnSpc>
              <a:spcBef>
                <a:spcPts val="0"/>
              </a:spcBef>
              <a:buNone/>
            </a:pPr>
            <a:r>
              <a:rPr lang="uk-UA" sz="2000" dirty="0"/>
              <a:t>У разі подання роботодавцем зазначених відомостей через </a:t>
            </a:r>
            <a:r>
              <a:rPr lang="uk-UA" sz="2000" dirty="0" err="1"/>
              <a:t>вебпортал</a:t>
            </a:r>
            <a:r>
              <a:rPr lang="uk-UA" sz="2000" dirty="0"/>
              <a:t> електронних послуг Пенсійного фонду України дані в реєстрі застрахованих осіб Державного реєстру загальнообов’язкового державного соціального страхування оновлюються впродовж доби.</a:t>
            </a:r>
            <a:endParaRPr lang="x-none" sz="2000" dirty="0"/>
          </a:p>
        </p:txBody>
      </p:sp>
      <p:sp>
        <p:nvSpPr>
          <p:cNvPr id="4" name="Google Shape;556;p32">
            <a:extLst>
              <a:ext uri="{FF2B5EF4-FFF2-40B4-BE49-F238E27FC236}">
                <a16:creationId xmlns:a16="http://schemas.microsoft.com/office/drawing/2014/main" xmlns="" id="{E62871FA-6423-4ED6-8915-797BBA13FE60}"/>
              </a:ext>
            </a:extLst>
          </p:cNvPr>
          <p:cNvSpPr txBox="1"/>
          <p:nvPr/>
        </p:nvSpPr>
        <p:spPr>
          <a:xfrm>
            <a:off x="11606210" y="6489474"/>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55</a:t>
            </a:fld>
            <a:endParaRPr sz="2000" b="1"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584448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ACD73217-2AA1-B146-864B-7A04F926778D}"/>
              </a:ext>
            </a:extLst>
          </p:cNvPr>
          <p:cNvSpPr>
            <a:spLocks noGrp="1"/>
          </p:cNvSpPr>
          <p:nvPr>
            <p:ph idx="1"/>
          </p:nvPr>
        </p:nvSpPr>
        <p:spPr>
          <a:xfrm>
            <a:off x="259702" y="373224"/>
            <a:ext cx="11720804" cy="5756987"/>
          </a:xfrm>
        </p:spPr>
        <p:txBody>
          <a:bodyPr anchor="ctr">
            <a:noAutofit/>
          </a:bodyPr>
          <a:lstStyle/>
          <a:p>
            <a:pPr marL="0" indent="457200" algn="just">
              <a:lnSpc>
                <a:spcPct val="113000"/>
              </a:lnSpc>
              <a:spcBef>
                <a:spcPts val="0"/>
              </a:spcBef>
              <a:buNone/>
            </a:pPr>
            <a:r>
              <a:rPr lang="uk-UA" sz="2100" dirty="0"/>
              <a:t>Крім того, роботодавець отримав можливість одержувати інформацію з РЗО про:</a:t>
            </a:r>
          </a:p>
          <a:p>
            <a:pPr marL="0" indent="457200" algn="just">
              <a:lnSpc>
                <a:spcPct val="113000"/>
              </a:lnSpc>
              <a:spcBef>
                <a:spcPts val="0"/>
              </a:spcBef>
              <a:buNone/>
            </a:pPr>
            <a:r>
              <a:rPr lang="uk-UA" sz="2100" dirty="0"/>
              <a:t>• осіб, які на момент формування запиту перебувають у трудових відносинах з роботодавцем – пункт меню “Комунікації з ПФУ” / “Відомості про трудові відносини (оперативне подання інформації)” / “Запит на отримання переліку осіб працюючих у страхувальника”;</a:t>
            </a:r>
          </a:p>
          <a:p>
            <a:pPr marL="0" indent="457200" algn="just">
              <a:lnSpc>
                <a:spcPct val="113000"/>
              </a:lnSpc>
              <a:spcBef>
                <a:spcPts val="0"/>
              </a:spcBef>
              <a:buNone/>
            </a:pPr>
            <a:r>
              <a:rPr lang="uk-UA" sz="2100" dirty="0"/>
              <a:t>• особу, за період перебування у трудових відносинах з роботодавцем (інформація формується за періоди починаючи з 2011 року) – пункт меню “Комунікації з ПФУ” / “Відомості про трудові відносини (оперативне подання інформації)” / “Запит на отримання інформації про трудові відносини по особі”.</a:t>
            </a:r>
          </a:p>
          <a:p>
            <a:pPr marL="0" indent="457200" algn="just">
              <a:lnSpc>
                <a:spcPct val="113000"/>
              </a:lnSpc>
              <a:spcBef>
                <a:spcPts val="0"/>
              </a:spcBef>
              <a:buNone/>
            </a:pPr>
            <a:r>
              <a:rPr lang="uk-UA" sz="2100" dirty="0"/>
              <a:t>Також нагадуємо, що страхувальник в особистому кабінеті за допомогою пункту меню “Користувачі кабінету страхувальника” має можливість підтримувати в актуальному стані дані про уповноважених спеціалістів, яким надається право перегляду та введення відомостей про трудові відносини працівників. Для доповнення списку таких спеціалістів призначено кнопку “Додати”.</a:t>
            </a:r>
          </a:p>
          <a:p>
            <a:pPr marL="0" indent="457200" algn="just">
              <a:lnSpc>
                <a:spcPct val="113000"/>
              </a:lnSpc>
              <a:spcBef>
                <a:spcPts val="0"/>
              </a:spcBef>
              <a:buNone/>
            </a:pPr>
            <a:r>
              <a:rPr lang="uk-UA" sz="2100" dirty="0"/>
              <a:t>Уповноважений спеціаліст, який має КЕП службової особи юридичної особи (керівник, головний бухгалтер, спеціаліст кадрової служби), де прописано його РНОКПП та код ЄДРПОУ роботодавця, зможе увійти в кабінет страхувальника, переглянути відомості про трудові відносини працівників та ввести нові.</a:t>
            </a:r>
            <a:endParaRPr lang="x-none" sz="2100" dirty="0"/>
          </a:p>
        </p:txBody>
      </p:sp>
      <p:sp>
        <p:nvSpPr>
          <p:cNvPr id="4" name="Google Shape;556;p32">
            <a:extLst>
              <a:ext uri="{FF2B5EF4-FFF2-40B4-BE49-F238E27FC236}">
                <a16:creationId xmlns:a16="http://schemas.microsoft.com/office/drawing/2014/main" xmlns="" id="{82C91BE5-1BA9-4DE9-9435-46C6EB2AAB1C}"/>
              </a:ext>
            </a:extLst>
          </p:cNvPr>
          <p:cNvSpPr txBox="1"/>
          <p:nvPr/>
        </p:nvSpPr>
        <p:spPr>
          <a:xfrm>
            <a:off x="11606210" y="6489474"/>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56</a:t>
            </a:fld>
            <a:endParaRPr sz="2000" b="1"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83368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69">
          <a:extLst>
            <a:ext uri="{FF2B5EF4-FFF2-40B4-BE49-F238E27FC236}">
              <a16:creationId xmlns:a16="http://schemas.microsoft.com/office/drawing/2014/main" xmlns="" id="{ACB87C66-CEEF-E417-BBC0-C0444A0DB685}"/>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xmlns="" id="{1B8F0ED6-C176-9ED4-69D9-89F3C523BB49}"/>
              </a:ext>
            </a:extLst>
          </p:cNvPr>
          <p:cNvSpPr txBox="1"/>
          <p:nvPr/>
        </p:nvSpPr>
        <p:spPr>
          <a:xfrm>
            <a:off x="88739" y="0"/>
            <a:ext cx="10157810" cy="582212"/>
          </a:xfrm>
          <a:prstGeom prst="rect">
            <a:avLst/>
          </a:prstGeom>
          <a:noFill/>
          <a:ln>
            <a:noFill/>
          </a:ln>
        </p:spPr>
        <p:txBody>
          <a:bodyPr spcFirstLastPara="1" wrap="square" lIns="35713" tIns="35713" rIns="35713" bIns="35713" anchor="ctr" anchorCtr="0">
            <a:noAutofit/>
          </a:bodyPr>
          <a:lstStyle>
            <a:defPPr marR="0" lvl="0" algn="l" rtl="0">
              <a:lnSpc>
                <a:spcPct val="100000"/>
              </a:lnSpc>
              <a:spcBef>
                <a:spcPts val="0"/>
              </a:spcBef>
              <a:spcAft>
                <a:spcPts val="0"/>
              </a:spcAft>
              <a:defRPr/>
            </a:defPPr>
            <a:lvl1pPr marL="0" indent="0">
              <a:buSzPts val="5000"/>
              <a:buNone/>
              <a:defRPr sz="5400" b="1">
                <a:latin typeface="+mn-lt"/>
              </a:defRPr>
            </a:lvl1pPr>
          </a:lstStyle>
          <a:p>
            <a:pPr algn="ctr"/>
            <a:r>
              <a:rPr lang="uk-UA" sz="3500" dirty="0"/>
              <a:t>ТЕРМІН БРОНЮВАННЯ</a:t>
            </a:r>
            <a:endParaRPr lang="x-none" sz="3500" dirty="0"/>
          </a:p>
        </p:txBody>
      </p:sp>
      <p:sp>
        <p:nvSpPr>
          <p:cNvPr id="4" name="TextBox 3">
            <a:extLst>
              <a:ext uri="{FF2B5EF4-FFF2-40B4-BE49-F238E27FC236}">
                <a16:creationId xmlns:a16="http://schemas.microsoft.com/office/drawing/2014/main" xmlns="" id="{904AC458-A1D9-C242-A4FE-6C8026341D8B}"/>
              </a:ext>
            </a:extLst>
          </p:cNvPr>
          <p:cNvSpPr txBox="1"/>
          <p:nvPr/>
        </p:nvSpPr>
        <p:spPr>
          <a:xfrm>
            <a:off x="163384" y="676248"/>
            <a:ext cx="11865232" cy="5632311"/>
          </a:xfrm>
          <a:prstGeom prst="rect">
            <a:avLst/>
          </a:prstGeom>
          <a:noFill/>
        </p:spPr>
        <p:txBody>
          <a:bodyPr wrap="square">
            <a:spAutoFit/>
          </a:bodyPr>
          <a:lstStyle/>
          <a:p>
            <a:pPr indent="180009" algn="just"/>
            <a:r>
              <a:rPr lang="uk-UA" sz="2000" dirty="0"/>
              <a:t>У рішенні Мінекономіки зазначається строк дії відстрочки, який не може перевищувати: </a:t>
            </a:r>
            <a:endParaRPr lang="x-none" sz="2000" dirty="0"/>
          </a:p>
          <a:p>
            <a:pPr indent="180009" algn="just"/>
            <a:r>
              <a:rPr lang="uk-UA" sz="2000" dirty="0"/>
              <a:t>1) </a:t>
            </a:r>
            <a:r>
              <a:rPr lang="uk-UA" sz="2000" b="1" i="1" u="sng" dirty="0"/>
              <a:t>строку проведення мобілізації</a:t>
            </a:r>
            <a:r>
              <a:rPr lang="uk-UA" sz="2000" dirty="0"/>
              <a:t>,—для військовозобов’язаних, зазначених в абзаці другому пункту 1 цього Порядку </a:t>
            </a:r>
            <a:r>
              <a:rPr lang="uk-UA" sz="2000" dirty="0">
                <a:solidFill>
                  <a:srgbClr val="FF0000"/>
                </a:solidFill>
              </a:rPr>
              <a:t>та військовозобов’язаних, які працюють або проходять службу в Державній кримінально-виконавчій службі;</a:t>
            </a:r>
            <a:r>
              <a:rPr lang="uk-UA" sz="2000" dirty="0"/>
              <a:t> </a:t>
            </a:r>
            <a:r>
              <a:rPr lang="uk-UA" sz="2000" b="1" i="1" dirty="0"/>
              <a:t>[в органах державної влади, інших державних органах, органах, місцевого самоврядування</a:t>
            </a:r>
            <a:r>
              <a:rPr lang="x-none" sz="2000" b="1" i="1" dirty="0"/>
              <a:t>]</a:t>
            </a:r>
            <a:endParaRPr lang="uk-UA" sz="2000" b="1" i="1" dirty="0"/>
          </a:p>
          <a:p>
            <a:pPr indent="180009" algn="just"/>
            <a:r>
              <a:rPr lang="uk-UA" sz="2000" dirty="0"/>
              <a:t>2) </a:t>
            </a:r>
            <a:r>
              <a:rPr lang="uk-UA" sz="2000" b="1" i="1" u="sng" dirty="0"/>
              <a:t>строку дії контракту (договору) на поставку товарів, виконання робіт і надання послуг</a:t>
            </a:r>
            <a:r>
              <a:rPr lang="uk-UA" sz="2000" dirty="0"/>
              <a:t>, необхідних для забезпечення потреб Збройних Сил, інших військових формувань, для військовозобов’язаних, зазначених в абзаці третьому пункту 1 цього Порядку; </a:t>
            </a:r>
            <a:r>
              <a:rPr lang="en-US" sz="2000" b="1" i="1" dirty="0"/>
              <a:t>[</a:t>
            </a:r>
            <a:r>
              <a:rPr lang="uk-UA" sz="2000" b="1" i="1" dirty="0"/>
              <a:t>на підприємствах, в установах та організаціях, які є критично важливими для забезпечення потреб Збройних Сил, інших військових формувань в особливий період</a:t>
            </a:r>
            <a:r>
              <a:rPr lang="en-US" sz="2000" b="1" i="1" dirty="0"/>
              <a:t>]</a:t>
            </a:r>
          </a:p>
          <a:p>
            <a:pPr indent="180009" algn="just"/>
            <a:r>
              <a:rPr lang="uk-UA" sz="2000" dirty="0"/>
              <a:t>4) </a:t>
            </a:r>
            <a:r>
              <a:rPr lang="uk-UA" sz="2000" b="1" i="1" u="sng" dirty="0"/>
              <a:t>12 місяців</a:t>
            </a:r>
            <a:r>
              <a:rPr lang="uk-UA" sz="2000" dirty="0"/>
              <a:t>, — для військовозобов’язаних, зазначених в абзаці четвертому пункту 1 цього Порядку; </a:t>
            </a:r>
            <a:r>
              <a:rPr lang="en-US" sz="2000" i="1" dirty="0"/>
              <a:t>[</a:t>
            </a:r>
            <a:r>
              <a:rPr lang="uk-UA" sz="2000" i="1" dirty="0"/>
              <a:t>на підприємствах, в установах та організаціях, які є критично важливими для функціонування економіки та забезпечення </a:t>
            </a:r>
            <a:r>
              <a:rPr lang="en-US" sz="2000" i="1" dirty="0"/>
              <a:t>]</a:t>
            </a:r>
          </a:p>
          <a:p>
            <a:pPr algn="just"/>
            <a:r>
              <a:rPr lang="uk-UA" sz="2000" dirty="0"/>
              <a:t>   </a:t>
            </a:r>
            <a:r>
              <a:rPr lang="en-US" sz="2000" dirty="0"/>
              <a:t>5) </a:t>
            </a:r>
            <a:r>
              <a:rPr lang="uk-UA" sz="2000" b="1" i="1" u="sng" dirty="0"/>
              <a:t>строк договору (контракту) або строку, на який їх обрано (призначено),</a:t>
            </a:r>
            <a:r>
              <a:rPr lang="uk-UA" sz="2000" b="1" dirty="0"/>
              <a:t> </a:t>
            </a:r>
            <a:r>
              <a:rPr lang="uk-UA" sz="2000" dirty="0"/>
              <a:t>— для військовозобов’язаних, зазначених в абзаці п’ятому пункту 1 цього Порядку. </a:t>
            </a:r>
            <a:r>
              <a:rPr lang="en-US" sz="2000" b="1" i="1" dirty="0"/>
              <a:t>[</a:t>
            </a:r>
            <a:r>
              <a:rPr lang="uk-UA" sz="2000" b="1" i="1" dirty="0"/>
              <a:t>у спеціалізованих установах ООН, міжнародних судових органах, міжнародних та неурядових організаціях та установах, членом, учасником або спостерігачем у яких є Україна, відповідно до укладених міжнародних договорів України.</a:t>
            </a:r>
            <a:r>
              <a:rPr lang="x-none" sz="2000" b="1" i="1" dirty="0"/>
              <a:t>]</a:t>
            </a:r>
          </a:p>
        </p:txBody>
      </p:sp>
      <p:sp>
        <p:nvSpPr>
          <p:cNvPr id="5" name="TextBox 4">
            <a:extLst>
              <a:ext uri="{FF2B5EF4-FFF2-40B4-BE49-F238E27FC236}">
                <a16:creationId xmlns:a16="http://schemas.microsoft.com/office/drawing/2014/main" xmlns="" id="{DD67D5B0-EFBB-1728-7639-A5C0889C994F}"/>
              </a:ext>
            </a:extLst>
          </p:cNvPr>
          <p:cNvSpPr txBox="1"/>
          <p:nvPr/>
        </p:nvSpPr>
        <p:spPr>
          <a:xfrm>
            <a:off x="7787845" y="182270"/>
            <a:ext cx="4315416" cy="399942"/>
          </a:xfrm>
          <a:prstGeom prst="rect">
            <a:avLst/>
          </a:prstGeom>
          <a:solidFill>
            <a:schemeClr val="accent6">
              <a:lumMod val="60000"/>
              <a:lumOff val="40000"/>
            </a:schemeClr>
          </a:solidFill>
          <a:ln>
            <a:solidFill>
              <a:schemeClr val="accent6">
                <a:lumMod val="50000"/>
              </a:schemeClr>
            </a:solidFill>
          </a:ln>
          <a:scene3d>
            <a:camera prst="orthographicFront"/>
            <a:lightRig rig="threePt" dir="t"/>
          </a:scene3d>
          <a:sp3d>
            <a:bevelT/>
          </a:sp3d>
        </p:spPr>
        <p:txBody>
          <a:bodyPr spcFirstLastPara="1" wrap="square" lIns="35713" tIns="35713" rIns="35713" bIns="35713" anchor="ctr" anchorCtr="0">
            <a:noAutofit/>
          </a:bodyPr>
          <a:lstStyle>
            <a:defPPr marR="0" lvl="0" algn="l" rtl="0">
              <a:lnSpc>
                <a:spcPct val="100000"/>
              </a:lnSpc>
              <a:spcBef>
                <a:spcPts val="0"/>
              </a:spcBef>
              <a:spcAft>
                <a:spcPts val="0"/>
              </a:spcAft>
              <a:defRPr/>
            </a:defPPr>
            <a:lvl1pPr marL="0" indent="0" algn="ctr">
              <a:buClr>
                <a:srgbClr val="F7F7F7"/>
              </a:buClr>
              <a:buSzPts val="4000"/>
              <a:buFont typeface="Helvetica Neue"/>
              <a:buNone/>
              <a:defRPr sz="4000">
                <a:solidFill>
                  <a:schemeClr val="bg1"/>
                </a:solidFill>
                <a:latin typeface="Helvetica Neue"/>
                <a:ea typeface="Helvetica Neue"/>
                <a:cs typeface="Helvetica Neue"/>
              </a:defRPr>
            </a:lvl1pPr>
            <a:lvl2pPr>
              <a:defRPr>
                <a:solidFill>
                  <a:srgbClr val="000000"/>
                </a:solidFill>
                <a:latin typeface="Arial"/>
                <a:ea typeface="Arial"/>
                <a:cs typeface="Arial"/>
              </a:defRPr>
            </a:lvl2pPr>
            <a:lvl3pPr>
              <a:defRPr>
                <a:solidFill>
                  <a:srgbClr val="000000"/>
                </a:solidFill>
                <a:latin typeface="Arial"/>
                <a:ea typeface="Arial"/>
                <a:cs typeface="Arial"/>
              </a:defRPr>
            </a:lvl3pPr>
            <a:lvl4pPr>
              <a:defRPr>
                <a:solidFill>
                  <a:srgbClr val="000000"/>
                </a:solidFill>
                <a:latin typeface="Arial"/>
                <a:ea typeface="Arial"/>
                <a:cs typeface="Arial"/>
              </a:defRPr>
            </a:lvl4pPr>
            <a:lvl5pPr>
              <a:defRPr>
                <a:solidFill>
                  <a:srgbClr val="000000"/>
                </a:solidFill>
                <a:latin typeface="Arial"/>
                <a:ea typeface="Arial"/>
                <a:cs typeface="Arial"/>
              </a:defRPr>
            </a:lvl5pPr>
            <a:lvl6pPr>
              <a:defRPr>
                <a:solidFill>
                  <a:srgbClr val="000000"/>
                </a:solidFill>
                <a:latin typeface="Arial"/>
                <a:ea typeface="Arial"/>
                <a:cs typeface="Arial"/>
              </a:defRPr>
            </a:lvl6pPr>
            <a:lvl7pPr>
              <a:defRPr>
                <a:solidFill>
                  <a:srgbClr val="000000"/>
                </a:solidFill>
                <a:latin typeface="Arial"/>
                <a:ea typeface="Arial"/>
                <a:cs typeface="Arial"/>
              </a:defRPr>
            </a:lvl7pPr>
            <a:lvl8pPr>
              <a:defRPr>
                <a:solidFill>
                  <a:srgbClr val="000000"/>
                </a:solidFill>
                <a:latin typeface="Arial"/>
                <a:ea typeface="Arial"/>
                <a:cs typeface="Arial"/>
              </a:defRPr>
            </a:lvl8pPr>
            <a:lvl9pPr>
              <a:defRPr>
                <a:solidFill>
                  <a:srgbClr val="000000"/>
                </a:solidFill>
                <a:latin typeface="Arial"/>
                <a:ea typeface="Arial"/>
                <a:cs typeface="Arial"/>
              </a:defRPr>
            </a:lvl9pPr>
          </a:lstStyle>
          <a:p>
            <a:r>
              <a:rPr lang="uk-UA" sz="2200" b="1" dirty="0">
                <a:solidFill>
                  <a:schemeClr val="tx1"/>
                </a:solidFill>
                <a:latin typeface="+mn-lt"/>
              </a:rPr>
              <a:t>ПУНКТ 2 ПОСТАНОВИ КМУ № 76</a:t>
            </a:r>
            <a:endParaRPr lang="x-none" sz="2200" b="1" dirty="0">
              <a:solidFill>
                <a:schemeClr val="tx1"/>
              </a:solidFill>
              <a:latin typeface="+mn-lt"/>
            </a:endParaRPr>
          </a:p>
        </p:txBody>
      </p:sp>
      <p:sp>
        <p:nvSpPr>
          <p:cNvPr id="9" name="Google Shape;199;p9">
            <a:extLst>
              <a:ext uri="{FF2B5EF4-FFF2-40B4-BE49-F238E27FC236}">
                <a16:creationId xmlns:a16="http://schemas.microsoft.com/office/drawing/2014/main" xmlns="" id="{068503C8-C62C-445A-8861-2250F6278C03}"/>
              </a:ext>
            </a:extLst>
          </p:cNvPr>
          <p:cNvSpPr txBox="1">
            <a:spLocks noGrp="1"/>
          </p:cNvSpPr>
          <p:nvPr>
            <p:ph type="sldNum" idx="12"/>
          </p:nvPr>
        </p:nvSpPr>
        <p:spPr>
          <a:xfrm>
            <a:off x="11528611" y="6492876"/>
            <a:ext cx="663389" cy="365125"/>
          </a:xfrm>
          <a:prstGeom prst="rect">
            <a:avLst/>
          </a:prstGeom>
          <a:noFill/>
          <a:ln>
            <a:noFill/>
          </a:ln>
        </p:spPr>
        <p:txBody>
          <a:bodyPr spcFirstLastPara="1" vert="horz" wrap="square" lIns="91425" tIns="45700" rIns="91425" bIns="45700" rtlCol="0" anchor="ctr" anchorCtr="0">
            <a:noAutofit/>
          </a:bodyPr>
          <a:lstStyle/>
          <a:p>
            <a:pPr algn="r">
              <a:buClr>
                <a:schemeClr val="dk1"/>
              </a:buClr>
              <a:buSzPts val="2400"/>
            </a:pPr>
            <a:fld id="{00000000-1234-1234-1234-123412341234}" type="slidenum">
              <a:rPr lang="uk-UA" sz="2000">
                <a:solidFill>
                  <a:schemeClr val="dk1"/>
                </a:solidFill>
                <a:latin typeface="+mn-lt"/>
              </a:rPr>
              <a:pPr algn="r">
                <a:buClr>
                  <a:schemeClr val="dk1"/>
                </a:buClr>
                <a:buSzPts val="2400"/>
              </a:pPr>
              <a:t>57</a:t>
            </a:fld>
            <a:endParaRPr sz="2000" dirty="0">
              <a:solidFill>
                <a:schemeClr val="dk1"/>
              </a:solidFill>
              <a:latin typeface="+mn-lt"/>
            </a:endParaRPr>
          </a:p>
        </p:txBody>
      </p:sp>
    </p:spTree>
    <p:extLst>
      <p:ext uri="{BB962C8B-B14F-4D97-AF65-F5344CB8AC3E}">
        <p14:creationId xmlns:p14="http://schemas.microsoft.com/office/powerpoint/2010/main" val="27905801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69">
          <a:extLst>
            <a:ext uri="{FF2B5EF4-FFF2-40B4-BE49-F238E27FC236}">
              <a16:creationId xmlns:a16="http://schemas.microsoft.com/office/drawing/2014/main" xmlns="" id="{8381D395-4B2B-4EB3-872F-3136ACFDA78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xmlns="" id="{0CAB05BE-2D80-1AB7-983D-4243C41BD772}"/>
              </a:ext>
            </a:extLst>
          </p:cNvPr>
          <p:cNvSpPr txBox="1"/>
          <p:nvPr/>
        </p:nvSpPr>
        <p:spPr>
          <a:xfrm>
            <a:off x="7940" y="1"/>
            <a:ext cx="12192000" cy="923548"/>
          </a:xfrm>
          <a:prstGeom prst="rect">
            <a:avLst/>
          </a:prstGeom>
          <a:noFill/>
        </p:spPr>
        <p:txBody>
          <a:bodyPr wrap="square" anchor="ctr">
            <a:noAutofit/>
          </a:bodyPr>
          <a:lstStyle/>
          <a:p>
            <a:pPr algn="ctr"/>
            <a:r>
              <a:rPr lang="uk-UA" sz="3500" b="1" dirty="0"/>
              <a:t>ПРОДОВЖЕННЯ СТРОКУ ВІДСТРОЧКИ</a:t>
            </a:r>
            <a:endParaRPr lang="x-none" sz="3500" dirty="0"/>
          </a:p>
        </p:txBody>
      </p:sp>
      <p:sp>
        <p:nvSpPr>
          <p:cNvPr id="8" name="TextBox 7">
            <a:extLst>
              <a:ext uri="{FF2B5EF4-FFF2-40B4-BE49-F238E27FC236}">
                <a16:creationId xmlns:a16="http://schemas.microsoft.com/office/drawing/2014/main" xmlns="" id="{B429953C-6503-B01F-A184-3D8ABA8A2FA9}"/>
              </a:ext>
            </a:extLst>
          </p:cNvPr>
          <p:cNvSpPr txBox="1"/>
          <p:nvPr/>
        </p:nvSpPr>
        <p:spPr>
          <a:xfrm>
            <a:off x="185598" y="707401"/>
            <a:ext cx="11836685" cy="5796656"/>
          </a:xfrm>
          <a:prstGeom prst="rect">
            <a:avLst/>
          </a:prstGeom>
          <a:noFill/>
        </p:spPr>
        <p:txBody>
          <a:bodyPr wrap="square" anchor="ctr">
            <a:noAutofit/>
          </a:bodyPr>
          <a:lstStyle/>
          <a:p>
            <a:pPr indent="360018" algn="just" fontAlgn="base">
              <a:lnSpc>
                <a:spcPct val="114000"/>
              </a:lnSpc>
            </a:pPr>
            <a:r>
              <a:rPr lang="uk-UA" sz="2500" dirty="0"/>
              <a:t>КМУ постановою № 516 </a:t>
            </a:r>
            <a:r>
              <a:rPr lang="uk-UA" sz="2500" b="1" i="1" u="sng" dirty="0"/>
              <a:t>продовжив на 1 місяць</a:t>
            </a:r>
            <a:r>
              <a:rPr lang="uk-UA" sz="2500" dirty="0"/>
              <a:t> строки дії відстрочок від призову на військову службу під час мобілізації, які були надані відповідними рішеннями Мінекономіки згідно Порядком № 76 та  </a:t>
            </a:r>
            <a:r>
              <a:rPr lang="uk-UA" sz="2500" b="1" dirty="0"/>
              <a:t>не закінчилися станом на 07.05.2024 р</a:t>
            </a:r>
            <a:r>
              <a:rPr lang="uk-UA" sz="2500" dirty="0"/>
              <a:t>.</a:t>
            </a:r>
          </a:p>
          <a:p>
            <a:pPr indent="360018" algn="just" fontAlgn="base">
              <a:lnSpc>
                <a:spcPct val="114000"/>
              </a:lnSpc>
            </a:pPr>
            <a:r>
              <a:rPr lang="uk-UA" sz="2500" dirty="0"/>
              <a:t>Продовження діє автоматично. Ніяких додаткових рішень щодо продовження відстрочки за такими випадками Мінекономіки приймати не буде</a:t>
            </a:r>
          </a:p>
          <a:p>
            <a:pPr indent="360018" algn="just" fontAlgn="base">
              <a:lnSpc>
                <a:spcPct val="114000"/>
              </a:lnSpc>
            </a:pPr>
            <a:r>
              <a:rPr lang="uk-UA" sz="2500" b="1" dirty="0"/>
              <a:t>КМУ Постановою  від 04 червня 2024 р. № 642 замінив «місяць» на «ТРИ». </a:t>
            </a:r>
            <a:r>
              <a:rPr lang="uk-UA" sz="2500" b="1" i="1" u="sng" dirty="0"/>
              <a:t>В результаті продовження діє  на 3 місяці !!!</a:t>
            </a:r>
            <a:endParaRPr lang="uk-UA" sz="2500" b="1" i="1" u="sng" dirty="0">
              <a:highlight>
                <a:srgbClr val="FFFF00"/>
              </a:highlight>
            </a:endParaRPr>
          </a:p>
          <a:p>
            <a:pPr indent="360018" algn="ctr" fontAlgn="base">
              <a:lnSpc>
                <a:spcPct val="114000"/>
              </a:lnSpc>
            </a:pPr>
            <a:r>
              <a:rPr lang="uk-UA" sz="2500" b="1" dirty="0"/>
              <a:t>ПРИКЛАД</a:t>
            </a:r>
          </a:p>
          <a:p>
            <a:pPr indent="360018" algn="just" fontAlgn="base">
              <a:lnSpc>
                <a:spcPct val="114000"/>
              </a:lnSpc>
            </a:pPr>
            <a:r>
              <a:rPr lang="uk-UA" sz="2500" dirty="0"/>
              <a:t>Якщо у працівників строк дії відстрочки від призову на військову службу під час мобілізації, наданої рішенням Мінекономіки, закінчується 17.05.2024, то згідно з постановою № 516 строк її дії автоматично продовжується на </a:t>
            </a:r>
            <a:r>
              <a:rPr lang="uk-UA" sz="2500" b="1" u="sng" dirty="0"/>
              <a:t>ТРИ</a:t>
            </a:r>
            <a:r>
              <a:rPr lang="uk-UA" sz="2500" dirty="0"/>
              <a:t> місяці, тобто до 17.08.2024 р.</a:t>
            </a:r>
          </a:p>
        </p:txBody>
      </p:sp>
      <p:sp>
        <p:nvSpPr>
          <p:cNvPr id="9" name="TextBox 8">
            <a:extLst>
              <a:ext uri="{FF2B5EF4-FFF2-40B4-BE49-F238E27FC236}">
                <a16:creationId xmlns:a16="http://schemas.microsoft.com/office/drawing/2014/main" xmlns="" id="{9F2D84B9-3B50-5C71-B03C-0DAF0A841A35}"/>
              </a:ext>
            </a:extLst>
          </p:cNvPr>
          <p:cNvSpPr txBox="1"/>
          <p:nvPr/>
        </p:nvSpPr>
        <p:spPr>
          <a:xfrm>
            <a:off x="11544300" y="6504057"/>
            <a:ext cx="610752" cy="400110"/>
          </a:xfrm>
          <a:prstGeom prst="rect">
            <a:avLst/>
          </a:prstGeom>
          <a:noFill/>
        </p:spPr>
        <p:txBody>
          <a:bodyPr wrap="square">
            <a:spAutoFit/>
          </a:bodyPr>
          <a:lstStyle/>
          <a:p>
            <a:pPr algn="r"/>
            <a:fld id="{00000000-1234-1234-1234-123412341234}" type="slidenum">
              <a:rPr lang="uk-UA" sz="2000" b="1">
                <a:solidFill>
                  <a:schemeClr val="dk1"/>
                </a:solidFill>
              </a:rPr>
              <a:pPr algn="r"/>
              <a:t>58</a:t>
            </a:fld>
            <a:endParaRPr lang="uk-UA" sz="2000" dirty="0"/>
          </a:p>
        </p:txBody>
      </p:sp>
    </p:spTree>
    <p:extLst>
      <p:ext uri="{BB962C8B-B14F-4D97-AF65-F5344CB8AC3E}">
        <p14:creationId xmlns:p14="http://schemas.microsoft.com/office/powerpoint/2010/main" val="17824178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69">
          <a:extLst>
            <a:ext uri="{FF2B5EF4-FFF2-40B4-BE49-F238E27FC236}">
              <a16:creationId xmlns:a16="http://schemas.microsoft.com/office/drawing/2014/main" xmlns="" id="{9A41CC6E-2CE8-7054-852B-0B2A436FB078}"/>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xmlns="" id="{E754BAA4-2322-660F-5FC4-5525A4E74062}"/>
              </a:ext>
            </a:extLst>
          </p:cNvPr>
          <p:cNvSpPr txBox="1"/>
          <p:nvPr/>
        </p:nvSpPr>
        <p:spPr>
          <a:xfrm>
            <a:off x="273095" y="1292291"/>
            <a:ext cx="11859493" cy="4675909"/>
          </a:xfrm>
          <a:prstGeom prst="rect">
            <a:avLst/>
          </a:prstGeom>
          <a:noFill/>
        </p:spPr>
        <p:txBody>
          <a:bodyPr wrap="square" anchor="ctr">
            <a:noAutofit/>
          </a:bodyPr>
          <a:lstStyle/>
          <a:p>
            <a:pPr algn="ctr"/>
            <a:r>
              <a:rPr lang="uk-UA" sz="2600" b="1" dirty="0"/>
              <a:t>КРИТЕРІЇ ТА ПОРЯДОК, </a:t>
            </a:r>
            <a:endParaRPr lang="x-none" sz="2600" b="1" dirty="0"/>
          </a:p>
          <a:p>
            <a:pPr algn="ctr"/>
            <a:r>
              <a:rPr lang="uk-UA" sz="2600" dirty="0"/>
              <a:t>за якими здійснюється визначення підприємств, установ та  </a:t>
            </a:r>
            <a:endParaRPr lang="x-none" sz="2600" dirty="0"/>
          </a:p>
          <a:p>
            <a:pPr algn="ctr"/>
            <a:r>
              <a:rPr lang="uk-UA" sz="2600" dirty="0"/>
              <a:t>організацій, які є </a:t>
            </a:r>
            <a:r>
              <a:rPr lang="uk-UA" sz="2600" b="1" dirty="0"/>
              <a:t>критично важливими </a:t>
            </a:r>
          </a:p>
          <a:p>
            <a:pPr algn="ctr"/>
            <a:r>
              <a:rPr lang="uk-UA" sz="2600" u="sng" dirty="0"/>
              <a:t>для функціонування  економіки та забезпечення життєдіяльності населення </a:t>
            </a:r>
            <a:r>
              <a:rPr lang="uk-UA" sz="2600" dirty="0"/>
              <a:t>в особливий  період, а також </a:t>
            </a:r>
          </a:p>
          <a:p>
            <a:pPr algn="ctr"/>
            <a:r>
              <a:rPr lang="uk-UA" sz="2600" b="1" dirty="0"/>
              <a:t>критично важливими </a:t>
            </a:r>
            <a:r>
              <a:rPr lang="uk-UA" sz="2600" u="sng" dirty="0"/>
              <a:t>для забезпечення потреб  </a:t>
            </a:r>
            <a:endParaRPr lang="x-none" sz="2600" u="sng" dirty="0"/>
          </a:p>
          <a:p>
            <a:pPr algn="ctr"/>
            <a:r>
              <a:rPr lang="uk-UA" sz="2600" u="sng" dirty="0"/>
              <a:t>Збройних Сил, інших військових формувань в особливий період </a:t>
            </a:r>
            <a:endParaRPr lang="x-none" sz="2600" u="sng" dirty="0"/>
          </a:p>
        </p:txBody>
      </p:sp>
      <p:sp>
        <p:nvSpPr>
          <p:cNvPr id="4" name="TextBox 3">
            <a:extLst>
              <a:ext uri="{FF2B5EF4-FFF2-40B4-BE49-F238E27FC236}">
                <a16:creationId xmlns:a16="http://schemas.microsoft.com/office/drawing/2014/main" xmlns="" id="{4803CB11-4694-A166-F94D-54087344E7E8}"/>
              </a:ext>
            </a:extLst>
          </p:cNvPr>
          <p:cNvSpPr txBox="1"/>
          <p:nvPr/>
        </p:nvSpPr>
        <p:spPr>
          <a:xfrm>
            <a:off x="1737577" y="160125"/>
            <a:ext cx="10395011" cy="843530"/>
          </a:xfrm>
          <a:prstGeom prst="rect">
            <a:avLst/>
          </a:prstGeom>
          <a:solidFill>
            <a:schemeClr val="accent6">
              <a:lumMod val="60000"/>
              <a:lumOff val="40000"/>
            </a:schemeClr>
          </a:solidFill>
          <a:ln>
            <a:solidFill>
              <a:schemeClr val="accent6">
                <a:lumMod val="50000"/>
              </a:schemeClr>
            </a:solidFill>
          </a:ln>
          <a:scene3d>
            <a:camera prst="orthographicFront"/>
            <a:lightRig rig="threePt" dir="t"/>
          </a:scene3d>
          <a:sp3d>
            <a:bevelT/>
          </a:sp3d>
        </p:spPr>
        <p:txBody>
          <a:bodyPr spcFirstLastPara="1" wrap="square" lIns="35713" tIns="35713" rIns="35713" bIns="35713" anchor="ctr" anchorCtr="0">
            <a:noAutofit/>
          </a:bodyPr>
          <a:lstStyle>
            <a:defPPr marR="0" lvl="0" algn="l" rtl="0">
              <a:lnSpc>
                <a:spcPct val="100000"/>
              </a:lnSpc>
              <a:spcBef>
                <a:spcPts val="0"/>
              </a:spcBef>
              <a:spcAft>
                <a:spcPts val="0"/>
              </a:spcAft>
              <a:defRPr/>
            </a:defPPr>
            <a:lvl1pPr marL="0" indent="0" algn="ctr">
              <a:buClr>
                <a:srgbClr val="F7F7F7"/>
              </a:buClr>
              <a:buSzPts val="4000"/>
              <a:buFont typeface="Helvetica Neue"/>
              <a:buNone/>
              <a:defRPr sz="4000">
                <a:solidFill>
                  <a:schemeClr val="bg1"/>
                </a:solidFill>
                <a:latin typeface="Helvetica Neue"/>
                <a:ea typeface="Helvetica Neue"/>
                <a:cs typeface="Helvetica Neue"/>
              </a:defRPr>
            </a:lvl1pPr>
            <a:lvl2pPr>
              <a:defRPr>
                <a:solidFill>
                  <a:srgbClr val="000000"/>
                </a:solidFill>
                <a:latin typeface="Arial"/>
                <a:ea typeface="Arial"/>
                <a:cs typeface="Arial"/>
              </a:defRPr>
            </a:lvl2pPr>
            <a:lvl3pPr>
              <a:defRPr>
                <a:solidFill>
                  <a:srgbClr val="000000"/>
                </a:solidFill>
                <a:latin typeface="Arial"/>
                <a:ea typeface="Arial"/>
                <a:cs typeface="Arial"/>
              </a:defRPr>
            </a:lvl3pPr>
            <a:lvl4pPr>
              <a:defRPr>
                <a:solidFill>
                  <a:srgbClr val="000000"/>
                </a:solidFill>
                <a:latin typeface="Arial"/>
                <a:ea typeface="Arial"/>
                <a:cs typeface="Arial"/>
              </a:defRPr>
            </a:lvl4pPr>
            <a:lvl5pPr>
              <a:defRPr>
                <a:solidFill>
                  <a:srgbClr val="000000"/>
                </a:solidFill>
                <a:latin typeface="Arial"/>
                <a:ea typeface="Arial"/>
                <a:cs typeface="Arial"/>
              </a:defRPr>
            </a:lvl5pPr>
            <a:lvl6pPr>
              <a:defRPr>
                <a:solidFill>
                  <a:srgbClr val="000000"/>
                </a:solidFill>
                <a:latin typeface="Arial"/>
                <a:ea typeface="Arial"/>
                <a:cs typeface="Arial"/>
              </a:defRPr>
            </a:lvl6pPr>
            <a:lvl7pPr>
              <a:defRPr>
                <a:solidFill>
                  <a:srgbClr val="000000"/>
                </a:solidFill>
                <a:latin typeface="Arial"/>
                <a:ea typeface="Arial"/>
                <a:cs typeface="Arial"/>
              </a:defRPr>
            </a:lvl7pPr>
            <a:lvl8pPr>
              <a:defRPr>
                <a:solidFill>
                  <a:srgbClr val="000000"/>
                </a:solidFill>
                <a:latin typeface="Arial"/>
                <a:ea typeface="Arial"/>
                <a:cs typeface="Arial"/>
              </a:defRPr>
            </a:lvl8pPr>
            <a:lvl9pPr>
              <a:defRPr>
                <a:solidFill>
                  <a:srgbClr val="000000"/>
                </a:solidFill>
                <a:latin typeface="Arial"/>
                <a:ea typeface="Arial"/>
                <a:cs typeface="Arial"/>
              </a:defRPr>
            </a:lvl9pPr>
          </a:lstStyle>
          <a:p>
            <a:r>
              <a:rPr lang="uk-UA" sz="2200" b="1" dirty="0">
                <a:solidFill>
                  <a:schemeClr val="tx1"/>
                </a:solidFill>
                <a:latin typeface="+mn-lt"/>
              </a:rPr>
              <a:t>ПОСТАНОВА КАБІНЕТУ МІНІСТРІВ УКРАЇНИ  ВІД 27 СІЧНЯ 2023 Р. № 76 </a:t>
            </a:r>
            <a:endParaRPr lang="x-none" sz="2200" b="1" dirty="0">
              <a:solidFill>
                <a:schemeClr val="tx1"/>
              </a:solidFill>
              <a:latin typeface="+mn-lt"/>
            </a:endParaRPr>
          </a:p>
          <a:p>
            <a:r>
              <a:rPr lang="uk-UA" sz="2200" b="1" dirty="0">
                <a:solidFill>
                  <a:schemeClr val="tx1"/>
                </a:solidFill>
                <a:latin typeface="+mn-lt"/>
              </a:rPr>
              <a:t>(В РЕДАКЦІЇ ПОСТАНОВИ КАБІНЕТУ МІНІСТРІВ УКРАЇНИ ВІД 5 ЧЕРВНЯ 2024 Р. № 650) </a:t>
            </a:r>
            <a:endParaRPr lang="x-none" sz="2200" b="1" dirty="0">
              <a:solidFill>
                <a:schemeClr val="tx1"/>
              </a:solidFill>
              <a:latin typeface="+mn-lt"/>
            </a:endParaRPr>
          </a:p>
        </p:txBody>
      </p:sp>
      <p:sp>
        <p:nvSpPr>
          <p:cNvPr id="8" name="Google Shape;199;p9">
            <a:extLst>
              <a:ext uri="{FF2B5EF4-FFF2-40B4-BE49-F238E27FC236}">
                <a16:creationId xmlns:a16="http://schemas.microsoft.com/office/drawing/2014/main" xmlns="" id="{9F3898F2-7C0A-4C99-A54C-DCFF9BECCA5E}"/>
              </a:ext>
            </a:extLst>
          </p:cNvPr>
          <p:cNvSpPr txBox="1">
            <a:spLocks noGrp="1"/>
          </p:cNvSpPr>
          <p:nvPr>
            <p:ph type="sldNum" idx="12"/>
          </p:nvPr>
        </p:nvSpPr>
        <p:spPr>
          <a:xfrm>
            <a:off x="11648210" y="6492876"/>
            <a:ext cx="543790" cy="365125"/>
          </a:xfrm>
          <a:prstGeom prst="rect">
            <a:avLst/>
          </a:prstGeom>
          <a:noFill/>
          <a:ln>
            <a:noFill/>
          </a:ln>
        </p:spPr>
        <p:txBody>
          <a:bodyPr spcFirstLastPara="1" vert="horz" wrap="square" lIns="91425" tIns="45700" rIns="91425" bIns="45700" rtlCol="0" anchor="ctr" anchorCtr="0">
            <a:noAutofit/>
          </a:bodyPr>
          <a:lstStyle/>
          <a:p>
            <a:pPr algn="r">
              <a:buClr>
                <a:schemeClr val="dk1"/>
              </a:buClr>
              <a:buSzPts val="2400"/>
            </a:pPr>
            <a:fld id="{00000000-1234-1234-1234-123412341234}" type="slidenum">
              <a:rPr lang="uk-UA" sz="2000">
                <a:solidFill>
                  <a:schemeClr val="dk1"/>
                </a:solidFill>
                <a:latin typeface="+mn-lt"/>
              </a:rPr>
              <a:pPr algn="r">
                <a:buClr>
                  <a:schemeClr val="dk1"/>
                </a:buClr>
                <a:buSzPts val="2400"/>
              </a:pPr>
              <a:t>59</a:t>
            </a:fld>
            <a:endParaRPr sz="2000" dirty="0">
              <a:solidFill>
                <a:schemeClr val="dk1"/>
              </a:solidFill>
              <a:latin typeface="+mn-lt"/>
            </a:endParaRPr>
          </a:p>
        </p:txBody>
      </p:sp>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92997" y="5520403"/>
            <a:ext cx="1319340" cy="1319340"/>
          </a:xfrm>
          <a:prstGeom prst="rect">
            <a:avLst/>
          </a:prstGeom>
        </p:spPr>
      </p:pic>
    </p:spTree>
    <p:extLst>
      <p:ext uri="{BB962C8B-B14F-4D97-AF65-F5344CB8AC3E}">
        <p14:creationId xmlns:p14="http://schemas.microsoft.com/office/powerpoint/2010/main" val="42258112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941D95-E4FE-8F4A-BA73-69FA2E961D4C}"/>
              </a:ext>
            </a:extLst>
          </p:cNvPr>
          <p:cNvSpPr>
            <a:spLocks noGrp="1"/>
          </p:cNvSpPr>
          <p:nvPr>
            <p:ph type="title"/>
          </p:nvPr>
        </p:nvSpPr>
        <p:spPr>
          <a:xfrm>
            <a:off x="101600" y="1"/>
            <a:ext cx="11998960" cy="578497"/>
          </a:xfrm>
        </p:spPr>
        <p:txBody>
          <a:bodyPr>
            <a:normAutofit/>
          </a:bodyPr>
          <a:lstStyle/>
          <a:p>
            <a:pPr algn="ctr"/>
            <a:r>
              <a:rPr lang="uk-UA" sz="3500" b="1" dirty="0">
                <a:latin typeface="+mn-lt"/>
              </a:rPr>
              <a:t>ХТО ПОДАЄ ДЕКЛАРАЦІЮ З ПНП ЗА 1-ШЕ ПІВРІЧЧЯ ?</a:t>
            </a:r>
            <a:endParaRPr lang="x-none" sz="3500" dirty="0">
              <a:latin typeface="+mn-lt"/>
            </a:endParaRPr>
          </a:p>
        </p:txBody>
      </p:sp>
      <p:sp>
        <p:nvSpPr>
          <p:cNvPr id="3" name="Content Placeholder 2">
            <a:extLst>
              <a:ext uri="{FF2B5EF4-FFF2-40B4-BE49-F238E27FC236}">
                <a16:creationId xmlns:a16="http://schemas.microsoft.com/office/drawing/2014/main" xmlns="" id="{AAA6A9DC-4C0E-5C4B-83C8-50B8F07B65CD}"/>
              </a:ext>
            </a:extLst>
          </p:cNvPr>
          <p:cNvSpPr>
            <a:spLocks noGrp="1"/>
          </p:cNvSpPr>
          <p:nvPr>
            <p:ph idx="1"/>
          </p:nvPr>
        </p:nvSpPr>
        <p:spPr>
          <a:xfrm>
            <a:off x="204817" y="466531"/>
            <a:ext cx="11907520" cy="6008087"/>
          </a:xfrm>
        </p:spPr>
        <p:txBody>
          <a:bodyPr anchor="ctr">
            <a:normAutofit/>
          </a:bodyPr>
          <a:lstStyle/>
          <a:p>
            <a:pPr marL="0" indent="0" algn="just">
              <a:lnSpc>
                <a:spcPct val="113000"/>
              </a:lnSpc>
              <a:spcBef>
                <a:spcPts val="0"/>
              </a:spcBef>
              <a:buNone/>
            </a:pPr>
            <a:r>
              <a:rPr lang="uk-UA" sz="2600" dirty="0"/>
              <a:t>1) </a:t>
            </a:r>
            <a:r>
              <a:rPr lang="uk-UA" sz="2600" b="1" dirty="0" err="1"/>
              <a:t>високодохідники</a:t>
            </a:r>
            <a:r>
              <a:rPr lang="uk-UA" sz="2600" b="1" dirty="0"/>
              <a:t> </a:t>
            </a:r>
            <a:r>
              <a:rPr lang="uk-UA" sz="2600" dirty="0"/>
              <a:t>(</a:t>
            </a:r>
            <a:r>
              <a:rPr lang="uk-UA" sz="2600" u="sng" dirty="0"/>
              <a:t>п. 137.4</a:t>
            </a:r>
            <a:r>
              <a:rPr lang="uk-UA" sz="2600" dirty="0"/>
              <a:t>, </a:t>
            </a:r>
            <a:r>
              <a:rPr lang="uk-UA" sz="2600" dirty="0" err="1"/>
              <a:t>пп</a:t>
            </a:r>
            <a:r>
              <a:rPr lang="uk-UA" sz="2600" dirty="0"/>
              <a:t>. «в» п. 137.5 ПКУ);</a:t>
            </a:r>
          </a:p>
          <a:p>
            <a:pPr marL="0" indent="0" algn="just">
              <a:lnSpc>
                <a:spcPct val="113000"/>
              </a:lnSpc>
              <a:spcBef>
                <a:spcPts val="0"/>
              </a:spcBef>
              <a:buNone/>
            </a:pPr>
            <a:r>
              <a:rPr lang="uk-UA" sz="2600" dirty="0"/>
              <a:t>2) платники ЄП, що перейшли на загальну систему (незалежно від величини);</a:t>
            </a:r>
          </a:p>
          <a:p>
            <a:pPr marL="0" indent="0" algn="just">
              <a:lnSpc>
                <a:spcPct val="113000"/>
              </a:lnSpc>
              <a:spcBef>
                <a:spcPts val="0"/>
              </a:spcBef>
              <a:buNone/>
            </a:pPr>
            <a:r>
              <a:rPr lang="uk-UA" sz="2600" dirty="0"/>
              <a:t>3) ті, що ліквідувалися у 2 </a:t>
            </a:r>
            <a:r>
              <a:rPr lang="uk-UA" sz="2600" dirty="0" err="1"/>
              <a:t>кв</a:t>
            </a:r>
            <a:r>
              <a:rPr lang="uk-UA" sz="2600" dirty="0"/>
              <a:t>. 2024 (</a:t>
            </a:r>
            <a:r>
              <a:rPr lang="uk-UA" sz="2600" b="1" dirty="0"/>
              <a:t>в полі 10</a:t>
            </a:r>
            <a:r>
              <a:rPr lang="uk-UA" sz="2600" dirty="0"/>
              <a:t> «Особливі відмітки» вступної частини останньої (ліквідаційної) декларації проставити </a:t>
            </a:r>
            <a:r>
              <a:rPr lang="uk-UA" sz="2600" b="1" dirty="0"/>
              <a:t>відмітку «Х»</a:t>
            </a:r>
            <a:r>
              <a:rPr lang="uk-UA" sz="2600" dirty="0"/>
              <a:t>);</a:t>
            </a:r>
          </a:p>
          <a:p>
            <a:pPr marL="0" indent="0" algn="just">
              <a:lnSpc>
                <a:spcPct val="113000"/>
              </a:lnSpc>
              <a:spcBef>
                <a:spcPts val="0"/>
              </a:spcBef>
              <a:buNone/>
            </a:pPr>
            <a:r>
              <a:rPr lang="uk-UA" sz="2600" dirty="0"/>
              <a:t>4) </a:t>
            </a:r>
            <a:r>
              <a:rPr lang="uk-UA" sz="2600" dirty="0" err="1"/>
              <a:t>неприбутківці</a:t>
            </a:r>
            <a:r>
              <a:rPr lang="uk-UA" sz="2600" dirty="0"/>
              <a:t>, що порушили умови неприбутковості в 04-05 (з місяця, що настає за місяцем порушення, і до кінця року зобов’язані подавати щоквартальні декларації з податку на прибуток (з наростаючим підсумком), </a:t>
            </a:r>
            <a:r>
              <a:rPr lang="uk-UA" sz="2600" dirty="0" err="1"/>
              <a:t>пп</a:t>
            </a:r>
            <a:r>
              <a:rPr lang="uk-UA" sz="2600" dirty="0"/>
              <a:t>. 133.4.3 ПКУ (ЗІР 102.04);</a:t>
            </a:r>
          </a:p>
          <a:p>
            <a:pPr marL="0" indent="0" algn="just">
              <a:lnSpc>
                <a:spcPct val="113000"/>
              </a:lnSpc>
              <a:spcBef>
                <a:spcPts val="0"/>
              </a:spcBef>
              <a:buNone/>
            </a:pPr>
            <a:r>
              <a:rPr lang="uk-UA" sz="2600" dirty="0"/>
              <a:t>5) Резидент Дія Сіті (</a:t>
            </a:r>
            <a:r>
              <a:rPr lang="uk-UA" sz="2600" dirty="0" err="1"/>
              <a:t>квартальник</a:t>
            </a:r>
            <a:r>
              <a:rPr lang="uk-UA" sz="2600" dirty="0"/>
              <a:t>), що обирає з 01.07 </a:t>
            </a:r>
            <a:r>
              <a:rPr lang="uk-UA" sz="2600" dirty="0" err="1"/>
              <a:t>ПнВК</a:t>
            </a:r>
            <a:r>
              <a:rPr lang="uk-UA" sz="2600" dirty="0"/>
              <a:t> (</a:t>
            </a:r>
            <a:r>
              <a:rPr lang="uk-UA" sz="2600" b="1" dirty="0"/>
              <a:t>в полі 10 </a:t>
            </a:r>
            <a:r>
              <a:rPr lang="uk-UA" sz="2600" dirty="0"/>
              <a:t>«Особливі відмітки» відмітку про </a:t>
            </a:r>
            <a:r>
              <a:rPr lang="uk-UA" sz="2600" dirty="0" err="1"/>
              <a:t>резидентство</a:t>
            </a:r>
            <a:r>
              <a:rPr lang="uk-UA" sz="2600" dirty="0"/>
              <a:t> Дія Сіті на особливих умовах не проставляти);</a:t>
            </a:r>
          </a:p>
          <a:p>
            <a:pPr marL="0" indent="0" algn="just">
              <a:lnSpc>
                <a:spcPct val="113000"/>
              </a:lnSpc>
              <a:spcBef>
                <a:spcPts val="0"/>
              </a:spcBef>
              <a:buNone/>
            </a:pPr>
            <a:r>
              <a:rPr lang="uk-UA" sz="2600" dirty="0"/>
              <a:t>6) С/</a:t>
            </a:r>
            <a:r>
              <a:rPr lang="en-US" sz="2600" dirty="0" err="1"/>
              <a:t>г</a:t>
            </a:r>
            <a:r>
              <a:rPr lang="uk-UA" sz="2600" dirty="0"/>
              <a:t> - </a:t>
            </a:r>
            <a:r>
              <a:rPr lang="uk-UA" sz="2600" dirty="0" err="1"/>
              <a:t>високодохідники</a:t>
            </a:r>
            <a:r>
              <a:rPr lang="uk-UA" sz="2600" dirty="0"/>
              <a:t>, які не перейшли на особливий період (п. 137.5 ПКУ) («з 1 липня минулого року по 30 червня поточного року» </a:t>
            </a:r>
            <a:r>
              <a:rPr lang="uk-UA" sz="2600" b="1" dirty="0"/>
              <a:t>періоду</a:t>
            </a:r>
            <a:r>
              <a:rPr lang="uk-UA" sz="2600" dirty="0"/>
              <a:t> (ЗІР 102.20.01). Відмітку в полі 10 «Особливі відмітки» при цьому не проставляти.</a:t>
            </a:r>
          </a:p>
        </p:txBody>
      </p:sp>
      <p:sp>
        <p:nvSpPr>
          <p:cNvPr id="4" name="Google Shape;556;p32">
            <a:extLst>
              <a:ext uri="{FF2B5EF4-FFF2-40B4-BE49-F238E27FC236}">
                <a16:creationId xmlns:a16="http://schemas.microsoft.com/office/drawing/2014/main" xmlns="" id="{55F2E311-EF4C-4BC6-8EE9-53C4BCD0928C}"/>
              </a:ext>
            </a:extLst>
          </p:cNvPr>
          <p:cNvSpPr txBox="1"/>
          <p:nvPr/>
        </p:nvSpPr>
        <p:spPr>
          <a:xfrm>
            <a:off x="11524930" y="6474618"/>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6</a:t>
            </a:fld>
            <a:endParaRPr sz="2000" b="1"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1947390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62C6E0-A3AB-7343-9A27-940234FBE78F}"/>
              </a:ext>
            </a:extLst>
          </p:cNvPr>
          <p:cNvSpPr>
            <a:spLocks noGrp="1"/>
          </p:cNvSpPr>
          <p:nvPr>
            <p:ph type="title"/>
          </p:nvPr>
        </p:nvSpPr>
        <p:spPr>
          <a:xfrm>
            <a:off x="838200" y="1029572"/>
            <a:ext cx="10515600" cy="1791476"/>
          </a:xfrm>
        </p:spPr>
        <p:txBody>
          <a:bodyPr>
            <a:normAutofit/>
          </a:bodyPr>
          <a:lstStyle/>
          <a:p>
            <a:pPr algn="ctr"/>
            <a:r>
              <a:rPr lang="uk-UA" sz="3500" b="1" dirty="0">
                <a:latin typeface="+mn-lt"/>
              </a:rPr>
              <a:t>КРИТЕРІЇ КРИТИЧНОСТІ ДЛЯ ФУНКЦІОНУВАННЯ ЕКОНОМІКИ ТА ЗАБЕЗПЕЧЕННЯ ЖИТТЄДІЯЛЬНОСТІ НАСЕЛЕННЯ </a:t>
            </a:r>
            <a:endParaRPr lang="x-none" sz="3500" b="1" dirty="0">
              <a:latin typeface="+mn-lt"/>
            </a:endParaRPr>
          </a:p>
        </p:txBody>
      </p:sp>
      <p:sp>
        <p:nvSpPr>
          <p:cNvPr id="3" name="Content Placeholder 2">
            <a:extLst>
              <a:ext uri="{FF2B5EF4-FFF2-40B4-BE49-F238E27FC236}">
                <a16:creationId xmlns:a16="http://schemas.microsoft.com/office/drawing/2014/main" xmlns="" id="{BDEF2773-5931-544E-9AC4-DA597BC2CFCD}"/>
              </a:ext>
            </a:extLst>
          </p:cNvPr>
          <p:cNvSpPr>
            <a:spLocks noGrp="1"/>
          </p:cNvSpPr>
          <p:nvPr>
            <p:ph idx="1"/>
          </p:nvPr>
        </p:nvSpPr>
        <p:spPr>
          <a:xfrm>
            <a:off x="221942" y="2821048"/>
            <a:ext cx="11718524" cy="2264136"/>
          </a:xfrm>
        </p:spPr>
        <p:txBody>
          <a:bodyPr anchor="ctr"/>
          <a:lstStyle/>
          <a:p>
            <a:pPr marL="0" indent="457223" algn="just">
              <a:lnSpc>
                <a:spcPct val="120000"/>
              </a:lnSpc>
              <a:spcBef>
                <a:spcPts val="0"/>
              </a:spcBef>
              <a:buNone/>
            </a:pPr>
            <a:r>
              <a:rPr lang="uk-UA" dirty="0"/>
              <a:t>2. Визначення підприємства, установи, організації </a:t>
            </a:r>
            <a:r>
              <a:rPr lang="uk-UA" b="1" dirty="0"/>
              <a:t>критично важливими для функціонування економіки та забезпечення життєдіяльності населення</a:t>
            </a:r>
            <a:r>
              <a:rPr lang="uk-UA" dirty="0"/>
              <a:t> в особливий період здійснюється за такими критеріями:</a:t>
            </a:r>
            <a:endParaRPr lang="x-none" dirty="0"/>
          </a:p>
        </p:txBody>
      </p:sp>
      <p:sp>
        <p:nvSpPr>
          <p:cNvPr id="4" name="Google Shape;199;p9">
            <a:extLst>
              <a:ext uri="{FF2B5EF4-FFF2-40B4-BE49-F238E27FC236}">
                <a16:creationId xmlns:a16="http://schemas.microsoft.com/office/drawing/2014/main" xmlns="" id="{7CC3B180-E783-485B-987E-9ED809D604F2}"/>
              </a:ext>
            </a:extLst>
          </p:cNvPr>
          <p:cNvSpPr txBox="1">
            <a:spLocks noGrp="1"/>
          </p:cNvSpPr>
          <p:nvPr>
            <p:ph type="sldNum" idx="12"/>
          </p:nvPr>
        </p:nvSpPr>
        <p:spPr>
          <a:xfrm>
            <a:off x="11648210" y="6492876"/>
            <a:ext cx="543790" cy="365125"/>
          </a:xfrm>
          <a:prstGeom prst="rect">
            <a:avLst/>
          </a:prstGeom>
          <a:noFill/>
          <a:ln>
            <a:noFill/>
          </a:ln>
        </p:spPr>
        <p:txBody>
          <a:bodyPr spcFirstLastPara="1" vert="horz" wrap="square" lIns="91425" tIns="45700" rIns="91425" bIns="45700" rtlCol="0" anchor="ctr" anchorCtr="0">
            <a:noAutofit/>
          </a:bodyPr>
          <a:lstStyle/>
          <a:p>
            <a:pPr>
              <a:buClr>
                <a:schemeClr val="dk1"/>
              </a:buClr>
              <a:buSzPts val="2400"/>
            </a:pPr>
            <a:fld id="{00000000-1234-1234-1234-123412341234}" type="slidenum">
              <a:rPr lang="uk-UA" sz="2000" b="1">
                <a:solidFill>
                  <a:schemeClr val="dk1"/>
                </a:solidFill>
              </a:rPr>
              <a:pPr>
                <a:buClr>
                  <a:schemeClr val="dk1"/>
                </a:buClr>
                <a:buSzPts val="2400"/>
              </a:pPr>
              <a:t>60</a:t>
            </a:fld>
            <a:endParaRPr sz="2000" b="1" dirty="0">
              <a:solidFill>
                <a:schemeClr val="dk1"/>
              </a:solidFill>
            </a:endParaRP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2997" y="5520403"/>
            <a:ext cx="1319340" cy="1319340"/>
          </a:xfrm>
          <a:prstGeom prst="rect">
            <a:avLst/>
          </a:prstGeom>
        </p:spPr>
      </p:pic>
    </p:spTree>
    <p:extLst>
      <p:ext uri="{BB962C8B-B14F-4D97-AF65-F5344CB8AC3E}">
        <p14:creationId xmlns:p14="http://schemas.microsoft.com/office/powerpoint/2010/main" val="56359544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Прямоугольник 2"/>
          <p:cNvSpPr/>
          <p:nvPr/>
        </p:nvSpPr>
        <p:spPr bwMode="auto">
          <a:xfrm>
            <a:off x="838200" y="2136339"/>
            <a:ext cx="10512000" cy="461665"/>
          </a:xfrm>
          <a:prstGeom prst="rect">
            <a:avLst/>
          </a:prstGeom>
        </p:spPr>
        <p:txBody>
          <a:bodyPr>
            <a:spAutoFit/>
          </a:bodyPr>
          <a:lstStyle/>
          <a:p>
            <a:pPr algn="just">
              <a:defRPr/>
            </a:pPr>
            <a:r>
              <a:rPr lang="ru-RU" sz="2400"/>
              <a:t>      </a:t>
            </a:r>
            <a:endParaRPr sz="1200"/>
          </a:p>
        </p:txBody>
      </p:sp>
      <p:sp>
        <p:nvSpPr>
          <p:cNvPr id="4" name="Прямоугольник 3"/>
          <p:cNvSpPr/>
          <p:nvPr/>
        </p:nvSpPr>
        <p:spPr bwMode="auto">
          <a:xfrm>
            <a:off x="122084" y="904240"/>
            <a:ext cx="11849091" cy="5354320"/>
          </a:xfrm>
          <a:prstGeom prst="rect">
            <a:avLst/>
          </a:prstGeom>
        </p:spPr>
        <p:txBody>
          <a:bodyPr wrap="square" anchor="ctr">
            <a:noAutofit/>
          </a:bodyPr>
          <a:lstStyle/>
          <a:p>
            <a:pPr indent="457200" algn="r">
              <a:lnSpc>
                <a:spcPct val="113000"/>
              </a:lnSpc>
            </a:pPr>
            <a:r>
              <a:rPr lang="uk-UA" sz="2800" b="1" i="1" dirty="0"/>
              <a:t>Пункт 2 критеріїв постанови КМУ №76</a:t>
            </a:r>
          </a:p>
          <a:p>
            <a:pPr indent="457200" algn="just">
              <a:lnSpc>
                <a:spcPct val="113000"/>
              </a:lnSpc>
            </a:pPr>
            <a:r>
              <a:rPr lang="uk-UA" sz="2800" dirty="0"/>
              <a:t>загальна сума сплачених податків, зборів, платежів до державного і місцевих бюджетів, крім митних платежів, та сума сплаченого єдиного внеску на загальнообов’язкове державне соціальне страхування протягом звітного податкового року </a:t>
            </a:r>
            <a:r>
              <a:rPr lang="uk-UA" sz="2800" b="1" dirty="0"/>
              <a:t>перевищує еквівалент 1,5 млн євро</a:t>
            </a:r>
            <a:r>
              <a:rPr lang="uk-UA" sz="2800" dirty="0"/>
              <a:t>, визначений за середньозваженим офіційним курсом Національного банку за той самий період, що підтверджується довідкою контролюючого органу, в якому на обліку перебуває підприємство, установа, організація; </a:t>
            </a:r>
            <a:endParaRPr lang="x-none" sz="2800" dirty="0"/>
          </a:p>
          <a:p>
            <a:pPr indent="457200" algn="just">
              <a:lnSpc>
                <a:spcPct val="113000"/>
              </a:lnSpc>
            </a:pPr>
            <a:r>
              <a:rPr lang="uk-UA" sz="2800" b="1" dirty="0">
                <a:ea typeface="Helvetica Neue"/>
                <a:cs typeface="Helvetica Neue"/>
              </a:rPr>
              <a:t>За 2023 рік - </a:t>
            </a:r>
            <a:r>
              <a:rPr lang="x-none" sz="2800" b="1" dirty="0">
                <a:ea typeface="Helvetica Neue"/>
                <a:cs typeface="Helvetica Neue"/>
              </a:rPr>
              <a:t>39,5582</a:t>
            </a:r>
          </a:p>
        </p:txBody>
      </p:sp>
      <p:sp>
        <p:nvSpPr>
          <p:cNvPr id="5" name="Заголовок 7"/>
          <p:cNvSpPr txBox="1"/>
          <p:nvPr/>
        </p:nvSpPr>
        <p:spPr bwMode="auto">
          <a:xfrm>
            <a:off x="575733" y="34710"/>
            <a:ext cx="11040534" cy="615553"/>
          </a:xfrm>
          <a:prstGeom prst="rect">
            <a:avLst/>
          </a:prstGeom>
        </p:spPr>
        <p:txBody>
          <a:bodyPr vert="horz" wrap="square" lIns="60960" tIns="30480" rIns="60960" bIns="30480" rtlCol="0" anchor="t" anchorCtr="0">
            <a:spAutoFit/>
          </a:bodyPr>
          <a:lstStyle>
            <a:defPPr>
              <a:defRPr lang="en-US"/>
            </a:defPPr>
            <a:lvl1pPr lvl="0" algn="ctr" defTabSz="1371600">
              <a:lnSpc>
                <a:spcPct val="90000"/>
              </a:lnSpc>
              <a:spcBef>
                <a:spcPts val="0"/>
              </a:spcBef>
              <a:buNone/>
              <a:defRPr sz="5400" b="1" cap="all">
                <a:solidFill>
                  <a:srgbClr val="ED3434"/>
                </a:solidFill>
                <a:ea typeface="+mj-ea"/>
                <a:cs typeface="+mj-cs"/>
              </a:defRPr>
            </a:lvl1pPr>
          </a:lstStyle>
          <a:p>
            <a:pPr>
              <a:lnSpc>
                <a:spcPct val="100000"/>
              </a:lnSpc>
              <a:defRPr/>
            </a:pPr>
            <a:r>
              <a:rPr lang="ru-RU" sz="3500" dirty="0">
                <a:solidFill>
                  <a:schemeClr val="tx1"/>
                </a:solidFill>
              </a:rPr>
              <a:t>КРИТЕРІЙ № 1: СПЛАЧЕНІ ПОДАТКИ &gt; 1,5 МЛН ЄВРО</a:t>
            </a:r>
          </a:p>
        </p:txBody>
      </p:sp>
      <p:sp>
        <p:nvSpPr>
          <p:cNvPr id="6" name="Google Shape;556;p32">
            <a:extLst>
              <a:ext uri="{FF2B5EF4-FFF2-40B4-BE49-F238E27FC236}">
                <a16:creationId xmlns:a16="http://schemas.microsoft.com/office/drawing/2014/main" xmlns="" id="{F3E7AFD7-E38F-49A6-A933-4FDD4A87214D}"/>
              </a:ext>
            </a:extLst>
          </p:cNvPr>
          <p:cNvSpPr txBox="1"/>
          <p:nvPr/>
        </p:nvSpPr>
        <p:spPr>
          <a:xfrm>
            <a:off x="11606210" y="6489474"/>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61</a:t>
            </a:fld>
            <a:endParaRPr sz="2000" b="1" i="0" u="none" strike="noStrike" cap="none" dirty="0">
              <a:solidFill>
                <a:schemeClr val="dk1"/>
              </a:solidFill>
              <a:latin typeface="Calibri"/>
              <a:ea typeface="Calibri"/>
              <a:cs typeface="Calibri"/>
              <a:sym typeface="Calibri"/>
            </a:endParaRPr>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2997" y="5520403"/>
            <a:ext cx="1319340" cy="1319340"/>
          </a:xfrm>
          <a:prstGeom prst="rect">
            <a:avLst/>
          </a:prstGeom>
        </p:spPr>
      </p:pic>
    </p:spTree>
    <p:extLst>
      <p:ext uri="{BB962C8B-B14F-4D97-AF65-F5344CB8AC3E}">
        <p14:creationId xmlns:p14="http://schemas.microsoft.com/office/powerpoint/2010/main" val="403711091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Прямоугольник 2"/>
          <p:cNvSpPr/>
          <p:nvPr/>
        </p:nvSpPr>
        <p:spPr bwMode="auto">
          <a:xfrm>
            <a:off x="838200" y="2136339"/>
            <a:ext cx="10512000" cy="461665"/>
          </a:xfrm>
          <a:prstGeom prst="rect">
            <a:avLst/>
          </a:prstGeom>
        </p:spPr>
        <p:txBody>
          <a:bodyPr>
            <a:spAutoFit/>
          </a:bodyPr>
          <a:lstStyle/>
          <a:p>
            <a:pPr algn="just">
              <a:defRPr/>
            </a:pPr>
            <a:r>
              <a:rPr lang="ru-RU" sz="2400"/>
              <a:t>      </a:t>
            </a:r>
            <a:endParaRPr sz="1200"/>
          </a:p>
        </p:txBody>
      </p:sp>
      <p:sp>
        <p:nvSpPr>
          <p:cNvPr id="4" name="Прямоугольник 3"/>
          <p:cNvSpPr/>
          <p:nvPr/>
        </p:nvSpPr>
        <p:spPr bwMode="auto">
          <a:xfrm>
            <a:off x="354562" y="1509000"/>
            <a:ext cx="11603757" cy="3967240"/>
          </a:xfrm>
          <a:prstGeom prst="rect">
            <a:avLst/>
          </a:prstGeom>
        </p:spPr>
        <p:txBody>
          <a:bodyPr wrap="square" anchor="ctr">
            <a:noAutofit/>
          </a:bodyPr>
          <a:lstStyle/>
          <a:p>
            <a:pPr algn="r"/>
            <a:r>
              <a:rPr lang="uk-UA" sz="2800" b="1" i="1" dirty="0"/>
              <a:t>Пункт 2 критеріїв постанови КМУ №76</a:t>
            </a:r>
          </a:p>
          <a:p>
            <a:pPr algn="r"/>
            <a:endParaRPr lang="uk-UA" sz="2800" b="1" i="1" dirty="0"/>
          </a:p>
          <a:p>
            <a:pPr indent="457200" algn="just">
              <a:lnSpc>
                <a:spcPct val="114000"/>
              </a:lnSpc>
            </a:pPr>
            <a:r>
              <a:rPr lang="uk-UA" sz="2800" dirty="0"/>
              <a:t>Сума надходжень в іноземній валюті, крім кредитів і позик, за звітний податковий рік перевищує еквівалент 32 млн євро, визначений за середньозваженим офіційним курсом Національного банку за той самий період, що підтверджується довідкою відповідного обслуговуючого банку;</a:t>
            </a:r>
            <a:endParaRPr lang="x-none" sz="2800" b="1" dirty="0"/>
          </a:p>
        </p:txBody>
      </p:sp>
      <p:sp>
        <p:nvSpPr>
          <p:cNvPr id="5" name="Заголовок 7"/>
          <p:cNvSpPr txBox="1"/>
          <p:nvPr/>
        </p:nvSpPr>
        <p:spPr bwMode="auto">
          <a:xfrm>
            <a:off x="573933" y="173448"/>
            <a:ext cx="11040534" cy="615553"/>
          </a:xfrm>
          <a:prstGeom prst="rect">
            <a:avLst/>
          </a:prstGeom>
        </p:spPr>
        <p:txBody>
          <a:bodyPr vert="horz" wrap="square" lIns="60960" tIns="30480" rIns="60960" bIns="30480" rtlCol="0" anchor="t" anchorCtr="0">
            <a:spAutoFit/>
          </a:bodyPr>
          <a:lstStyle>
            <a:defPPr>
              <a:defRPr lang="en-US"/>
            </a:defPPr>
            <a:lvl1pPr lvl="0" algn="ctr" defTabSz="1371600">
              <a:lnSpc>
                <a:spcPct val="90000"/>
              </a:lnSpc>
              <a:spcBef>
                <a:spcPts val="0"/>
              </a:spcBef>
              <a:buNone/>
              <a:defRPr sz="5400" b="1" cap="all">
                <a:solidFill>
                  <a:srgbClr val="ED3434"/>
                </a:solidFill>
                <a:ea typeface="+mj-ea"/>
                <a:cs typeface="+mj-cs"/>
              </a:defRPr>
            </a:lvl1pPr>
          </a:lstStyle>
          <a:p>
            <a:pPr>
              <a:lnSpc>
                <a:spcPct val="100000"/>
              </a:lnSpc>
              <a:defRPr/>
            </a:pPr>
            <a:r>
              <a:rPr lang="ru-RU" sz="3500" dirty="0">
                <a:solidFill>
                  <a:schemeClr val="tx1"/>
                </a:solidFill>
              </a:rPr>
              <a:t>КРИТЕРІЙ № 2: ВАЛЮТНА ВИРУЧКА &gt; 32 МЛН ЄВРО</a:t>
            </a:r>
          </a:p>
        </p:txBody>
      </p:sp>
      <p:sp>
        <p:nvSpPr>
          <p:cNvPr id="6" name="Google Shape;556;p32">
            <a:extLst>
              <a:ext uri="{FF2B5EF4-FFF2-40B4-BE49-F238E27FC236}">
                <a16:creationId xmlns:a16="http://schemas.microsoft.com/office/drawing/2014/main" xmlns="" id="{841E0810-E311-4355-90DE-50D736F8A0D5}"/>
              </a:ext>
            </a:extLst>
          </p:cNvPr>
          <p:cNvSpPr txBox="1"/>
          <p:nvPr/>
        </p:nvSpPr>
        <p:spPr>
          <a:xfrm>
            <a:off x="11606210" y="6489474"/>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62</a:t>
            </a:fld>
            <a:endParaRPr sz="2000" b="1" i="0" u="none" strike="noStrike" cap="none" dirty="0">
              <a:solidFill>
                <a:schemeClr val="dk1"/>
              </a:solidFill>
              <a:latin typeface="Calibri"/>
              <a:ea typeface="Calibri"/>
              <a:cs typeface="Calibri"/>
              <a:sym typeface="Calibri"/>
            </a:endParaRPr>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2997" y="5520403"/>
            <a:ext cx="1319340" cy="1319340"/>
          </a:xfrm>
          <a:prstGeom prst="rect">
            <a:avLst/>
          </a:prstGeom>
        </p:spPr>
      </p:pic>
    </p:spTree>
    <p:extLst>
      <p:ext uri="{BB962C8B-B14F-4D97-AF65-F5344CB8AC3E}">
        <p14:creationId xmlns:p14="http://schemas.microsoft.com/office/powerpoint/2010/main" val="383971235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Прямоугольник 2"/>
          <p:cNvSpPr/>
          <p:nvPr/>
        </p:nvSpPr>
        <p:spPr bwMode="auto">
          <a:xfrm>
            <a:off x="838200" y="2136339"/>
            <a:ext cx="10512000" cy="461665"/>
          </a:xfrm>
          <a:prstGeom prst="rect">
            <a:avLst/>
          </a:prstGeom>
        </p:spPr>
        <p:txBody>
          <a:bodyPr>
            <a:spAutoFit/>
          </a:bodyPr>
          <a:lstStyle/>
          <a:p>
            <a:pPr algn="just">
              <a:defRPr/>
            </a:pPr>
            <a:r>
              <a:rPr lang="ru-RU" sz="2400"/>
              <a:t>      </a:t>
            </a:r>
            <a:endParaRPr sz="1200"/>
          </a:p>
        </p:txBody>
      </p:sp>
      <p:sp>
        <p:nvSpPr>
          <p:cNvPr id="4" name="Прямоугольник 3"/>
          <p:cNvSpPr/>
          <p:nvPr/>
        </p:nvSpPr>
        <p:spPr bwMode="auto">
          <a:xfrm>
            <a:off x="326570" y="2001982"/>
            <a:ext cx="11653935" cy="3535217"/>
          </a:xfrm>
          <a:prstGeom prst="rect">
            <a:avLst/>
          </a:prstGeom>
        </p:spPr>
        <p:txBody>
          <a:bodyPr wrap="square">
            <a:noAutofit/>
          </a:bodyPr>
          <a:lstStyle/>
          <a:p>
            <a:pPr algn="r">
              <a:lnSpc>
                <a:spcPct val="120000"/>
              </a:lnSpc>
            </a:pPr>
            <a:r>
              <a:rPr lang="uk-UA" sz="2933" b="1" i="1" dirty="0"/>
              <a:t>Пункт 2 критеріїв постанови КМУ №76</a:t>
            </a:r>
          </a:p>
          <a:p>
            <a:pPr indent="457200" algn="just">
              <a:lnSpc>
                <a:spcPct val="120000"/>
              </a:lnSpc>
            </a:pPr>
            <a:r>
              <a:rPr lang="uk-UA" sz="2933" dirty="0"/>
              <a:t>Підприємство, установа, організація має стратегічне значення для економіки і безпеки держави відповідно до переліку об’єктів державної власності, що мають стратегічне значення для економіки і безпеки держави, затвердженого постановою Кабінету Міністрів України від 4 березня 2015 р. № 83 </a:t>
            </a:r>
            <a:endParaRPr lang="x-none" sz="2933" dirty="0"/>
          </a:p>
        </p:txBody>
      </p:sp>
      <p:sp>
        <p:nvSpPr>
          <p:cNvPr id="5" name="Заголовок 7"/>
          <p:cNvSpPr txBox="1"/>
          <p:nvPr/>
        </p:nvSpPr>
        <p:spPr bwMode="auto">
          <a:xfrm>
            <a:off x="646105" y="28576"/>
            <a:ext cx="11040534" cy="1169551"/>
          </a:xfrm>
          <a:prstGeom prst="rect">
            <a:avLst/>
          </a:prstGeom>
        </p:spPr>
        <p:txBody>
          <a:bodyPr vert="horz" wrap="square" lIns="60960" tIns="30480" rIns="60960" bIns="30480" rtlCol="0" anchor="t" anchorCtr="0">
            <a:spAutoFit/>
          </a:bodyPr>
          <a:lstStyle>
            <a:defPPr>
              <a:defRPr lang="en-US"/>
            </a:defPPr>
            <a:lvl1pPr lvl="0" algn="ctr" defTabSz="1371600">
              <a:lnSpc>
                <a:spcPct val="90000"/>
              </a:lnSpc>
              <a:spcBef>
                <a:spcPts val="0"/>
              </a:spcBef>
              <a:buNone/>
              <a:defRPr sz="5400" b="1" cap="all">
                <a:solidFill>
                  <a:srgbClr val="ED3434"/>
                </a:solidFill>
                <a:ea typeface="+mj-ea"/>
                <a:cs typeface="+mj-cs"/>
              </a:defRPr>
            </a:lvl1pPr>
          </a:lstStyle>
          <a:p>
            <a:pPr>
              <a:lnSpc>
                <a:spcPct val="100000"/>
              </a:lnSpc>
              <a:defRPr/>
            </a:pPr>
            <a:r>
              <a:rPr lang="ru-RU" sz="3600" dirty="0">
                <a:solidFill>
                  <a:schemeClr val="tx1"/>
                </a:solidFill>
              </a:rPr>
              <a:t>КРИТЕРІЙ № 3: СТРАТЕГІЧНЕ ЗНАЧЕННЯ ДЛЯ ЕКОНОМІКИ І БЕЗПЕКИ ДЕРЖАВИ</a:t>
            </a:r>
          </a:p>
        </p:txBody>
      </p:sp>
      <p:sp>
        <p:nvSpPr>
          <p:cNvPr id="6" name="Google Shape;556;p32">
            <a:extLst>
              <a:ext uri="{FF2B5EF4-FFF2-40B4-BE49-F238E27FC236}">
                <a16:creationId xmlns:a16="http://schemas.microsoft.com/office/drawing/2014/main" xmlns="" id="{2A3FDBFC-1C8F-41F0-A437-D8B3F4A33F4D}"/>
              </a:ext>
            </a:extLst>
          </p:cNvPr>
          <p:cNvSpPr txBox="1"/>
          <p:nvPr/>
        </p:nvSpPr>
        <p:spPr>
          <a:xfrm>
            <a:off x="11606210" y="6489474"/>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63</a:t>
            </a:fld>
            <a:endParaRPr sz="2000" b="1" i="0" u="none" strike="noStrike" cap="none" dirty="0">
              <a:solidFill>
                <a:schemeClr val="dk1"/>
              </a:solidFill>
              <a:latin typeface="Calibri"/>
              <a:ea typeface="Calibri"/>
              <a:cs typeface="Calibri"/>
              <a:sym typeface="Calibri"/>
            </a:endParaRPr>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2997" y="5520403"/>
            <a:ext cx="1319340" cy="1319340"/>
          </a:xfrm>
          <a:prstGeom prst="rect">
            <a:avLst/>
          </a:prstGeom>
        </p:spPr>
      </p:pic>
    </p:spTree>
    <p:extLst>
      <p:ext uri="{BB962C8B-B14F-4D97-AF65-F5344CB8AC3E}">
        <p14:creationId xmlns:p14="http://schemas.microsoft.com/office/powerpoint/2010/main" val="12086633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Прямоугольник 2"/>
          <p:cNvSpPr/>
          <p:nvPr/>
        </p:nvSpPr>
        <p:spPr bwMode="auto">
          <a:xfrm>
            <a:off x="838200" y="2136339"/>
            <a:ext cx="10512000" cy="461665"/>
          </a:xfrm>
          <a:prstGeom prst="rect">
            <a:avLst/>
          </a:prstGeom>
        </p:spPr>
        <p:txBody>
          <a:bodyPr>
            <a:spAutoFit/>
          </a:bodyPr>
          <a:lstStyle/>
          <a:p>
            <a:pPr algn="just">
              <a:defRPr/>
            </a:pPr>
            <a:r>
              <a:rPr lang="ru-RU" sz="2400"/>
              <a:t>      </a:t>
            </a:r>
            <a:endParaRPr sz="1200"/>
          </a:p>
        </p:txBody>
      </p:sp>
      <p:sp>
        <p:nvSpPr>
          <p:cNvPr id="4" name="Прямоугольник 3"/>
          <p:cNvSpPr/>
          <p:nvPr/>
        </p:nvSpPr>
        <p:spPr bwMode="auto">
          <a:xfrm>
            <a:off x="309666" y="1584960"/>
            <a:ext cx="11719774" cy="4704080"/>
          </a:xfrm>
          <a:prstGeom prst="rect">
            <a:avLst/>
          </a:prstGeom>
        </p:spPr>
        <p:txBody>
          <a:bodyPr wrap="square" anchor="ctr">
            <a:noAutofit/>
          </a:bodyPr>
          <a:lstStyle/>
          <a:p>
            <a:pPr algn="r">
              <a:lnSpc>
                <a:spcPct val="113000"/>
              </a:lnSpc>
            </a:pPr>
            <a:r>
              <a:rPr lang="uk-UA" sz="2400" b="1" i="1" dirty="0"/>
              <a:t>Пункт 2 критеріїв постанови КМУ №76</a:t>
            </a:r>
          </a:p>
          <a:p>
            <a:pPr indent="457200" algn="just">
              <a:lnSpc>
                <a:spcPct val="113000"/>
              </a:lnSpc>
            </a:pPr>
            <a:r>
              <a:rPr lang="uk-UA" sz="2400" dirty="0"/>
              <a:t>Підприємство, установа, організація має важливе значення для галузі національної економіки чи забезпечення потреб територіальної громади. Критерії, за якими здійснюється визначення підприємства, установи, організації, які мають важливе значення для галузі національної економіки чи забезпечення потреб територіальної громади, встановлюються органами виконавчої влади, іншими державними органами, органами державного управління, юрисдикція яких поширюється на всю територію України, за сферою їх управління чи галуззю національної економіки або обласною, Київською та Севастопольською міською держадміністрацією (військовою адміністрацією у разі її утворення) з урахуванням потреб територіальної громади; </a:t>
            </a:r>
            <a:endParaRPr lang="x-none" sz="2400" dirty="0"/>
          </a:p>
        </p:txBody>
      </p:sp>
      <p:sp>
        <p:nvSpPr>
          <p:cNvPr id="5" name="Заголовок 7"/>
          <p:cNvSpPr txBox="1"/>
          <p:nvPr/>
        </p:nvSpPr>
        <p:spPr bwMode="auto">
          <a:xfrm>
            <a:off x="0" y="28577"/>
            <a:ext cx="12192000" cy="1817054"/>
          </a:xfrm>
          <a:prstGeom prst="rect">
            <a:avLst/>
          </a:prstGeom>
        </p:spPr>
        <p:txBody>
          <a:bodyPr vert="horz" wrap="square" lIns="60960" tIns="30480" rIns="60960" bIns="30480" rtlCol="0" anchor="t" anchorCtr="0">
            <a:noAutofit/>
          </a:bodyPr>
          <a:lstStyle>
            <a:defPPr>
              <a:defRPr lang="en-US"/>
            </a:defPPr>
            <a:lvl1pPr lvl="0" algn="ctr" defTabSz="1371600">
              <a:lnSpc>
                <a:spcPct val="90000"/>
              </a:lnSpc>
              <a:spcBef>
                <a:spcPts val="0"/>
              </a:spcBef>
              <a:buNone/>
              <a:defRPr sz="5400" b="1" cap="all">
                <a:solidFill>
                  <a:srgbClr val="ED3434"/>
                </a:solidFill>
                <a:ea typeface="+mj-ea"/>
                <a:cs typeface="+mj-cs"/>
              </a:defRPr>
            </a:lvl1pPr>
          </a:lstStyle>
          <a:p>
            <a:pPr>
              <a:lnSpc>
                <a:spcPct val="100000"/>
              </a:lnSpc>
              <a:defRPr/>
            </a:pPr>
            <a:r>
              <a:rPr lang="ru-RU" sz="3500" dirty="0">
                <a:solidFill>
                  <a:schemeClr val="tx1"/>
                </a:solidFill>
              </a:rPr>
              <a:t>КРИТЕРІЙ № 4: ВАЖЛИВЕ ЗНАЧЕННЯ ДЛЯ ГАЛУЗІ </a:t>
            </a:r>
          </a:p>
          <a:p>
            <a:pPr>
              <a:lnSpc>
                <a:spcPct val="100000"/>
              </a:lnSpc>
              <a:defRPr/>
            </a:pPr>
            <a:r>
              <a:rPr lang="ru-RU" sz="3500" dirty="0">
                <a:solidFill>
                  <a:schemeClr val="tx1"/>
                </a:solidFill>
              </a:rPr>
              <a:t>НАЦІОНАЛЬНОЇ ЕКОНОМІКИ ЧИ ЗАБЕЗПЕЧЕННЯ ПОТРЕБ ТЕРИТОРІАЛЬНОЇ ГРОМАДИ</a:t>
            </a:r>
          </a:p>
        </p:txBody>
      </p:sp>
      <p:sp>
        <p:nvSpPr>
          <p:cNvPr id="6" name="Google Shape;556;p32">
            <a:extLst>
              <a:ext uri="{FF2B5EF4-FFF2-40B4-BE49-F238E27FC236}">
                <a16:creationId xmlns:a16="http://schemas.microsoft.com/office/drawing/2014/main" xmlns="" id="{3C6B198E-9E00-403F-A43F-1A4B03733252}"/>
              </a:ext>
            </a:extLst>
          </p:cNvPr>
          <p:cNvSpPr txBox="1"/>
          <p:nvPr/>
        </p:nvSpPr>
        <p:spPr>
          <a:xfrm>
            <a:off x="11606210" y="6489474"/>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64</a:t>
            </a:fld>
            <a:endParaRPr sz="2000" b="1"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308074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Прямоугольник 2"/>
          <p:cNvSpPr/>
          <p:nvPr/>
        </p:nvSpPr>
        <p:spPr bwMode="auto">
          <a:xfrm>
            <a:off x="838200" y="2136339"/>
            <a:ext cx="10512000" cy="461665"/>
          </a:xfrm>
          <a:prstGeom prst="rect">
            <a:avLst/>
          </a:prstGeom>
        </p:spPr>
        <p:txBody>
          <a:bodyPr>
            <a:spAutoFit/>
          </a:bodyPr>
          <a:lstStyle/>
          <a:p>
            <a:pPr algn="just">
              <a:defRPr/>
            </a:pPr>
            <a:r>
              <a:rPr lang="ru-RU" sz="2400"/>
              <a:t>      </a:t>
            </a:r>
            <a:endParaRPr sz="1200"/>
          </a:p>
        </p:txBody>
      </p:sp>
      <p:sp>
        <p:nvSpPr>
          <p:cNvPr id="4" name="Прямоугольник 3"/>
          <p:cNvSpPr/>
          <p:nvPr/>
        </p:nvSpPr>
        <p:spPr bwMode="auto">
          <a:xfrm>
            <a:off x="122084" y="1628508"/>
            <a:ext cx="11917516" cy="4579252"/>
          </a:xfrm>
          <a:prstGeom prst="rect">
            <a:avLst/>
          </a:prstGeom>
        </p:spPr>
        <p:txBody>
          <a:bodyPr wrap="square" anchor="ctr">
            <a:noAutofit/>
          </a:bodyPr>
          <a:lstStyle/>
          <a:p>
            <a:pPr algn="just">
              <a:lnSpc>
                <a:spcPct val="113000"/>
              </a:lnSpc>
            </a:pPr>
            <a:r>
              <a:rPr lang="uk-UA" sz="2800" dirty="0">
                <a:solidFill>
                  <a:srgbClr val="FF0000"/>
                </a:solidFill>
              </a:rPr>
              <a:t>пошук по містам та областям </a:t>
            </a:r>
            <a:endParaRPr lang="uk-UA" sz="2800" dirty="0"/>
          </a:p>
          <a:p>
            <a:pPr algn="just">
              <a:lnSpc>
                <a:spcPct val="113000"/>
              </a:lnSpc>
            </a:pPr>
            <a:r>
              <a:rPr lang="x-none" sz="2800" dirty="0"/>
              <a:t>КРИТЕРІЇ визначення підприємств, установ та організацій, які мають важливе значення для галузі національної економіки чи задоволення потреб територіальної громади в особливий період</a:t>
            </a:r>
            <a:r>
              <a:rPr lang="uk-UA" sz="2800" dirty="0"/>
              <a:t> – </a:t>
            </a:r>
          </a:p>
          <a:p>
            <a:pPr algn="just">
              <a:lnSpc>
                <a:spcPct val="113000"/>
              </a:lnSpc>
            </a:pPr>
            <a:r>
              <a:rPr lang="uk-UA" sz="2800" dirty="0">
                <a:solidFill>
                  <a:srgbClr val="FF0000"/>
                </a:solidFill>
              </a:rPr>
              <a:t>наказ Фонду Держмайна від 31 травня 2023 року № 968 </a:t>
            </a:r>
            <a:endParaRPr lang="uk-UA" sz="2800" dirty="0"/>
          </a:p>
          <a:p>
            <a:pPr algn="just">
              <a:lnSpc>
                <a:spcPct val="113000"/>
              </a:lnSpc>
            </a:pPr>
            <a:r>
              <a:rPr lang="uk-UA" sz="2800" dirty="0"/>
              <a:t>КРИТЕРІЇ визначення підприємств, установ і організацій, які мають важливе значення для галузей національної економіки чи задоволення потреб територіальної громади в особливий період</a:t>
            </a:r>
          </a:p>
        </p:txBody>
      </p:sp>
      <p:sp>
        <p:nvSpPr>
          <p:cNvPr id="5" name="Заголовок 7"/>
          <p:cNvSpPr txBox="1"/>
          <p:nvPr/>
        </p:nvSpPr>
        <p:spPr bwMode="auto">
          <a:xfrm>
            <a:off x="0" y="89624"/>
            <a:ext cx="12192000" cy="1538883"/>
          </a:xfrm>
          <a:prstGeom prst="rect">
            <a:avLst/>
          </a:prstGeom>
        </p:spPr>
        <p:txBody>
          <a:bodyPr vert="horz" wrap="square" lIns="60960" tIns="30480" rIns="60960" bIns="30480" rtlCol="0" anchor="t" anchorCtr="0">
            <a:spAutoFit/>
          </a:bodyPr>
          <a:lstStyle>
            <a:defPPr>
              <a:defRPr lang="en-US"/>
            </a:defPPr>
            <a:lvl1pPr lvl="0" algn="ctr" defTabSz="1371600">
              <a:lnSpc>
                <a:spcPct val="90000"/>
              </a:lnSpc>
              <a:spcBef>
                <a:spcPts val="0"/>
              </a:spcBef>
              <a:buNone/>
              <a:defRPr sz="5400" b="1" cap="all">
                <a:solidFill>
                  <a:srgbClr val="ED3434"/>
                </a:solidFill>
                <a:ea typeface="+mj-ea"/>
                <a:cs typeface="+mj-cs"/>
              </a:defRPr>
            </a:lvl1pPr>
          </a:lstStyle>
          <a:p>
            <a:pPr>
              <a:lnSpc>
                <a:spcPct val="100000"/>
              </a:lnSpc>
              <a:defRPr/>
            </a:pPr>
            <a:r>
              <a:rPr lang="ru-RU" sz="3200" dirty="0">
                <a:solidFill>
                  <a:schemeClr val="tx1"/>
                </a:solidFill>
              </a:rPr>
              <a:t>ЧИМ РЕГУЛЮЄТЬСЯ ВИЗНАЧЕННЯ </a:t>
            </a:r>
            <a:r>
              <a:rPr lang="ru-RU" sz="3200" dirty="0" err="1">
                <a:solidFill>
                  <a:schemeClr val="tx1"/>
                </a:solidFill>
              </a:rPr>
              <a:t>Підприємства</a:t>
            </a:r>
            <a:r>
              <a:rPr lang="ru-RU" sz="3200" dirty="0">
                <a:solidFill>
                  <a:schemeClr val="tx1"/>
                </a:solidFill>
              </a:rPr>
              <a:t> ТАКИМ, ЩО МАЄ ВАЖЛИВЕ ЗНАЧЕННЯ ДЛЯ ГАЛУЗІ НАЦІОНАЛЬНОЇ ЕКОНОМІКИ ЧИ ЗАДОВОЛЕННЯ ПОТРЕБ ТЕРИТОРІАЛЬНОЇ ГРОМАДИ</a:t>
            </a:r>
          </a:p>
        </p:txBody>
      </p:sp>
      <p:sp>
        <p:nvSpPr>
          <p:cNvPr id="6" name="Google Shape;556;p32">
            <a:extLst>
              <a:ext uri="{FF2B5EF4-FFF2-40B4-BE49-F238E27FC236}">
                <a16:creationId xmlns:a16="http://schemas.microsoft.com/office/drawing/2014/main" xmlns="" id="{037EF9F7-AF2A-4889-916B-21DBFD7F88C3}"/>
              </a:ext>
            </a:extLst>
          </p:cNvPr>
          <p:cNvSpPr txBox="1"/>
          <p:nvPr/>
        </p:nvSpPr>
        <p:spPr>
          <a:xfrm>
            <a:off x="11606210" y="6489474"/>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65</a:t>
            </a:fld>
            <a:endParaRPr sz="2000" b="1" i="0" u="none" strike="noStrike" cap="none" dirty="0">
              <a:solidFill>
                <a:schemeClr val="dk1"/>
              </a:solidFill>
              <a:latin typeface="Calibri"/>
              <a:ea typeface="Calibri"/>
              <a:cs typeface="Calibri"/>
              <a:sym typeface="Calibri"/>
            </a:endParaRPr>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2997" y="5520403"/>
            <a:ext cx="1319340" cy="1319340"/>
          </a:xfrm>
          <a:prstGeom prst="rect">
            <a:avLst/>
          </a:prstGeom>
        </p:spPr>
      </p:pic>
    </p:spTree>
    <p:extLst>
      <p:ext uri="{BB962C8B-B14F-4D97-AF65-F5344CB8AC3E}">
        <p14:creationId xmlns:p14="http://schemas.microsoft.com/office/powerpoint/2010/main" val="186397708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Прямоугольник 2"/>
          <p:cNvSpPr/>
          <p:nvPr/>
        </p:nvSpPr>
        <p:spPr bwMode="auto">
          <a:xfrm>
            <a:off x="838200" y="2136339"/>
            <a:ext cx="10512000" cy="461665"/>
          </a:xfrm>
          <a:prstGeom prst="rect">
            <a:avLst/>
          </a:prstGeom>
        </p:spPr>
        <p:txBody>
          <a:bodyPr>
            <a:spAutoFit/>
          </a:bodyPr>
          <a:lstStyle/>
          <a:p>
            <a:pPr algn="just">
              <a:defRPr/>
            </a:pPr>
            <a:r>
              <a:rPr lang="ru-RU" sz="2400"/>
              <a:t>      </a:t>
            </a:r>
            <a:endParaRPr sz="1200"/>
          </a:p>
        </p:txBody>
      </p:sp>
      <p:sp>
        <p:nvSpPr>
          <p:cNvPr id="4" name="Прямоугольник 3"/>
          <p:cNvSpPr/>
          <p:nvPr/>
        </p:nvSpPr>
        <p:spPr bwMode="auto">
          <a:xfrm>
            <a:off x="264160" y="1509000"/>
            <a:ext cx="11653520" cy="4566680"/>
          </a:xfrm>
          <a:prstGeom prst="rect">
            <a:avLst/>
          </a:prstGeom>
        </p:spPr>
        <p:txBody>
          <a:bodyPr wrap="square" anchor="ctr">
            <a:noAutofit/>
          </a:bodyPr>
          <a:lstStyle/>
          <a:p>
            <a:pPr algn="r">
              <a:lnSpc>
                <a:spcPct val="113000"/>
              </a:lnSpc>
            </a:pPr>
            <a:r>
              <a:rPr lang="uk-UA" sz="2800" b="1" i="1" dirty="0"/>
              <a:t>Пункт 2 критеріїв постанови КМУ №76</a:t>
            </a:r>
          </a:p>
          <a:p>
            <a:pPr indent="457200" algn="just">
              <a:lnSpc>
                <a:spcPct val="113000"/>
              </a:lnSpc>
            </a:pPr>
            <a:r>
              <a:rPr lang="uk-UA" sz="2800" dirty="0"/>
              <a:t>Відсутність заборгованості із сплати єдиного внеску на загальнообов’язкове державне соціальне страхування, що підтверджується довідкою про відсутність заборгованості з платежів, контроль за справлянням яких покладено на контролюючі органи, або витягом з інформаційної системи органів ДПС щодо статусу розрахунків платника з бюджетом та цільовими фондами, засвідченим керівником підприємства, установи, організації; </a:t>
            </a:r>
            <a:endParaRPr lang="x-none" sz="2800" dirty="0"/>
          </a:p>
        </p:txBody>
      </p:sp>
      <p:sp>
        <p:nvSpPr>
          <p:cNvPr id="5" name="Заголовок 7"/>
          <p:cNvSpPr txBox="1"/>
          <p:nvPr/>
        </p:nvSpPr>
        <p:spPr bwMode="auto">
          <a:xfrm>
            <a:off x="573933" y="173448"/>
            <a:ext cx="11040534" cy="615553"/>
          </a:xfrm>
          <a:prstGeom prst="rect">
            <a:avLst/>
          </a:prstGeom>
        </p:spPr>
        <p:txBody>
          <a:bodyPr vert="horz" wrap="square" lIns="60960" tIns="30480" rIns="60960" bIns="30480" rtlCol="0" anchor="t" anchorCtr="0">
            <a:spAutoFit/>
          </a:bodyPr>
          <a:lstStyle>
            <a:defPPr>
              <a:defRPr lang="en-US"/>
            </a:defPPr>
            <a:lvl1pPr lvl="0" algn="ctr" defTabSz="1371600">
              <a:lnSpc>
                <a:spcPct val="90000"/>
              </a:lnSpc>
              <a:spcBef>
                <a:spcPts val="0"/>
              </a:spcBef>
              <a:buNone/>
              <a:defRPr sz="5400" b="1" cap="all">
                <a:solidFill>
                  <a:srgbClr val="ED3434"/>
                </a:solidFill>
                <a:ea typeface="+mj-ea"/>
                <a:cs typeface="+mj-cs"/>
              </a:defRPr>
            </a:lvl1pPr>
          </a:lstStyle>
          <a:p>
            <a:pPr>
              <a:lnSpc>
                <a:spcPct val="100000"/>
              </a:lnSpc>
              <a:defRPr/>
            </a:pPr>
            <a:r>
              <a:rPr lang="ru-RU" sz="3600" dirty="0">
                <a:solidFill>
                  <a:schemeClr val="tx1"/>
                </a:solidFill>
              </a:rPr>
              <a:t>КРИТЕРІЙ № 5: ВІДСУТНІСТЬ ЗАБОРГОВАНОСТІ ПО ЄСВ</a:t>
            </a:r>
          </a:p>
        </p:txBody>
      </p:sp>
      <p:sp>
        <p:nvSpPr>
          <p:cNvPr id="6" name="Google Shape;556;p32">
            <a:extLst>
              <a:ext uri="{FF2B5EF4-FFF2-40B4-BE49-F238E27FC236}">
                <a16:creationId xmlns:a16="http://schemas.microsoft.com/office/drawing/2014/main" xmlns="" id="{914C30E9-552D-4BDD-BDDC-6D080FF53A7D}"/>
              </a:ext>
            </a:extLst>
          </p:cNvPr>
          <p:cNvSpPr txBox="1"/>
          <p:nvPr/>
        </p:nvSpPr>
        <p:spPr>
          <a:xfrm>
            <a:off x="11606210" y="6489474"/>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66</a:t>
            </a:fld>
            <a:endParaRPr sz="2000" b="1" i="0" u="none" strike="noStrike" cap="none" dirty="0">
              <a:solidFill>
                <a:schemeClr val="dk1"/>
              </a:solidFill>
              <a:latin typeface="Calibri"/>
              <a:ea typeface="Calibri"/>
              <a:cs typeface="Calibri"/>
              <a:sym typeface="Calibri"/>
            </a:endParaRPr>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2997" y="5520403"/>
            <a:ext cx="1319340" cy="1319340"/>
          </a:xfrm>
          <a:prstGeom prst="rect">
            <a:avLst/>
          </a:prstGeom>
        </p:spPr>
      </p:pic>
    </p:spTree>
    <p:extLst>
      <p:ext uri="{BB962C8B-B14F-4D97-AF65-F5344CB8AC3E}">
        <p14:creationId xmlns:p14="http://schemas.microsoft.com/office/powerpoint/2010/main" val="245309964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Прямоугольник 2"/>
          <p:cNvSpPr/>
          <p:nvPr/>
        </p:nvSpPr>
        <p:spPr bwMode="auto">
          <a:xfrm>
            <a:off x="838200" y="2136339"/>
            <a:ext cx="10512000" cy="461665"/>
          </a:xfrm>
          <a:prstGeom prst="rect">
            <a:avLst/>
          </a:prstGeom>
        </p:spPr>
        <p:txBody>
          <a:bodyPr>
            <a:spAutoFit/>
          </a:bodyPr>
          <a:lstStyle/>
          <a:p>
            <a:pPr algn="just">
              <a:defRPr/>
            </a:pPr>
            <a:r>
              <a:rPr lang="ru-RU" sz="2400"/>
              <a:t>      </a:t>
            </a:r>
            <a:endParaRPr sz="1200"/>
          </a:p>
        </p:txBody>
      </p:sp>
      <p:sp>
        <p:nvSpPr>
          <p:cNvPr id="4" name="Прямоугольник 3"/>
          <p:cNvSpPr/>
          <p:nvPr/>
        </p:nvSpPr>
        <p:spPr bwMode="auto">
          <a:xfrm>
            <a:off x="233680" y="1834342"/>
            <a:ext cx="11694159" cy="4027977"/>
          </a:xfrm>
          <a:prstGeom prst="rect">
            <a:avLst/>
          </a:prstGeom>
        </p:spPr>
        <p:txBody>
          <a:bodyPr wrap="square" anchor="ctr">
            <a:noAutofit/>
          </a:bodyPr>
          <a:lstStyle/>
          <a:p>
            <a:pPr algn="r">
              <a:lnSpc>
                <a:spcPct val="113000"/>
              </a:lnSpc>
            </a:pPr>
            <a:r>
              <a:rPr lang="uk-UA" sz="2800" b="1" i="1" dirty="0"/>
              <a:t>Пункт 2 критеріїв постанови КМУ №76</a:t>
            </a:r>
          </a:p>
          <a:p>
            <a:pPr indent="457200" algn="just">
              <a:lnSpc>
                <a:spcPct val="113000"/>
              </a:lnSpc>
            </a:pPr>
            <a:r>
              <a:rPr lang="uk-UA" sz="2800" dirty="0"/>
              <a:t>Розмір середньої заробітної плати застрахованих осіб — працівників на підприємстві, в установі, організації за останній календарний квартал становить не менше розміру середньої заробітної плати у регіоні за IV квартал 2021 р. (відповідно до даних </a:t>
            </a:r>
            <a:r>
              <a:rPr lang="uk-UA" sz="2800" dirty="0" err="1"/>
              <a:t>Держстату</a:t>
            </a:r>
            <a:r>
              <a:rPr lang="uk-UA" sz="2800" dirty="0"/>
              <a:t>), що підтверджується довідкою, наданою підприємством, установою, організацією; </a:t>
            </a:r>
            <a:endParaRPr lang="x-none" sz="2800" dirty="0"/>
          </a:p>
        </p:txBody>
      </p:sp>
      <p:sp>
        <p:nvSpPr>
          <p:cNvPr id="5" name="Заголовок 7"/>
          <p:cNvSpPr txBox="1"/>
          <p:nvPr/>
        </p:nvSpPr>
        <p:spPr bwMode="auto">
          <a:xfrm>
            <a:off x="573933" y="180651"/>
            <a:ext cx="11040534" cy="1169551"/>
          </a:xfrm>
          <a:prstGeom prst="rect">
            <a:avLst/>
          </a:prstGeom>
        </p:spPr>
        <p:txBody>
          <a:bodyPr vert="horz" wrap="square" lIns="60960" tIns="30480" rIns="60960" bIns="30480" rtlCol="0" anchor="t" anchorCtr="0">
            <a:spAutoFit/>
          </a:bodyPr>
          <a:lstStyle>
            <a:defPPr>
              <a:defRPr lang="en-US"/>
            </a:defPPr>
            <a:lvl1pPr lvl="0" algn="ctr" defTabSz="1371600">
              <a:lnSpc>
                <a:spcPct val="90000"/>
              </a:lnSpc>
              <a:spcBef>
                <a:spcPts val="0"/>
              </a:spcBef>
              <a:buNone/>
              <a:defRPr sz="5400" b="1" cap="all">
                <a:solidFill>
                  <a:srgbClr val="ED3434"/>
                </a:solidFill>
                <a:ea typeface="+mj-ea"/>
                <a:cs typeface="+mj-cs"/>
              </a:defRPr>
            </a:lvl1pPr>
          </a:lstStyle>
          <a:p>
            <a:pPr>
              <a:lnSpc>
                <a:spcPct val="100000"/>
              </a:lnSpc>
              <a:defRPr/>
            </a:pPr>
            <a:r>
              <a:rPr lang="ru-RU" sz="3600" dirty="0">
                <a:solidFill>
                  <a:schemeClr val="tx1"/>
                </a:solidFill>
              </a:rPr>
              <a:t>КРИТЕРІЙ № 6: СЕРЕДНЯ З/ПЛ. НЕ &lt; СЕРЕДНЬОЇ У РЕГІОНІ ЗА 4 КВ. 2021 ЗА ДАНИМИ ДЕРЖСТАТУ</a:t>
            </a:r>
          </a:p>
        </p:txBody>
      </p:sp>
      <p:sp>
        <p:nvSpPr>
          <p:cNvPr id="6" name="Google Shape;556;p32">
            <a:extLst>
              <a:ext uri="{FF2B5EF4-FFF2-40B4-BE49-F238E27FC236}">
                <a16:creationId xmlns:a16="http://schemas.microsoft.com/office/drawing/2014/main" xmlns="" id="{3C55A25F-647D-49F6-BF4A-C975EFF7CF6D}"/>
              </a:ext>
            </a:extLst>
          </p:cNvPr>
          <p:cNvSpPr txBox="1"/>
          <p:nvPr/>
        </p:nvSpPr>
        <p:spPr>
          <a:xfrm>
            <a:off x="11606210" y="6489474"/>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67</a:t>
            </a:fld>
            <a:endParaRPr sz="2000" b="1" i="0" u="none" strike="noStrike" cap="none" dirty="0">
              <a:solidFill>
                <a:schemeClr val="dk1"/>
              </a:solidFill>
              <a:latin typeface="Calibri"/>
              <a:ea typeface="Calibri"/>
              <a:cs typeface="Calibri"/>
              <a:sym typeface="Calibri"/>
            </a:endParaRPr>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2997" y="5520403"/>
            <a:ext cx="1319340" cy="1319340"/>
          </a:xfrm>
          <a:prstGeom prst="rect">
            <a:avLst/>
          </a:prstGeom>
        </p:spPr>
      </p:pic>
    </p:spTree>
    <p:extLst>
      <p:ext uri="{BB962C8B-B14F-4D97-AF65-F5344CB8AC3E}">
        <p14:creationId xmlns:p14="http://schemas.microsoft.com/office/powerpoint/2010/main" val="229186358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Прямоугольник 2"/>
          <p:cNvSpPr/>
          <p:nvPr/>
        </p:nvSpPr>
        <p:spPr bwMode="auto">
          <a:xfrm>
            <a:off x="838200" y="2136339"/>
            <a:ext cx="10512000" cy="461665"/>
          </a:xfrm>
          <a:prstGeom prst="rect">
            <a:avLst/>
          </a:prstGeom>
        </p:spPr>
        <p:txBody>
          <a:bodyPr>
            <a:spAutoFit/>
          </a:bodyPr>
          <a:lstStyle/>
          <a:p>
            <a:pPr algn="just">
              <a:defRPr/>
            </a:pPr>
            <a:r>
              <a:rPr lang="ru-RU" sz="2400"/>
              <a:t>      </a:t>
            </a:r>
            <a:endParaRPr sz="1200"/>
          </a:p>
        </p:txBody>
      </p:sp>
      <p:sp>
        <p:nvSpPr>
          <p:cNvPr id="4" name="Прямоугольник 3"/>
          <p:cNvSpPr/>
          <p:nvPr/>
        </p:nvSpPr>
        <p:spPr bwMode="auto">
          <a:xfrm>
            <a:off x="122084" y="518161"/>
            <a:ext cx="11815916" cy="5801360"/>
          </a:xfrm>
          <a:prstGeom prst="rect">
            <a:avLst/>
          </a:prstGeom>
        </p:spPr>
        <p:txBody>
          <a:bodyPr wrap="square" anchor="ctr">
            <a:noAutofit/>
          </a:bodyPr>
          <a:lstStyle/>
          <a:p>
            <a:pPr indent="457200" algn="just">
              <a:lnSpc>
                <a:spcPct val="113000"/>
              </a:lnSpc>
            </a:pPr>
            <a:r>
              <a:rPr lang="x-none" sz="2400" dirty="0"/>
              <a:t>У листах Мінекономіки від 13.02.2023 р. № 2704-20/5959-01 та від 13.02.2023 р. № 2704-12/5941-09 вказано, що для обчислення розміру середньої заробітної плати застрахованих осіб — працівників слід керуватися п. 4.1.2 Інструкції зі статистики заробітної плати, затвердженої наказом Держстату від 13.01.2004 р. № 5</a:t>
            </a:r>
          </a:p>
          <a:p>
            <a:pPr algn="just">
              <a:lnSpc>
                <a:spcPct val="113000"/>
              </a:lnSpc>
            </a:pPr>
            <a:r>
              <a:rPr lang="x-none" sz="2400" dirty="0"/>
              <a:t>Середня заробітна плата на одного працівника в еквіваленті повної зайнятості, що визначається діленням суми нарахованого фонду оплати праці найманих працівників (штатних та позаштатних) на їхню середню кількість в еквіваленті повної зайнятості, за відповідний період.</a:t>
            </a:r>
          </a:p>
          <a:p>
            <a:pPr indent="457200" algn="just">
              <a:lnSpc>
                <a:spcPct val="113000"/>
              </a:lnSpc>
            </a:pPr>
            <a:r>
              <a:rPr lang="x-none" sz="2400" dirty="0"/>
              <a:t>В еквіваленті повної зайнятості враховують увесь персонал, який залучали до роботи у звітному періоді. Він включає як штатних працівників підприємства, так і тих, які не перебувають в обліковому складі та залучені до роботи згідно з договорами і мають нарахування з фонду оплати праці (п. 4.1 Інструкції зі статистики кількості працівників, затвердженої наказом Держкомстату від 28.09.2005 р. № 286). Ураховують також зовнішніх сумісників (п. 4.4.1 Інструкції № 286).</a:t>
            </a:r>
          </a:p>
        </p:txBody>
      </p:sp>
      <p:sp>
        <p:nvSpPr>
          <p:cNvPr id="5" name="Заголовок 7"/>
          <p:cNvSpPr txBox="1"/>
          <p:nvPr/>
        </p:nvSpPr>
        <p:spPr bwMode="auto">
          <a:xfrm>
            <a:off x="646105" y="0"/>
            <a:ext cx="11040534" cy="615553"/>
          </a:xfrm>
          <a:prstGeom prst="rect">
            <a:avLst/>
          </a:prstGeom>
        </p:spPr>
        <p:txBody>
          <a:bodyPr vert="horz" wrap="square" lIns="60960" tIns="30480" rIns="60960" bIns="30480" rtlCol="0" anchor="t" anchorCtr="0">
            <a:spAutoFit/>
          </a:bodyPr>
          <a:lstStyle>
            <a:defPPr>
              <a:defRPr lang="en-US"/>
            </a:defPPr>
            <a:lvl1pPr lvl="0" algn="ctr" defTabSz="1371600">
              <a:lnSpc>
                <a:spcPct val="90000"/>
              </a:lnSpc>
              <a:spcBef>
                <a:spcPts val="0"/>
              </a:spcBef>
              <a:buNone/>
              <a:defRPr sz="5400" b="1" cap="all">
                <a:solidFill>
                  <a:srgbClr val="ED3434"/>
                </a:solidFill>
                <a:ea typeface="+mj-ea"/>
                <a:cs typeface="+mj-cs"/>
              </a:defRPr>
            </a:lvl1pPr>
          </a:lstStyle>
          <a:p>
            <a:pPr>
              <a:lnSpc>
                <a:spcPct val="100000"/>
              </a:lnSpc>
              <a:defRPr/>
            </a:pPr>
            <a:r>
              <a:rPr lang="ru-RU" sz="3500" dirty="0">
                <a:solidFill>
                  <a:schemeClr val="tx1"/>
                </a:solidFill>
              </a:rPr>
              <a:t>ЯК РАХУВАТИ СЕРЕДНЮ КІЛЬКІСТЬ</a:t>
            </a:r>
          </a:p>
        </p:txBody>
      </p:sp>
      <p:sp>
        <p:nvSpPr>
          <p:cNvPr id="6" name="Google Shape;556;p32">
            <a:extLst>
              <a:ext uri="{FF2B5EF4-FFF2-40B4-BE49-F238E27FC236}">
                <a16:creationId xmlns:a16="http://schemas.microsoft.com/office/drawing/2014/main" xmlns="" id="{07BA1553-89D9-4527-88E2-3C326096AE9E}"/>
              </a:ext>
            </a:extLst>
          </p:cNvPr>
          <p:cNvSpPr txBox="1"/>
          <p:nvPr/>
        </p:nvSpPr>
        <p:spPr>
          <a:xfrm>
            <a:off x="11606210" y="6489474"/>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68</a:t>
            </a:fld>
            <a:endParaRPr sz="2000" b="1"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3978554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Прямоугольник 2"/>
          <p:cNvSpPr/>
          <p:nvPr/>
        </p:nvSpPr>
        <p:spPr bwMode="auto">
          <a:xfrm>
            <a:off x="838200" y="2136339"/>
            <a:ext cx="10512000" cy="461665"/>
          </a:xfrm>
          <a:prstGeom prst="rect">
            <a:avLst/>
          </a:prstGeom>
        </p:spPr>
        <p:txBody>
          <a:bodyPr>
            <a:spAutoFit/>
          </a:bodyPr>
          <a:lstStyle/>
          <a:p>
            <a:pPr algn="just">
              <a:defRPr/>
            </a:pPr>
            <a:r>
              <a:rPr lang="ru-RU" sz="2400"/>
              <a:t>      </a:t>
            </a:r>
            <a:endParaRPr sz="1200"/>
          </a:p>
        </p:txBody>
      </p:sp>
      <p:sp>
        <p:nvSpPr>
          <p:cNvPr id="5" name="Заголовок 7"/>
          <p:cNvSpPr txBox="1"/>
          <p:nvPr/>
        </p:nvSpPr>
        <p:spPr bwMode="auto">
          <a:xfrm>
            <a:off x="646105" y="45417"/>
            <a:ext cx="11040534" cy="1169551"/>
          </a:xfrm>
          <a:prstGeom prst="rect">
            <a:avLst/>
          </a:prstGeom>
        </p:spPr>
        <p:txBody>
          <a:bodyPr vert="horz" wrap="square" lIns="60960" tIns="30480" rIns="60960" bIns="30480" rtlCol="0" anchor="t" anchorCtr="0">
            <a:spAutoFit/>
          </a:bodyPr>
          <a:lstStyle>
            <a:defPPr>
              <a:defRPr lang="en-US"/>
            </a:defPPr>
            <a:lvl1pPr lvl="0" algn="ctr" defTabSz="1371600">
              <a:lnSpc>
                <a:spcPct val="90000"/>
              </a:lnSpc>
              <a:spcBef>
                <a:spcPts val="0"/>
              </a:spcBef>
              <a:buNone/>
              <a:defRPr sz="5400" b="1" cap="all">
                <a:solidFill>
                  <a:srgbClr val="ED3434"/>
                </a:solidFill>
                <a:ea typeface="+mj-ea"/>
                <a:cs typeface="+mj-cs"/>
              </a:defRPr>
            </a:lvl1pPr>
          </a:lstStyle>
          <a:p>
            <a:pPr>
              <a:lnSpc>
                <a:spcPct val="100000"/>
              </a:lnSpc>
              <a:defRPr/>
            </a:pPr>
            <a:r>
              <a:rPr lang="ru-RU" sz="3600" dirty="0">
                <a:solidFill>
                  <a:schemeClr val="tx1"/>
                </a:solidFill>
              </a:rPr>
              <a:t>ЯК РАХУВАТИ СЕРЕДНЮ КІЛЬКІСТЬ В ЕКВІВАЛЕНТІ ПОВНОЇ ЗАЙНЯТОСТІ</a:t>
            </a:r>
          </a:p>
        </p:txBody>
      </p:sp>
      <p:graphicFrame>
        <p:nvGraphicFramePr>
          <p:cNvPr id="6" name="Table 4">
            <a:extLst>
              <a:ext uri="{FF2B5EF4-FFF2-40B4-BE49-F238E27FC236}">
                <a16:creationId xmlns:a16="http://schemas.microsoft.com/office/drawing/2014/main" xmlns="" id="{2DD67BDB-1EF8-4560-955C-7921B59950F7}"/>
              </a:ext>
            </a:extLst>
          </p:cNvPr>
          <p:cNvGraphicFramePr>
            <a:graphicFrameLocks noGrp="1"/>
          </p:cNvGraphicFramePr>
          <p:nvPr>
            <p:extLst>
              <p:ext uri="{D42A27DB-BD31-4B8C-83A1-F6EECF244321}">
                <p14:modId xmlns:p14="http://schemas.microsoft.com/office/powerpoint/2010/main" val="861316328"/>
              </p:ext>
            </p:extLst>
          </p:nvPr>
        </p:nvGraphicFramePr>
        <p:xfrm>
          <a:off x="254000" y="1430200"/>
          <a:ext cx="11602719" cy="4535171"/>
        </p:xfrm>
        <a:graphic>
          <a:graphicData uri="http://schemas.openxmlformats.org/drawingml/2006/table">
            <a:tbl>
              <a:tblPr firstRow="1" firstCol="1" bandRow="1">
                <a:tableStyleId>{5940675A-B579-460E-94D1-54222C63F5DA}</a:tableStyleId>
              </a:tblPr>
              <a:tblGrid>
                <a:gridCol w="2618500">
                  <a:extLst>
                    <a:ext uri="{9D8B030D-6E8A-4147-A177-3AD203B41FA5}">
                      <a16:colId xmlns:a16="http://schemas.microsoft.com/office/drawing/2014/main" xmlns="" val="880581024"/>
                    </a:ext>
                  </a:extLst>
                </a:gridCol>
                <a:gridCol w="1933312">
                  <a:extLst>
                    <a:ext uri="{9D8B030D-6E8A-4147-A177-3AD203B41FA5}">
                      <a16:colId xmlns:a16="http://schemas.microsoft.com/office/drawing/2014/main" xmlns="" val="1756859232"/>
                    </a:ext>
                  </a:extLst>
                </a:gridCol>
                <a:gridCol w="1705865">
                  <a:extLst>
                    <a:ext uri="{9D8B030D-6E8A-4147-A177-3AD203B41FA5}">
                      <a16:colId xmlns:a16="http://schemas.microsoft.com/office/drawing/2014/main" xmlns="" val="4053867033"/>
                    </a:ext>
                  </a:extLst>
                </a:gridCol>
                <a:gridCol w="1705865">
                  <a:extLst>
                    <a:ext uri="{9D8B030D-6E8A-4147-A177-3AD203B41FA5}">
                      <a16:colId xmlns:a16="http://schemas.microsoft.com/office/drawing/2014/main" xmlns="" val="1002922814"/>
                    </a:ext>
                  </a:extLst>
                </a:gridCol>
                <a:gridCol w="1705865">
                  <a:extLst>
                    <a:ext uri="{9D8B030D-6E8A-4147-A177-3AD203B41FA5}">
                      <a16:colId xmlns:a16="http://schemas.microsoft.com/office/drawing/2014/main" xmlns="" val="1172153228"/>
                    </a:ext>
                  </a:extLst>
                </a:gridCol>
                <a:gridCol w="1933312">
                  <a:extLst>
                    <a:ext uri="{9D8B030D-6E8A-4147-A177-3AD203B41FA5}">
                      <a16:colId xmlns:a16="http://schemas.microsoft.com/office/drawing/2014/main" xmlns="" val="1620978127"/>
                    </a:ext>
                  </a:extLst>
                </a:gridCol>
              </a:tblGrid>
              <a:tr h="1751331">
                <a:tc>
                  <a:txBody>
                    <a:bodyPr/>
                    <a:lstStyle/>
                    <a:p>
                      <a:pPr algn="ctr" fontAlgn="base">
                        <a:lnSpc>
                          <a:spcPct val="100000"/>
                        </a:lnSpc>
                      </a:pPr>
                      <a:r>
                        <a:rPr lang="x-none" sz="1900" b="1" dirty="0">
                          <a:solidFill>
                            <a:schemeClr val="tx1"/>
                          </a:solidFill>
                          <a:effectLst/>
                        </a:rPr>
                        <a:t>Категорії працівників</a:t>
                      </a:r>
                      <a:endParaRPr lang="x-none" sz="19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750" marR="31750" marT="22225" marB="22225" anchor="ctr">
                    <a:solidFill>
                      <a:schemeClr val="accent6">
                        <a:lumMod val="40000"/>
                        <a:lumOff val="60000"/>
                      </a:schemeClr>
                    </a:solidFill>
                  </a:tcPr>
                </a:tc>
                <a:tc>
                  <a:txBody>
                    <a:bodyPr/>
                    <a:lstStyle/>
                    <a:p>
                      <a:pPr algn="ctr" fontAlgn="base">
                        <a:lnSpc>
                          <a:spcPct val="100000"/>
                        </a:lnSpc>
                      </a:pPr>
                      <a:r>
                        <a:rPr lang="x-none" sz="1900" b="1" dirty="0">
                          <a:solidFill>
                            <a:schemeClr val="tx1"/>
                          </a:solidFill>
                          <a:effectLst/>
                        </a:rPr>
                        <a:t>Норма тривалості робочого часу на одного працівника, годин на місяць</a:t>
                      </a:r>
                      <a:endParaRPr lang="x-none" sz="19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750" marR="31750" marT="22225" marB="22225" anchor="ctr">
                    <a:solidFill>
                      <a:schemeClr val="accent6">
                        <a:lumMod val="40000"/>
                        <a:lumOff val="60000"/>
                      </a:schemeClr>
                    </a:solidFill>
                  </a:tcPr>
                </a:tc>
                <a:tc>
                  <a:txBody>
                    <a:bodyPr/>
                    <a:lstStyle/>
                    <a:p>
                      <a:pPr algn="ctr" fontAlgn="base">
                        <a:lnSpc>
                          <a:spcPct val="100000"/>
                        </a:lnSpc>
                      </a:pPr>
                      <a:r>
                        <a:rPr lang="x-none" sz="1900" b="1" dirty="0">
                          <a:solidFill>
                            <a:schemeClr val="tx1"/>
                          </a:solidFill>
                          <a:effectLst/>
                        </a:rPr>
                        <a:t>Оплачений робочий час, людино-годин</a:t>
                      </a:r>
                      <a:endParaRPr lang="x-none" sz="19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750" marR="31750" marT="22225" marB="22225" anchor="ctr">
                    <a:solidFill>
                      <a:schemeClr val="accent6">
                        <a:lumMod val="40000"/>
                        <a:lumOff val="60000"/>
                      </a:schemeClr>
                    </a:solidFill>
                  </a:tcPr>
                </a:tc>
                <a:tc>
                  <a:txBody>
                    <a:bodyPr/>
                    <a:lstStyle/>
                    <a:p>
                      <a:pPr algn="ctr" fontAlgn="base">
                        <a:lnSpc>
                          <a:spcPct val="100000"/>
                        </a:lnSpc>
                      </a:pPr>
                      <a:r>
                        <a:rPr lang="x-none" sz="1900" b="1" dirty="0">
                          <a:solidFill>
                            <a:schemeClr val="tx1"/>
                          </a:solidFill>
                          <a:effectLst/>
                        </a:rPr>
                        <a:t>У тому числі час надурочних робіт</a:t>
                      </a:r>
                      <a:endParaRPr lang="x-none" sz="19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750" marR="31750" marT="22225" marB="22225" anchor="ctr">
                    <a:solidFill>
                      <a:schemeClr val="accent6">
                        <a:lumMod val="40000"/>
                        <a:lumOff val="60000"/>
                      </a:schemeClr>
                    </a:solidFill>
                  </a:tcPr>
                </a:tc>
                <a:tc>
                  <a:txBody>
                    <a:bodyPr/>
                    <a:lstStyle/>
                    <a:p>
                      <a:pPr algn="ctr" fontAlgn="base">
                        <a:lnSpc>
                          <a:spcPct val="100000"/>
                        </a:lnSpc>
                      </a:pPr>
                      <a:r>
                        <a:rPr lang="x-none" sz="1900" b="1" dirty="0">
                          <a:solidFill>
                            <a:schemeClr val="tx1"/>
                          </a:solidFill>
                          <a:effectLst/>
                        </a:rPr>
                        <a:t>Оплачений робочий час для розрахунку СКПЕПЗ</a:t>
                      </a:r>
                      <a:endParaRPr lang="x-none" sz="19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750" marR="31750" marT="22225" marB="22225" anchor="ctr">
                    <a:solidFill>
                      <a:schemeClr val="accent6">
                        <a:lumMod val="40000"/>
                        <a:lumOff val="60000"/>
                      </a:schemeClr>
                    </a:solidFill>
                  </a:tcPr>
                </a:tc>
                <a:tc>
                  <a:txBody>
                    <a:bodyPr/>
                    <a:lstStyle/>
                    <a:p>
                      <a:pPr algn="ctr" fontAlgn="base">
                        <a:lnSpc>
                          <a:spcPct val="100000"/>
                        </a:lnSpc>
                      </a:pPr>
                      <a:r>
                        <a:rPr lang="x-none" sz="1900" b="1" dirty="0">
                          <a:solidFill>
                            <a:schemeClr val="tx1"/>
                          </a:solidFill>
                          <a:effectLst/>
                        </a:rPr>
                        <a:t>Кількість працівників в еквіваленті повної зайнятості</a:t>
                      </a:r>
                      <a:endParaRPr lang="x-none" sz="19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750" marR="31750" marT="22225" marB="22225" anchor="ctr">
                    <a:solidFill>
                      <a:schemeClr val="accent6">
                        <a:lumMod val="40000"/>
                        <a:lumOff val="60000"/>
                      </a:schemeClr>
                    </a:solidFill>
                  </a:tcPr>
                </a:tc>
                <a:extLst>
                  <a:ext uri="{0D108BD9-81ED-4DB2-BD59-A6C34878D82A}">
                    <a16:rowId xmlns:a16="http://schemas.microsoft.com/office/drawing/2014/main" xmlns="" val="2745393900"/>
                  </a:ext>
                </a:extLst>
              </a:tr>
              <a:tr h="897891">
                <a:tc>
                  <a:txBody>
                    <a:bodyPr/>
                    <a:lstStyle/>
                    <a:p>
                      <a:pPr algn="ctr" fontAlgn="base">
                        <a:lnSpc>
                          <a:spcPct val="100000"/>
                        </a:lnSpc>
                      </a:pPr>
                      <a:r>
                        <a:rPr lang="x-none" sz="1900" b="0">
                          <a:solidFill>
                            <a:schemeClr val="tx1"/>
                          </a:solidFill>
                          <a:effectLst/>
                        </a:rPr>
                        <a:t>Штатні працівники із 40-годинним робочим тижнем</a:t>
                      </a:r>
                      <a:endParaRPr lang="x-none" sz="19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1750" marR="31750" marT="22225" marB="22225" anchor="ctr"/>
                </a:tc>
                <a:tc>
                  <a:txBody>
                    <a:bodyPr/>
                    <a:lstStyle/>
                    <a:p>
                      <a:pPr algn="ctr" fontAlgn="base">
                        <a:lnSpc>
                          <a:spcPct val="100000"/>
                        </a:lnSpc>
                      </a:pPr>
                      <a:r>
                        <a:rPr lang="x-none" sz="1900" b="0" dirty="0">
                          <a:solidFill>
                            <a:schemeClr val="tx1"/>
                          </a:solidFill>
                          <a:effectLst/>
                        </a:rPr>
                        <a:t>184</a:t>
                      </a:r>
                      <a:endParaRPr lang="x-none" sz="19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750" marR="31750" marT="22225" marB="22225" anchor="ctr"/>
                </a:tc>
                <a:tc>
                  <a:txBody>
                    <a:bodyPr/>
                    <a:lstStyle/>
                    <a:p>
                      <a:pPr algn="ctr" fontAlgn="base">
                        <a:lnSpc>
                          <a:spcPct val="100000"/>
                        </a:lnSpc>
                      </a:pPr>
                      <a:r>
                        <a:rPr lang="x-none" sz="1900" b="0" dirty="0">
                          <a:solidFill>
                            <a:schemeClr val="tx1"/>
                          </a:solidFill>
                          <a:effectLst/>
                        </a:rPr>
                        <a:t>6829</a:t>
                      </a:r>
                      <a:endParaRPr lang="x-none" sz="19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750" marR="31750" marT="22225" marB="22225" anchor="ctr"/>
                </a:tc>
                <a:tc>
                  <a:txBody>
                    <a:bodyPr/>
                    <a:lstStyle/>
                    <a:p>
                      <a:pPr algn="ctr" fontAlgn="base">
                        <a:lnSpc>
                          <a:spcPct val="100000"/>
                        </a:lnSpc>
                      </a:pPr>
                      <a:r>
                        <a:rPr lang="x-none" sz="1900" b="0" dirty="0">
                          <a:solidFill>
                            <a:schemeClr val="tx1"/>
                          </a:solidFill>
                          <a:effectLst/>
                        </a:rPr>
                        <a:t>5</a:t>
                      </a:r>
                      <a:endParaRPr lang="x-none" sz="19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750" marR="31750" marT="22225" marB="22225" anchor="ctr"/>
                </a:tc>
                <a:tc>
                  <a:txBody>
                    <a:bodyPr/>
                    <a:lstStyle/>
                    <a:p>
                      <a:pPr algn="ctr" fontAlgn="base">
                        <a:lnSpc>
                          <a:spcPct val="100000"/>
                        </a:lnSpc>
                      </a:pPr>
                      <a:r>
                        <a:rPr lang="x-none" sz="1900" b="0" dirty="0">
                          <a:solidFill>
                            <a:schemeClr val="tx1"/>
                          </a:solidFill>
                          <a:effectLst/>
                        </a:rPr>
                        <a:t>6</a:t>
                      </a:r>
                      <a:r>
                        <a:rPr lang="uk-UA" sz="1900" b="0" dirty="0">
                          <a:solidFill>
                            <a:schemeClr val="tx1"/>
                          </a:solidFill>
                          <a:effectLst/>
                        </a:rPr>
                        <a:t> </a:t>
                      </a:r>
                      <a:r>
                        <a:rPr lang="x-none" sz="1900" b="0" dirty="0">
                          <a:solidFill>
                            <a:schemeClr val="tx1"/>
                          </a:solidFill>
                          <a:effectLst/>
                        </a:rPr>
                        <a:t>824</a:t>
                      </a:r>
                    </a:p>
                    <a:p>
                      <a:pPr algn="ctr" fontAlgn="base">
                        <a:lnSpc>
                          <a:spcPct val="100000"/>
                        </a:lnSpc>
                      </a:pPr>
                      <a:r>
                        <a:rPr lang="x-none" sz="1900" b="0" dirty="0">
                          <a:solidFill>
                            <a:schemeClr val="tx1"/>
                          </a:solidFill>
                          <a:effectLst/>
                        </a:rPr>
                        <a:t>(6</a:t>
                      </a:r>
                      <a:r>
                        <a:rPr lang="uk-UA" sz="1900" b="0" dirty="0">
                          <a:solidFill>
                            <a:schemeClr val="tx1"/>
                          </a:solidFill>
                          <a:effectLst/>
                        </a:rPr>
                        <a:t> </a:t>
                      </a:r>
                      <a:r>
                        <a:rPr lang="x-none" sz="1900" b="0" dirty="0">
                          <a:solidFill>
                            <a:schemeClr val="tx1"/>
                          </a:solidFill>
                          <a:effectLst/>
                        </a:rPr>
                        <a:t>829 - 5)</a:t>
                      </a:r>
                      <a:endParaRPr lang="x-none" sz="19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750" marR="31750" marT="22225" marB="22225" anchor="ctr"/>
                </a:tc>
                <a:tc>
                  <a:txBody>
                    <a:bodyPr/>
                    <a:lstStyle/>
                    <a:p>
                      <a:pPr algn="ctr" fontAlgn="base">
                        <a:lnSpc>
                          <a:spcPct val="100000"/>
                        </a:lnSpc>
                      </a:pPr>
                      <a:r>
                        <a:rPr lang="x-none" sz="1900" b="0" dirty="0">
                          <a:solidFill>
                            <a:schemeClr val="tx1"/>
                          </a:solidFill>
                          <a:effectLst/>
                        </a:rPr>
                        <a:t>37</a:t>
                      </a:r>
                    </a:p>
                    <a:p>
                      <a:pPr algn="ctr" fontAlgn="base">
                        <a:lnSpc>
                          <a:spcPct val="100000"/>
                        </a:lnSpc>
                      </a:pPr>
                      <a:r>
                        <a:rPr lang="x-none" sz="1900" b="0" dirty="0">
                          <a:solidFill>
                            <a:schemeClr val="tx1"/>
                          </a:solidFill>
                          <a:effectLst/>
                        </a:rPr>
                        <a:t>(6</a:t>
                      </a:r>
                      <a:r>
                        <a:rPr lang="uk-UA" sz="1900" b="0" dirty="0">
                          <a:solidFill>
                            <a:schemeClr val="tx1"/>
                          </a:solidFill>
                          <a:effectLst/>
                        </a:rPr>
                        <a:t> </a:t>
                      </a:r>
                      <a:r>
                        <a:rPr lang="x-none" sz="1900" b="0" dirty="0">
                          <a:solidFill>
                            <a:schemeClr val="tx1"/>
                          </a:solidFill>
                          <a:effectLst/>
                        </a:rPr>
                        <a:t>824 : 184)</a:t>
                      </a:r>
                      <a:endParaRPr lang="x-none" sz="19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750" marR="31750" marT="22225" marB="22225" anchor="ctr"/>
                </a:tc>
                <a:extLst>
                  <a:ext uri="{0D108BD9-81ED-4DB2-BD59-A6C34878D82A}">
                    <a16:rowId xmlns:a16="http://schemas.microsoft.com/office/drawing/2014/main" xmlns="" val="3492060270"/>
                  </a:ext>
                </a:extLst>
              </a:tr>
              <a:tr h="897891">
                <a:tc>
                  <a:txBody>
                    <a:bodyPr/>
                    <a:lstStyle/>
                    <a:p>
                      <a:pPr algn="ctr" fontAlgn="base">
                        <a:lnSpc>
                          <a:spcPct val="100000"/>
                        </a:lnSpc>
                      </a:pPr>
                      <a:r>
                        <a:rPr lang="x-none" sz="1900" b="0">
                          <a:solidFill>
                            <a:schemeClr val="tx1"/>
                          </a:solidFill>
                          <a:effectLst/>
                        </a:rPr>
                        <a:t>Штатні працівники з 36-годинним робочим тижнем</a:t>
                      </a:r>
                      <a:endParaRPr lang="x-none" sz="19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1750" marR="31750" marT="22225" marB="22225" anchor="ctr"/>
                </a:tc>
                <a:tc>
                  <a:txBody>
                    <a:bodyPr/>
                    <a:lstStyle/>
                    <a:p>
                      <a:pPr algn="ctr" fontAlgn="base">
                        <a:lnSpc>
                          <a:spcPct val="100000"/>
                        </a:lnSpc>
                      </a:pPr>
                      <a:r>
                        <a:rPr lang="x-none" sz="1900" b="0">
                          <a:solidFill>
                            <a:schemeClr val="tx1"/>
                          </a:solidFill>
                          <a:effectLst/>
                        </a:rPr>
                        <a:t>165,6</a:t>
                      </a:r>
                      <a:endParaRPr lang="x-none" sz="19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750" marR="31750" marT="22225" marB="22225" anchor="ctr"/>
                </a:tc>
                <a:tc>
                  <a:txBody>
                    <a:bodyPr/>
                    <a:lstStyle/>
                    <a:p>
                      <a:pPr algn="ctr" fontAlgn="base">
                        <a:lnSpc>
                          <a:spcPct val="100000"/>
                        </a:lnSpc>
                      </a:pPr>
                      <a:r>
                        <a:rPr lang="x-none" sz="1900" b="0" dirty="0">
                          <a:solidFill>
                            <a:schemeClr val="tx1"/>
                          </a:solidFill>
                          <a:effectLst/>
                        </a:rPr>
                        <a:t>2</a:t>
                      </a:r>
                      <a:r>
                        <a:rPr lang="uk-UA" sz="1900" b="0" dirty="0">
                          <a:solidFill>
                            <a:schemeClr val="tx1"/>
                          </a:solidFill>
                          <a:effectLst/>
                        </a:rPr>
                        <a:t> </a:t>
                      </a:r>
                      <a:r>
                        <a:rPr lang="x-none" sz="1900" b="0" dirty="0">
                          <a:solidFill>
                            <a:schemeClr val="tx1"/>
                          </a:solidFill>
                          <a:effectLst/>
                        </a:rPr>
                        <a:t>059,2</a:t>
                      </a:r>
                      <a:endParaRPr lang="x-none" sz="19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750" marR="31750" marT="22225" marB="22225" anchor="ctr"/>
                </a:tc>
                <a:tc>
                  <a:txBody>
                    <a:bodyPr/>
                    <a:lstStyle/>
                    <a:p>
                      <a:pPr algn="ctr" fontAlgn="base">
                        <a:lnSpc>
                          <a:spcPct val="100000"/>
                        </a:lnSpc>
                      </a:pPr>
                      <a:r>
                        <a:rPr lang="x-none" sz="1900" b="0" dirty="0">
                          <a:solidFill>
                            <a:schemeClr val="tx1"/>
                          </a:solidFill>
                          <a:effectLst/>
                        </a:rPr>
                        <a:t>—</a:t>
                      </a:r>
                      <a:endParaRPr lang="x-none" sz="19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750" marR="31750" marT="22225" marB="22225" anchor="ctr"/>
                </a:tc>
                <a:tc>
                  <a:txBody>
                    <a:bodyPr/>
                    <a:lstStyle/>
                    <a:p>
                      <a:pPr algn="ctr" fontAlgn="base">
                        <a:lnSpc>
                          <a:spcPct val="100000"/>
                        </a:lnSpc>
                      </a:pPr>
                      <a:r>
                        <a:rPr lang="x-none" sz="1900" b="0" dirty="0">
                          <a:solidFill>
                            <a:schemeClr val="tx1"/>
                          </a:solidFill>
                          <a:effectLst/>
                        </a:rPr>
                        <a:t>2</a:t>
                      </a:r>
                      <a:r>
                        <a:rPr lang="uk-UA" sz="1900" b="0" dirty="0">
                          <a:solidFill>
                            <a:schemeClr val="tx1"/>
                          </a:solidFill>
                          <a:effectLst/>
                        </a:rPr>
                        <a:t> </a:t>
                      </a:r>
                      <a:r>
                        <a:rPr lang="x-none" sz="1900" b="0" dirty="0">
                          <a:solidFill>
                            <a:schemeClr val="tx1"/>
                          </a:solidFill>
                          <a:effectLst/>
                        </a:rPr>
                        <a:t>059,2</a:t>
                      </a:r>
                      <a:endParaRPr lang="x-none" sz="19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750" marR="31750" marT="22225" marB="22225" anchor="ctr"/>
                </a:tc>
                <a:tc>
                  <a:txBody>
                    <a:bodyPr/>
                    <a:lstStyle/>
                    <a:p>
                      <a:pPr algn="ctr" fontAlgn="base">
                        <a:lnSpc>
                          <a:spcPct val="100000"/>
                        </a:lnSpc>
                      </a:pPr>
                      <a:r>
                        <a:rPr lang="x-none" sz="1900" b="0" dirty="0">
                          <a:solidFill>
                            <a:schemeClr val="tx1"/>
                          </a:solidFill>
                          <a:effectLst/>
                        </a:rPr>
                        <a:t>12</a:t>
                      </a:r>
                    </a:p>
                    <a:p>
                      <a:pPr algn="ctr" fontAlgn="base">
                        <a:lnSpc>
                          <a:spcPct val="100000"/>
                        </a:lnSpc>
                      </a:pPr>
                      <a:r>
                        <a:rPr lang="x-none" sz="1900" b="0" dirty="0">
                          <a:solidFill>
                            <a:schemeClr val="tx1"/>
                          </a:solidFill>
                          <a:effectLst/>
                        </a:rPr>
                        <a:t>(2</a:t>
                      </a:r>
                      <a:r>
                        <a:rPr lang="uk-UA" sz="1900" b="0" dirty="0">
                          <a:solidFill>
                            <a:schemeClr val="tx1"/>
                          </a:solidFill>
                          <a:effectLst/>
                        </a:rPr>
                        <a:t> </a:t>
                      </a:r>
                      <a:r>
                        <a:rPr lang="x-none" sz="1900" b="0" dirty="0">
                          <a:solidFill>
                            <a:schemeClr val="tx1"/>
                          </a:solidFill>
                          <a:effectLst/>
                        </a:rPr>
                        <a:t>059,2 : 165,6)</a:t>
                      </a:r>
                      <a:endParaRPr lang="x-none" sz="19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750" marR="31750" marT="22225" marB="22225" anchor="ctr"/>
                </a:tc>
                <a:extLst>
                  <a:ext uri="{0D108BD9-81ED-4DB2-BD59-A6C34878D82A}">
                    <a16:rowId xmlns:a16="http://schemas.microsoft.com/office/drawing/2014/main" xmlns="" val="2319114311"/>
                  </a:ext>
                </a:extLst>
              </a:tr>
              <a:tr h="613411">
                <a:tc>
                  <a:txBody>
                    <a:bodyPr/>
                    <a:lstStyle/>
                    <a:p>
                      <a:pPr algn="ctr" fontAlgn="base">
                        <a:lnSpc>
                          <a:spcPct val="100000"/>
                        </a:lnSpc>
                      </a:pPr>
                      <a:r>
                        <a:rPr lang="x-none" sz="1900" b="0">
                          <a:solidFill>
                            <a:schemeClr val="tx1"/>
                          </a:solidFill>
                          <a:effectLst/>
                        </a:rPr>
                        <a:t>Особи, які працювали за ЦПД</a:t>
                      </a:r>
                      <a:endParaRPr lang="x-none" sz="19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1750" marR="31750" marT="22225" marB="22225" anchor="ctr"/>
                </a:tc>
                <a:tc>
                  <a:txBody>
                    <a:bodyPr/>
                    <a:lstStyle/>
                    <a:p>
                      <a:pPr algn="ctr" fontAlgn="base">
                        <a:lnSpc>
                          <a:spcPct val="100000"/>
                        </a:lnSpc>
                      </a:pPr>
                      <a:r>
                        <a:rPr lang="x-none" sz="1900" b="0">
                          <a:solidFill>
                            <a:schemeClr val="tx1"/>
                          </a:solidFill>
                          <a:effectLst/>
                        </a:rPr>
                        <a:t>Х</a:t>
                      </a:r>
                      <a:endParaRPr lang="x-none" sz="19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750" marR="31750" marT="22225" marB="22225" anchor="ctr"/>
                </a:tc>
                <a:tc>
                  <a:txBody>
                    <a:bodyPr/>
                    <a:lstStyle/>
                    <a:p>
                      <a:pPr algn="ctr" fontAlgn="base">
                        <a:lnSpc>
                          <a:spcPct val="100000"/>
                        </a:lnSpc>
                      </a:pPr>
                      <a:r>
                        <a:rPr lang="x-none" sz="1900" b="0">
                          <a:solidFill>
                            <a:schemeClr val="tx1"/>
                          </a:solidFill>
                          <a:effectLst/>
                        </a:rPr>
                        <a:t>Х</a:t>
                      </a:r>
                      <a:endParaRPr lang="x-none" sz="19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750" marR="31750" marT="22225" marB="22225" anchor="ctr"/>
                </a:tc>
                <a:tc>
                  <a:txBody>
                    <a:bodyPr/>
                    <a:lstStyle/>
                    <a:p>
                      <a:pPr algn="ctr" fontAlgn="base">
                        <a:lnSpc>
                          <a:spcPct val="100000"/>
                        </a:lnSpc>
                      </a:pPr>
                      <a:r>
                        <a:rPr lang="x-none" sz="1900" b="0" dirty="0">
                          <a:solidFill>
                            <a:schemeClr val="tx1"/>
                          </a:solidFill>
                          <a:effectLst/>
                        </a:rPr>
                        <a:t>Х</a:t>
                      </a:r>
                      <a:endParaRPr lang="x-none" sz="19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750" marR="31750" marT="22225" marB="22225" anchor="ctr"/>
                </a:tc>
                <a:tc>
                  <a:txBody>
                    <a:bodyPr/>
                    <a:lstStyle/>
                    <a:p>
                      <a:pPr algn="ctr" fontAlgn="base">
                        <a:lnSpc>
                          <a:spcPct val="100000"/>
                        </a:lnSpc>
                      </a:pPr>
                      <a:r>
                        <a:rPr lang="x-none" sz="1900" b="0" dirty="0">
                          <a:solidFill>
                            <a:schemeClr val="tx1"/>
                          </a:solidFill>
                          <a:effectLst/>
                        </a:rPr>
                        <a:t>Х</a:t>
                      </a:r>
                      <a:endParaRPr lang="x-none" sz="19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750" marR="31750" marT="22225" marB="22225" anchor="ctr"/>
                </a:tc>
                <a:tc>
                  <a:txBody>
                    <a:bodyPr/>
                    <a:lstStyle/>
                    <a:p>
                      <a:pPr algn="ctr" fontAlgn="base">
                        <a:lnSpc>
                          <a:spcPct val="100000"/>
                        </a:lnSpc>
                      </a:pPr>
                      <a:r>
                        <a:rPr lang="x-none" sz="1900" b="0" dirty="0">
                          <a:solidFill>
                            <a:schemeClr val="tx1"/>
                          </a:solidFill>
                          <a:effectLst/>
                        </a:rPr>
                        <a:t>1</a:t>
                      </a:r>
                      <a:endParaRPr lang="x-none" sz="19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750" marR="31750" marT="22225" marB="22225" anchor="ctr"/>
                </a:tc>
                <a:extLst>
                  <a:ext uri="{0D108BD9-81ED-4DB2-BD59-A6C34878D82A}">
                    <a16:rowId xmlns:a16="http://schemas.microsoft.com/office/drawing/2014/main" xmlns="" val="1531572106"/>
                  </a:ext>
                </a:extLst>
              </a:tr>
              <a:tr h="328931">
                <a:tc>
                  <a:txBody>
                    <a:bodyPr/>
                    <a:lstStyle/>
                    <a:p>
                      <a:pPr algn="ctr" fontAlgn="base">
                        <a:lnSpc>
                          <a:spcPct val="100000"/>
                        </a:lnSpc>
                      </a:pPr>
                      <a:r>
                        <a:rPr lang="x-none" sz="1900" b="0">
                          <a:solidFill>
                            <a:schemeClr val="tx1"/>
                          </a:solidFill>
                          <a:effectLst/>
                        </a:rPr>
                        <a:t>Разом</a:t>
                      </a:r>
                      <a:endParaRPr lang="x-none" sz="19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1750" marR="31750" marT="22225" marB="22225" anchor="ctr"/>
                </a:tc>
                <a:tc>
                  <a:txBody>
                    <a:bodyPr/>
                    <a:lstStyle/>
                    <a:p>
                      <a:pPr algn="ctr" fontAlgn="base">
                        <a:lnSpc>
                          <a:spcPct val="100000"/>
                        </a:lnSpc>
                      </a:pPr>
                      <a:r>
                        <a:rPr lang="x-none" sz="1900" b="0">
                          <a:solidFill>
                            <a:schemeClr val="tx1"/>
                          </a:solidFill>
                          <a:effectLst/>
                        </a:rPr>
                        <a:t>Х</a:t>
                      </a:r>
                      <a:endParaRPr lang="x-none" sz="19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750" marR="31750" marT="22225" marB="22225" anchor="ctr"/>
                </a:tc>
                <a:tc>
                  <a:txBody>
                    <a:bodyPr/>
                    <a:lstStyle/>
                    <a:p>
                      <a:pPr algn="ctr" fontAlgn="base">
                        <a:lnSpc>
                          <a:spcPct val="100000"/>
                        </a:lnSpc>
                      </a:pPr>
                      <a:r>
                        <a:rPr lang="x-none" sz="1900" b="0" dirty="0">
                          <a:solidFill>
                            <a:schemeClr val="tx1"/>
                          </a:solidFill>
                          <a:effectLst/>
                        </a:rPr>
                        <a:t>8</a:t>
                      </a:r>
                      <a:r>
                        <a:rPr lang="uk-UA" sz="1900" b="0" dirty="0">
                          <a:solidFill>
                            <a:schemeClr val="tx1"/>
                          </a:solidFill>
                          <a:effectLst/>
                        </a:rPr>
                        <a:t> </a:t>
                      </a:r>
                      <a:r>
                        <a:rPr lang="x-none" sz="1900" b="0" dirty="0">
                          <a:solidFill>
                            <a:schemeClr val="tx1"/>
                          </a:solidFill>
                          <a:effectLst/>
                        </a:rPr>
                        <a:t>888,2</a:t>
                      </a:r>
                      <a:endParaRPr lang="x-none" sz="19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750" marR="31750" marT="22225" marB="22225" anchor="ctr"/>
                </a:tc>
                <a:tc>
                  <a:txBody>
                    <a:bodyPr/>
                    <a:lstStyle/>
                    <a:p>
                      <a:pPr algn="ctr" fontAlgn="base">
                        <a:lnSpc>
                          <a:spcPct val="100000"/>
                        </a:lnSpc>
                      </a:pPr>
                      <a:r>
                        <a:rPr lang="x-none" sz="1900" b="0" dirty="0">
                          <a:solidFill>
                            <a:schemeClr val="tx1"/>
                          </a:solidFill>
                          <a:effectLst/>
                        </a:rPr>
                        <a:t>5</a:t>
                      </a:r>
                      <a:endParaRPr lang="x-none" sz="19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750" marR="31750" marT="22225" marB="22225" anchor="ctr"/>
                </a:tc>
                <a:tc>
                  <a:txBody>
                    <a:bodyPr/>
                    <a:lstStyle/>
                    <a:p>
                      <a:pPr algn="ctr" fontAlgn="base">
                        <a:lnSpc>
                          <a:spcPct val="100000"/>
                        </a:lnSpc>
                      </a:pPr>
                      <a:r>
                        <a:rPr lang="x-none" sz="1900" b="0" dirty="0">
                          <a:solidFill>
                            <a:schemeClr val="tx1"/>
                          </a:solidFill>
                          <a:effectLst/>
                        </a:rPr>
                        <a:t>8</a:t>
                      </a:r>
                      <a:r>
                        <a:rPr lang="uk-UA" sz="1900" b="0" dirty="0">
                          <a:solidFill>
                            <a:schemeClr val="tx1"/>
                          </a:solidFill>
                          <a:effectLst/>
                        </a:rPr>
                        <a:t> </a:t>
                      </a:r>
                      <a:r>
                        <a:rPr lang="x-none" sz="1900" b="0" dirty="0">
                          <a:solidFill>
                            <a:schemeClr val="tx1"/>
                          </a:solidFill>
                          <a:effectLst/>
                        </a:rPr>
                        <a:t>883,2</a:t>
                      </a:r>
                      <a:endParaRPr lang="x-none" sz="19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750" marR="31750" marT="22225" marB="22225" anchor="ctr"/>
                </a:tc>
                <a:tc>
                  <a:txBody>
                    <a:bodyPr/>
                    <a:lstStyle/>
                    <a:p>
                      <a:pPr algn="ctr" fontAlgn="base">
                        <a:lnSpc>
                          <a:spcPct val="100000"/>
                        </a:lnSpc>
                      </a:pPr>
                      <a:r>
                        <a:rPr lang="x-none" sz="1900" b="0" dirty="0">
                          <a:solidFill>
                            <a:schemeClr val="tx1"/>
                          </a:solidFill>
                          <a:effectLst/>
                        </a:rPr>
                        <a:t>50</a:t>
                      </a:r>
                      <a:endParaRPr lang="x-none" sz="19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750" marR="31750" marT="22225" marB="22225" anchor="ctr"/>
                </a:tc>
                <a:extLst>
                  <a:ext uri="{0D108BD9-81ED-4DB2-BD59-A6C34878D82A}">
                    <a16:rowId xmlns:a16="http://schemas.microsoft.com/office/drawing/2014/main" xmlns="" val="2745952066"/>
                  </a:ext>
                </a:extLst>
              </a:tr>
            </a:tbl>
          </a:graphicData>
        </a:graphic>
      </p:graphicFrame>
      <p:sp>
        <p:nvSpPr>
          <p:cNvPr id="7" name="Google Shape;556;p32">
            <a:extLst>
              <a:ext uri="{FF2B5EF4-FFF2-40B4-BE49-F238E27FC236}">
                <a16:creationId xmlns:a16="http://schemas.microsoft.com/office/drawing/2014/main" xmlns="" id="{A5B44BE6-EEBD-4347-BC00-F5A1CDEB2D92}"/>
              </a:ext>
            </a:extLst>
          </p:cNvPr>
          <p:cNvSpPr txBox="1"/>
          <p:nvPr/>
        </p:nvSpPr>
        <p:spPr>
          <a:xfrm>
            <a:off x="11606210" y="6489474"/>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69</a:t>
            </a:fld>
            <a:endParaRPr sz="2000" b="1"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028787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CC08CF1-C34F-9045-9EB4-D1D0280A1C0F}"/>
              </a:ext>
            </a:extLst>
          </p:cNvPr>
          <p:cNvSpPr>
            <a:spLocks noGrp="1"/>
          </p:cNvSpPr>
          <p:nvPr>
            <p:ph type="title"/>
          </p:nvPr>
        </p:nvSpPr>
        <p:spPr>
          <a:xfrm>
            <a:off x="91440" y="18257"/>
            <a:ext cx="11968480" cy="1079023"/>
          </a:xfrm>
        </p:spPr>
        <p:txBody>
          <a:bodyPr>
            <a:normAutofit/>
          </a:bodyPr>
          <a:lstStyle/>
          <a:p>
            <a:pPr algn="ctr"/>
            <a:r>
              <a:rPr lang="uk-UA" sz="3500" b="1" dirty="0">
                <a:latin typeface="+mn-lt"/>
              </a:rPr>
              <a:t>ЧИ ПОДАВАТИ КВАРТАЛЬНУ ДЕКУ, ЯКЩО:</a:t>
            </a:r>
            <a:endParaRPr lang="x-none" sz="3500" b="1" dirty="0">
              <a:latin typeface="+mn-lt"/>
            </a:endParaRPr>
          </a:p>
        </p:txBody>
      </p:sp>
      <p:sp>
        <p:nvSpPr>
          <p:cNvPr id="3" name="Content Placeholder 2">
            <a:extLst>
              <a:ext uri="{FF2B5EF4-FFF2-40B4-BE49-F238E27FC236}">
                <a16:creationId xmlns:a16="http://schemas.microsoft.com/office/drawing/2014/main" xmlns="" id="{3DD553A2-F8A2-B14D-AB07-E0CE4FA2774D}"/>
              </a:ext>
            </a:extLst>
          </p:cNvPr>
          <p:cNvSpPr>
            <a:spLocks noGrp="1"/>
          </p:cNvSpPr>
          <p:nvPr>
            <p:ph idx="1"/>
          </p:nvPr>
        </p:nvSpPr>
        <p:spPr>
          <a:xfrm>
            <a:off x="838200" y="1825625"/>
            <a:ext cx="10967720" cy="3305175"/>
          </a:xfrm>
        </p:spPr>
        <p:txBody>
          <a:bodyPr anchor="ctr"/>
          <a:lstStyle/>
          <a:p>
            <a:pPr marL="514350" indent="-514350" algn="just">
              <a:buAutoNum type="arabicPeriod"/>
            </a:pPr>
            <a:r>
              <a:rPr lang="uk-UA" dirty="0"/>
              <a:t>Дохід 40 млн перевищили за результатами 1 півріччя?</a:t>
            </a:r>
          </a:p>
          <a:p>
            <a:pPr marL="514350" indent="-514350" algn="just">
              <a:buAutoNum type="arabicPeriod"/>
            </a:pPr>
            <a:r>
              <a:rPr lang="uk-UA" dirty="0"/>
              <a:t>Резидент Дія Сіті (річник) переходить на </a:t>
            </a:r>
            <a:r>
              <a:rPr lang="uk-UA" dirty="0" err="1"/>
              <a:t>ПнВК</a:t>
            </a:r>
            <a:r>
              <a:rPr lang="uk-UA" dirty="0"/>
              <a:t>?</a:t>
            </a:r>
          </a:p>
          <a:p>
            <a:pPr marL="514350" indent="-514350" algn="just">
              <a:buAutoNum type="arabicPeriod"/>
            </a:pPr>
            <a:r>
              <a:rPr lang="uk-UA" dirty="0" err="1"/>
              <a:t>Квартальник</a:t>
            </a:r>
            <a:r>
              <a:rPr lang="uk-UA" dirty="0"/>
              <a:t>, але діяльності не було?</a:t>
            </a:r>
          </a:p>
          <a:p>
            <a:pPr marL="514350" indent="-514350" algn="just">
              <a:buAutoNum type="arabicPeriod"/>
            </a:pPr>
            <a:r>
              <a:rPr lang="uk-UA" dirty="0"/>
              <a:t>За 2023 рік більше 40 млн, але за 1-ше півріччя 2024 менше 40 млн?</a:t>
            </a:r>
            <a:endParaRPr lang="x-none" dirty="0"/>
          </a:p>
        </p:txBody>
      </p:sp>
      <p:sp>
        <p:nvSpPr>
          <p:cNvPr id="4" name="Google Shape;556;p32">
            <a:extLst>
              <a:ext uri="{FF2B5EF4-FFF2-40B4-BE49-F238E27FC236}">
                <a16:creationId xmlns:a16="http://schemas.microsoft.com/office/drawing/2014/main" xmlns="" id="{54789EEC-CB47-433E-A57F-012B0A360A96}"/>
              </a:ext>
            </a:extLst>
          </p:cNvPr>
          <p:cNvSpPr txBox="1"/>
          <p:nvPr/>
        </p:nvSpPr>
        <p:spPr>
          <a:xfrm>
            <a:off x="11524930" y="6474618"/>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7</a:t>
            </a:fld>
            <a:endParaRPr sz="2000" b="1" i="0" u="none" strike="noStrike" cap="none" dirty="0">
              <a:solidFill>
                <a:schemeClr val="dk1"/>
              </a:solidFill>
              <a:latin typeface="Calibri"/>
              <a:ea typeface="Calibri"/>
              <a:cs typeface="Calibri"/>
              <a:sym typeface="Calibri"/>
            </a:endParaRP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98903" y="84418"/>
            <a:ext cx="1634301" cy="1634301"/>
          </a:xfrm>
          <a:prstGeom prst="rect">
            <a:avLst/>
          </a:prstGeom>
        </p:spPr>
      </p:pic>
    </p:spTree>
    <p:extLst>
      <p:ext uri="{BB962C8B-B14F-4D97-AF65-F5344CB8AC3E}">
        <p14:creationId xmlns:p14="http://schemas.microsoft.com/office/powerpoint/2010/main" val="316516574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Прямоугольник 2"/>
          <p:cNvSpPr/>
          <p:nvPr/>
        </p:nvSpPr>
        <p:spPr bwMode="auto">
          <a:xfrm>
            <a:off x="838200" y="2136339"/>
            <a:ext cx="10512000" cy="461665"/>
          </a:xfrm>
          <a:prstGeom prst="rect">
            <a:avLst/>
          </a:prstGeom>
        </p:spPr>
        <p:txBody>
          <a:bodyPr>
            <a:spAutoFit/>
          </a:bodyPr>
          <a:lstStyle/>
          <a:p>
            <a:pPr algn="just">
              <a:defRPr/>
            </a:pPr>
            <a:r>
              <a:rPr lang="ru-RU" sz="2400"/>
              <a:t>      </a:t>
            </a:r>
            <a:endParaRPr sz="1200"/>
          </a:p>
        </p:txBody>
      </p:sp>
      <p:sp>
        <p:nvSpPr>
          <p:cNvPr id="4" name="Прямоугольник 3"/>
          <p:cNvSpPr/>
          <p:nvPr/>
        </p:nvSpPr>
        <p:spPr bwMode="auto">
          <a:xfrm>
            <a:off x="264160" y="2584382"/>
            <a:ext cx="11724640" cy="1571058"/>
          </a:xfrm>
          <a:prstGeom prst="rect">
            <a:avLst/>
          </a:prstGeom>
        </p:spPr>
        <p:txBody>
          <a:bodyPr wrap="square" anchor="ctr">
            <a:noAutofit/>
          </a:bodyPr>
          <a:lstStyle/>
          <a:p>
            <a:pPr algn="r"/>
            <a:r>
              <a:rPr lang="uk-UA" sz="3000" b="1" i="1" dirty="0"/>
              <a:t>Пункт 2 критеріїв постанови КМУ №76</a:t>
            </a:r>
          </a:p>
          <a:p>
            <a:pPr algn="r"/>
            <a:endParaRPr lang="uk-UA" sz="3000" b="1" i="1" dirty="0"/>
          </a:p>
          <a:p>
            <a:pPr algn="just"/>
            <a:r>
              <a:rPr lang="uk-UA" sz="3000" dirty="0"/>
              <a:t>Підприємство, установа, організація є резидентом Дія Сіті. </a:t>
            </a:r>
            <a:endParaRPr lang="x-none" sz="3000" dirty="0"/>
          </a:p>
        </p:txBody>
      </p:sp>
      <p:sp>
        <p:nvSpPr>
          <p:cNvPr id="5" name="Заголовок 7"/>
          <p:cNvSpPr txBox="1"/>
          <p:nvPr/>
        </p:nvSpPr>
        <p:spPr bwMode="auto">
          <a:xfrm>
            <a:off x="575733" y="268522"/>
            <a:ext cx="11040534" cy="615553"/>
          </a:xfrm>
          <a:prstGeom prst="rect">
            <a:avLst/>
          </a:prstGeom>
        </p:spPr>
        <p:txBody>
          <a:bodyPr vert="horz" wrap="square" lIns="60960" tIns="30480" rIns="60960" bIns="30480" rtlCol="0" anchor="t" anchorCtr="0">
            <a:spAutoFit/>
          </a:bodyPr>
          <a:lstStyle>
            <a:defPPr>
              <a:defRPr lang="en-US"/>
            </a:defPPr>
            <a:lvl1pPr lvl="0" algn="ctr" defTabSz="1371600">
              <a:lnSpc>
                <a:spcPct val="90000"/>
              </a:lnSpc>
              <a:spcBef>
                <a:spcPts val="0"/>
              </a:spcBef>
              <a:buNone/>
              <a:defRPr sz="5400" b="1" cap="all">
                <a:solidFill>
                  <a:srgbClr val="ED3434"/>
                </a:solidFill>
                <a:ea typeface="+mj-ea"/>
                <a:cs typeface="+mj-cs"/>
              </a:defRPr>
            </a:lvl1pPr>
          </a:lstStyle>
          <a:p>
            <a:pPr>
              <a:lnSpc>
                <a:spcPct val="100000"/>
              </a:lnSpc>
              <a:defRPr/>
            </a:pPr>
            <a:r>
              <a:rPr lang="ru-RU" sz="3500" dirty="0">
                <a:solidFill>
                  <a:schemeClr val="tx1"/>
                </a:solidFill>
              </a:rPr>
              <a:t>КРИТЕРІЙ № 7: РЕЗИДЕНТ ДІЯ СІТІ</a:t>
            </a:r>
          </a:p>
        </p:txBody>
      </p:sp>
      <p:sp>
        <p:nvSpPr>
          <p:cNvPr id="6" name="Google Shape;556;p32">
            <a:extLst>
              <a:ext uri="{FF2B5EF4-FFF2-40B4-BE49-F238E27FC236}">
                <a16:creationId xmlns:a16="http://schemas.microsoft.com/office/drawing/2014/main" xmlns="" id="{2B597891-BC9C-4650-BE9A-F3BA4F734AC8}"/>
              </a:ext>
            </a:extLst>
          </p:cNvPr>
          <p:cNvSpPr txBox="1"/>
          <p:nvPr/>
        </p:nvSpPr>
        <p:spPr>
          <a:xfrm>
            <a:off x="11606210" y="6489474"/>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70</a:t>
            </a:fld>
            <a:endParaRPr sz="2000" b="1" i="0" u="none" strike="noStrike" cap="none" dirty="0">
              <a:solidFill>
                <a:schemeClr val="dk1"/>
              </a:solidFill>
              <a:latin typeface="Calibri"/>
              <a:ea typeface="Calibri"/>
              <a:cs typeface="Calibri"/>
              <a:sym typeface="Calibri"/>
            </a:endParaRPr>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2997" y="5520403"/>
            <a:ext cx="1319340" cy="1319340"/>
          </a:xfrm>
          <a:prstGeom prst="rect">
            <a:avLst/>
          </a:prstGeom>
        </p:spPr>
      </p:pic>
    </p:spTree>
    <p:extLst>
      <p:ext uri="{BB962C8B-B14F-4D97-AF65-F5344CB8AC3E}">
        <p14:creationId xmlns:p14="http://schemas.microsoft.com/office/powerpoint/2010/main" val="366885322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Прямоугольник 2"/>
          <p:cNvSpPr/>
          <p:nvPr/>
        </p:nvSpPr>
        <p:spPr bwMode="auto">
          <a:xfrm>
            <a:off x="838200" y="2136339"/>
            <a:ext cx="10512000" cy="461665"/>
          </a:xfrm>
          <a:prstGeom prst="rect">
            <a:avLst/>
          </a:prstGeom>
        </p:spPr>
        <p:txBody>
          <a:bodyPr>
            <a:spAutoFit/>
          </a:bodyPr>
          <a:lstStyle/>
          <a:p>
            <a:pPr algn="just">
              <a:defRPr/>
            </a:pPr>
            <a:r>
              <a:rPr lang="ru-RU" sz="2400"/>
              <a:t>      </a:t>
            </a:r>
            <a:endParaRPr sz="1200"/>
          </a:p>
        </p:txBody>
      </p:sp>
      <p:sp>
        <p:nvSpPr>
          <p:cNvPr id="4" name="Прямоугольник 3"/>
          <p:cNvSpPr/>
          <p:nvPr/>
        </p:nvSpPr>
        <p:spPr bwMode="auto">
          <a:xfrm>
            <a:off x="122084" y="1169551"/>
            <a:ext cx="11846396" cy="5294747"/>
          </a:xfrm>
          <a:prstGeom prst="rect">
            <a:avLst/>
          </a:prstGeom>
        </p:spPr>
        <p:txBody>
          <a:bodyPr wrap="square" anchor="ctr">
            <a:noAutofit/>
          </a:bodyPr>
          <a:lstStyle/>
          <a:p>
            <a:pPr algn="r">
              <a:lnSpc>
                <a:spcPct val="113000"/>
              </a:lnSpc>
            </a:pPr>
            <a:r>
              <a:rPr lang="uk-UA" sz="2800" b="1" i="1" dirty="0"/>
              <a:t>Пункт 2 критеріїв постанови КМУ №76</a:t>
            </a:r>
          </a:p>
          <a:p>
            <a:pPr indent="457200" algn="just">
              <a:lnSpc>
                <a:spcPct val="113000"/>
              </a:lnSpc>
            </a:pPr>
            <a:r>
              <a:rPr lang="uk-UA" sz="2800" b="1" dirty="0"/>
              <a:t>До критично важливих для функціонування економіки та забезпечення життєдіяльності населення в особливий період підприємств, установ та організацій належать: </a:t>
            </a:r>
            <a:endParaRPr lang="x-none" sz="2800" b="1" dirty="0"/>
          </a:p>
          <a:p>
            <a:pPr marL="381019" indent="-381019" algn="just">
              <a:lnSpc>
                <a:spcPct val="113000"/>
              </a:lnSpc>
              <a:buFont typeface="Arial" panose="020B0604020202020204" pitchFamily="34" charset="0"/>
              <a:buChar char="•"/>
            </a:pPr>
            <a:r>
              <a:rPr lang="uk-UA" sz="2800" dirty="0"/>
              <a:t>спеціалізовані установи ООН, закордонні дипломатичні установи в Україні, закордонні дипломатичні установи України, представництва міжнародних організацій згідно з переліком, затвердженим МЗС; </a:t>
            </a:r>
          </a:p>
          <a:p>
            <a:pPr marL="381019" indent="-381019" algn="just">
              <a:lnSpc>
                <a:spcPct val="113000"/>
              </a:lnSpc>
              <a:buFont typeface="Arial" panose="020B0604020202020204" pitchFamily="34" charset="0"/>
              <a:buChar char="•"/>
            </a:pPr>
            <a:r>
              <a:rPr lang="uk-UA" sz="2800" dirty="0"/>
              <a:t>представництва донорських установ, виконавці проектів міжнародної технічної допомоги згідно з переліком, затвердженим Секретаріатом Кабінету Міністрів України; </a:t>
            </a:r>
            <a:endParaRPr lang="x-none" sz="2800" dirty="0"/>
          </a:p>
        </p:txBody>
      </p:sp>
      <p:sp>
        <p:nvSpPr>
          <p:cNvPr id="5" name="Заголовок 7"/>
          <p:cNvSpPr txBox="1"/>
          <p:nvPr/>
        </p:nvSpPr>
        <p:spPr bwMode="auto">
          <a:xfrm>
            <a:off x="575733" y="0"/>
            <a:ext cx="11040534" cy="1169551"/>
          </a:xfrm>
          <a:prstGeom prst="rect">
            <a:avLst/>
          </a:prstGeom>
        </p:spPr>
        <p:txBody>
          <a:bodyPr vert="horz" wrap="square" lIns="60960" tIns="30480" rIns="60960" bIns="30480" rtlCol="0" anchor="t" anchorCtr="0">
            <a:spAutoFit/>
          </a:bodyPr>
          <a:lstStyle>
            <a:defPPr>
              <a:defRPr lang="en-US"/>
            </a:defPPr>
            <a:lvl1pPr lvl="0" algn="ctr" defTabSz="1371600">
              <a:lnSpc>
                <a:spcPct val="90000"/>
              </a:lnSpc>
              <a:spcBef>
                <a:spcPts val="0"/>
              </a:spcBef>
              <a:buNone/>
              <a:defRPr sz="5400" b="1" cap="all">
                <a:solidFill>
                  <a:srgbClr val="ED3434"/>
                </a:solidFill>
                <a:ea typeface="+mj-ea"/>
                <a:cs typeface="+mj-cs"/>
              </a:defRPr>
            </a:lvl1pPr>
          </a:lstStyle>
          <a:p>
            <a:pPr>
              <a:lnSpc>
                <a:spcPct val="100000"/>
              </a:lnSpc>
              <a:defRPr/>
            </a:pPr>
            <a:r>
              <a:rPr lang="ru-RU" sz="3500" dirty="0">
                <a:solidFill>
                  <a:schemeClr val="tx1"/>
                </a:solidFill>
              </a:rPr>
              <a:t>КРИТЕРІЇ ВИЗНАЧЕННЯ ПідприємстВ КРИТИЧНО ВАЖЛИВИМИ</a:t>
            </a:r>
          </a:p>
        </p:txBody>
      </p:sp>
      <p:sp>
        <p:nvSpPr>
          <p:cNvPr id="6" name="Google Shape;556;p32">
            <a:extLst>
              <a:ext uri="{FF2B5EF4-FFF2-40B4-BE49-F238E27FC236}">
                <a16:creationId xmlns:a16="http://schemas.microsoft.com/office/drawing/2014/main" xmlns="" id="{3D7084A5-FB0D-4C7F-971E-51852E8C15C3}"/>
              </a:ext>
            </a:extLst>
          </p:cNvPr>
          <p:cNvSpPr txBox="1"/>
          <p:nvPr/>
        </p:nvSpPr>
        <p:spPr>
          <a:xfrm>
            <a:off x="11606210" y="6489474"/>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71</a:t>
            </a:fld>
            <a:endParaRPr sz="2000" b="1"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3350045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Прямоугольник 2"/>
          <p:cNvSpPr/>
          <p:nvPr/>
        </p:nvSpPr>
        <p:spPr bwMode="auto">
          <a:xfrm>
            <a:off x="838200" y="2136339"/>
            <a:ext cx="10512000" cy="461665"/>
          </a:xfrm>
          <a:prstGeom prst="rect">
            <a:avLst/>
          </a:prstGeom>
        </p:spPr>
        <p:txBody>
          <a:bodyPr>
            <a:spAutoFit/>
          </a:bodyPr>
          <a:lstStyle/>
          <a:p>
            <a:pPr algn="just">
              <a:defRPr/>
            </a:pPr>
            <a:r>
              <a:rPr lang="ru-RU" sz="2400"/>
              <a:t>      </a:t>
            </a:r>
            <a:endParaRPr sz="1200"/>
          </a:p>
        </p:txBody>
      </p:sp>
      <p:sp>
        <p:nvSpPr>
          <p:cNvPr id="4" name="Прямоугольник 3"/>
          <p:cNvSpPr/>
          <p:nvPr/>
        </p:nvSpPr>
        <p:spPr bwMode="auto">
          <a:xfrm>
            <a:off x="122084" y="731521"/>
            <a:ext cx="11947832" cy="5547360"/>
          </a:xfrm>
          <a:prstGeom prst="rect">
            <a:avLst/>
          </a:prstGeom>
        </p:spPr>
        <p:txBody>
          <a:bodyPr wrap="square" anchor="ctr">
            <a:noAutofit/>
          </a:bodyPr>
          <a:lstStyle/>
          <a:p>
            <a:pPr algn="r">
              <a:lnSpc>
                <a:spcPct val="113000"/>
              </a:lnSpc>
            </a:pPr>
            <a:r>
              <a:rPr lang="uk-UA" sz="2800" b="1" i="1" dirty="0"/>
              <a:t>Пункт 2 критеріїв постанови КМУ №76</a:t>
            </a:r>
          </a:p>
          <a:p>
            <a:pPr marL="381019" indent="-381019" algn="just">
              <a:lnSpc>
                <a:spcPct val="113000"/>
              </a:lnSpc>
              <a:buFont typeface="Arial" panose="020B0604020202020204" pitchFamily="34" charset="0"/>
              <a:buChar char="•"/>
            </a:pPr>
            <a:r>
              <a:rPr lang="uk-UA" sz="2800" dirty="0"/>
              <a:t>Дослідницька служба Верховної Ради України, а також підприємства, установи та організації, що перебувають у сфері управління органів, які здійснюють управління державним майном, що забезпечує діяльність відповідно Президента України, Верховної Ради України та Кабінету Міністрів України, згідно з переліками, затвердженими відповідними органами управління; </a:t>
            </a:r>
          </a:p>
          <a:p>
            <a:pPr marL="381019" indent="-381019" algn="just">
              <a:lnSpc>
                <a:spcPct val="113000"/>
              </a:lnSpc>
              <a:buFont typeface="Arial" panose="020B0604020202020204" pitchFamily="34" charset="0"/>
              <a:buChar char="•"/>
            </a:pPr>
            <a:r>
              <a:rPr lang="uk-UA" sz="2800" dirty="0"/>
              <a:t>підприємства, установи та організації протезно-ортопедичної галузі, що визначені </a:t>
            </a:r>
            <a:r>
              <a:rPr lang="uk-UA" sz="2800" dirty="0" err="1"/>
              <a:t>Мінсоцполітики</a:t>
            </a:r>
            <a:r>
              <a:rPr lang="uk-UA" sz="2800" dirty="0"/>
              <a:t> критично важливими для функціонування економіки в особливий період у сфері соціального захисту населення, які безпосередньо здійснюють протезування/</a:t>
            </a:r>
            <a:r>
              <a:rPr lang="uk-UA" sz="2800" dirty="0" err="1"/>
              <a:t>ортезування</a:t>
            </a:r>
            <a:r>
              <a:rPr lang="uk-UA" sz="2800" dirty="0"/>
              <a:t>. </a:t>
            </a:r>
            <a:endParaRPr lang="x-none" sz="2800" dirty="0"/>
          </a:p>
        </p:txBody>
      </p:sp>
      <p:sp>
        <p:nvSpPr>
          <p:cNvPr id="5" name="Заголовок 7"/>
          <p:cNvSpPr txBox="1"/>
          <p:nvPr/>
        </p:nvSpPr>
        <p:spPr bwMode="auto">
          <a:xfrm>
            <a:off x="122084" y="68343"/>
            <a:ext cx="11978476" cy="553998"/>
          </a:xfrm>
          <a:prstGeom prst="rect">
            <a:avLst/>
          </a:prstGeom>
        </p:spPr>
        <p:txBody>
          <a:bodyPr vert="horz" wrap="square" lIns="60960" tIns="30480" rIns="60960" bIns="30480" rtlCol="0" anchor="t" anchorCtr="0">
            <a:spAutoFit/>
          </a:bodyPr>
          <a:lstStyle>
            <a:defPPr>
              <a:defRPr lang="en-US"/>
            </a:defPPr>
            <a:lvl1pPr lvl="0" algn="ctr" defTabSz="1371600">
              <a:lnSpc>
                <a:spcPct val="90000"/>
              </a:lnSpc>
              <a:spcBef>
                <a:spcPts val="0"/>
              </a:spcBef>
              <a:buNone/>
              <a:defRPr sz="5400" b="1" cap="all">
                <a:solidFill>
                  <a:srgbClr val="ED3434"/>
                </a:solidFill>
                <a:ea typeface="+mj-ea"/>
                <a:cs typeface="+mj-cs"/>
              </a:defRPr>
            </a:lvl1pPr>
          </a:lstStyle>
          <a:p>
            <a:pPr>
              <a:lnSpc>
                <a:spcPct val="100000"/>
              </a:lnSpc>
              <a:defRPr/>
            </a:pPr>
            <a:r>
              <a:rPr lang="ru-RU" sz="3200" dirty="0">
                <a:solidFill>
                  <a:schemeClr val="tx1"/>
                </a:solidFill>
              </a:rPr>
              <a:t>КРИТЕРІЇ ВИЗНАЧЕННЯ ПідприємстВ КРИТИЧНО ВАЖЛИВИМИ</a:t>
            </a:r>
          </a:p>
        </p:txBody>
      </p:sp>
      <p:sp>
        <p:nvSpPr>
          <p:cNvPr id="6" name="Google Shape;556;p32">
            <a:extLst>
              <a:ext uri="{FF2B5EF4-FFF2-40B4-BE49-F238E27FC236}">
                <a16:creationId xmlns:a16="http://schemas.microsoft.com/office/drawing/2014/main" xmlns="" id="{3E98DD5A-B290-437F-87C2-69ABB41841FD}"/>
              </a:ext>
            </a:extLst>
          </p:cNvPr>
          <p:cNvSpPr txBox="1"/>
          <p:nvPr/>
        </p:nvSpPr>
        <p:spPr>
          <a:xfrm>
            <a:off x="11606210" y="6489474"/>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72</a:t>
            </a:fld>
            <a:endParaRPr sz="2000" b="1" i="0" u="none" strike="noStrike" cap="none" dirty="0">
              <a:solidFill>
                <a:schemeClr val="dk1"/>
              </a:solidFill>
              <a:latin typeface="Calibri"/>
              <a:ea typeface="Calibri"/>
              <a:cs typeface="Calibri"/>
              <a:sym typeface="Calibri"/>
            </a:endParaRPr>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2997" y="5751443"/>
            <a:ext cx="1319340" cy="1088300"/>
          </a:xfrm>
          <a:prstGeom prst="rect">
            <a:avLst/>
          </a:prstGeom>
        </p:spPr>
      </p:pic>
    </p:spTree>
    <p:extLst>
      <p:ext uri="{BB962C8B-B14F-4D97-AF65-F5344CB8AC3E}">
        <p14:creationId xmlns:p14="http://schemas.microsoft.com/office/powerpoint/2010/main" val="353218221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Прямоугольник 2"/>
          <p:cNvSpPr/>
          <p:nvPr/>
        </p:nvSpPr>
        <p:spPr bwMode="auto">
          <a:xfrm>
            <a:off x="838200" y="2136339"/>
            <a:ext cx="10512000" cy="461665"/>
          </a:xfrm>
          <a:prstGeom prst="rect">
            <a:avLst/>
          </a:prstGeom>
        </p:spPr>
        <p:txBody>
          <a:bodyPr>
            <a:spAutoFit/>
          </a:bodyPr>
          <a:lstStyle/>
          <a:p>
            <a:pPr algn="just">
              <a:defRPr/>
            </a:pPr>
            <a:r>
              <a:rPr lang="ru-RU" sz="2400"/>
              <a:t>      </a:t>
            </a:r>
            <a:endParaRPr sz="1200"/>
          </a:p>
        </p:txBody>
      </p:sp>
      <p:sp>
        <p:nvSpPr>
          <p:cNvPr id="4" name="Прямоугольник 3"/>
          <p:cNvSpPr/>
          <p:nvPr/>
        </p:nvSpPr>
        <p:spPr bwMode="auto">
          <a:xfrm>
            <a:off x="309666" y="419165"/>
            <a:ext cx="11740094" cy="5908541"/>
          </a:xfrm>
          <a:prstGeom prst="rect">
            <a:avLst/>
          </a:prstGeom>
        </p:spPr>
        <p:txBody>
          <a:bodyPr wrap="square" anchor="ctr">
            <a:spAutoFit/>
          </a:bodyPr>
          <a:lstStyle/>
          <a:p>
            <a:pPr algn="r">
              <a:lnSpc>
                <a:spcPct val="113000"/>
              </a:lnSpc>
            </a:pPr>
            <a:r>
              <a:rPr lang="uk-UA" sz="2800" b="1" i="1" dirty="0"/>
              <a:t>Пункт 2 критеріїв постанови КМУ №76</a:t>
            </a:r>
          </a:p>
          <a:p>
            <a:pPr indent="457200" algn="just">
              <a:lnSpc>
                <a:spcPct val="113000"/>
              </a:lnSpc>
            </a:pPr>
            <a:r>
              <a:rPr lang="uk-UA" sz="2800" dirty="0"/>
              <a:t>Підприємства, установи та організації, які виробляють товари, виконують роботи і надають послуги з розроблення, виготовлення, ремонту, модернізації та утилізації озброєння, військової і спеціальної техніки, боєприпасів, їх складових частин для забезпечення потреб Збройних Сил, інших військових формувань, а також уповноважені суб’єкти управління об’єктами державної власності, які здійснюють регулювання, контроль та координацію діяльності таких підприємств, установ та організацій, визначаються </a:t>
            </a:r>
            <a:r>
              <a:rPr lang="uk-UA" sz="2800" dirty="0" err="1"/>
              <a:t>Мінстратегпромом</a:t>
            </a:r>
            <a:r>
              <a:rPr lang="uk-UA" sz="2800" dirty="0"/>
              <a:t> як критично важливі для функціонування економіки та забезпечення життєдіяльності населення в особливий період у разі відповідності критерію, визначеному підпунктом 4 цього пункту.</a:t>
            </a:r>
            <a:endParaRPr lang="x-none" sz="2800" dirty="0"/>
          </a:p>
        </p:txBody>
      </p:sp>
      <p:sp>
        <p:nvSpPr>
          <p:cNvPr id="5" name="Заголовок 7"/>
          <p:cNvSpPr txBox="1"/>
          <p:nvPr/>
        </p:nvSpPr>
        <p:spPr bwMode="auto">
          <a:xfrm>
            <a:off x="0" y="-3479"/>
            <a:ext cx="12192000" cy="553998"/>
          </a:xfrm>
          <a:prstGeom prst="rect">
            <a:avLst/>
          </a:prstGeom>
        </p:spPr>
        <p:txBody>
          <a:bodyPr vert="horz" wrap="square" lIns="60960" tIns="30480" rIns="60960" bIns="30480" rtlCol="0" anchor="t" anchorCtr="0">
            <a:spAutoFit/>
          </a:bodyPr>
          <a:lstStyle>
            <a:defPPr>
              <a:defRPr lang="en-US"/>
            </a:defPPr>
            <a:lvl1pPr lvl="0" algn="ctr" defTabSz="1371600">
              <a:lnSpc>
                <a:spcPct val="90000"/>
              </a:lnSpc>
              <a:spcBef>
                <a:spcPts val="0"/>
              </a:spcBef>
              <a:buNone/>
              <a:defRPr sz="5400" b="1" cap="all">
                <a:solidFill>
                  <a:srgbClr val="ED3434"/>
                </a:solidFill>
                <a:ea typeface="+mj-ea"/>
                <a:cs typeface="+mj-cs"/>
              </a:defRPr>
            </a:lvl1pPr>
          </a:lstStyle>
          <a:p>
            <a:pPr>
              <a:lnSpc>
                <a:spcPct val="100000"/>
              </a:lnSpc>
              <a:defRPr/>
            </a:pPr>
            <a:r>
              <a:rPr lang="ru-RU" sz="3200" dirty="0">
                <a:solidFill>
                  <a:schemeClr val="tx1"/>
                </a:solidFill>
              </a:rPr>
              <a:t>КРИТИЧНО ВАЖЛИВІ З ОДНОЧАСНИМ ВИКОНАННЯМ ПІДПУНКТУ 4</a:t>
            </a:r>
          </a:p>
        </p:txBody>
      </p:sp>
      <p:sp>
        <p:nvSpPr>
          <p:cNvPr id="6" name="Google Shape;556;p32">
            <a:extLst>
              <a:ext uri="{FF2B5EF4-FFF2-40B4-BE49-F238E27FC236}">
                <a16:creationId xmlns:a16="http://schemas.microsoft.com/office/drawing/2014/main" xmlns="" id="{B1F561C4-ACD6-4513-90C9-EBAF9F5821DA}"/>
              </a:ext>
            </a:extLst>
          </p:cNvPr>
          <p:cNvSpPr txBox="1"/>
          <p:nvPr/>
        </p:nvSpPr>
        <p:spPr>
          <a:xfrm>
            <a:off x="11606210" y="6489474"/>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73</a:t>
            </a:fld>
            <a:endParaRPr sz="2000" b="1" i="0" u="none" strike="noStrike" cap="none" dirty="0">
              <a:solidFill>
                <a:schemeClr val="dk1"/>
              </a:solidFill>
              <a:latin typeface="Calibri"/>
              <a:ea typeface="Calibri"/>
              <a:cs typeface="Calibri"/>
              <a:sym typeface="Calibri"/>
            </a:endParaRPr>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2997" y="5520403"/>
            <a:ext cx="1319340" cy="1319340"/>
          </a:xfrm>
          <a:prstGeom prst="rect">
            <a:avLst/>
          </a:prstGeom>
        </p:spPr>
      </p:pic>
    </p:spTree>
    <p:extLst>
      <p:ext uri="{BB962C8B-B14F-4D97-AF65-F5344CB8AC3E}">
        <p14:creationId xmlns:p14="http://schemas.microsoft.com/office/powerpoint/2010/main" val="374708018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Прямоугольник 2"/>
          <p:cNvSpPr/>
          <p:nvPr/>
        </p:nvSpPr>
        <p:spPr bwMode="auto">
          <a:xfrm>
            <a:off x="838200" y="2136339"/>
            <a:ext cx="10512000" cy="461665"/>
          </a:xfrm>
          <a:prstGeom prst="rect">
            <a:avLst/>
          </a:prstGeom>
        </p:spPr>
        <p:txBody>
          <a:bodyPr>
            <a:spAutoFit/>
          </a:bodyPr>
          <a:lstStyle/>
          <a:p>
            <a:pPr algn="just">
              <a:defRPr/>
            </a:pPr>
            <a:r>
              <a:rPr lang="ru-RU" sz="2400"/>
              <a:t>      </a:t>
            </a:r>
            <a:endParaRPr sz="1200"/>
          </a:p>
        </p:txBody>
      </p:sp>
      <p:sp>
        <p:nvSpPr>
          <p:cNvPr id="4" name="Прямоугольник 3"/>
          <p:cNvSpPr/>
          <p:nvPr/>
        </p:nvSpPr>
        <p:spPr bwMode="auto">
          <a:xfrm>
            <a:off x="365760" y="1056640"/>
            <a:ext cx="11663679" cy="4976675"/>
          </a:xfrm>
          <a:prstGeom prst="rect">
            <a:avLst/>
          </a:prstGeom>
        </p:spPr>
        <p:txBody>
          <a:bodyPr wrap="square" anchor="ctr">
            <a:noAutofit/>
          </a:bodyPr>
          <a:lstStyle/>
          <a:p>
            <a:pPr algn="r">
              <a:lnSpc>
                <a:spcPct val="113000"/>
              </a:lnSpc>
            </a:pPr>
            <a:r>
              <a:rPr lang="uk-UA" sz="2800" b="1" i="1" dirty="0"/>
              <a:t>Пункт 3 критеріїв постанови КМУ №76</a:t>
            </a:r>
          </a:p>
          <a:p>
            <a:pPr algn="just">
              <a:lnSpc>
                <a:spcPct val="113000"/>
              </a:lnSpc>
            </a:pPr>
            <a:r>
              <a:rPr lang="uk-UA" sz="2800" dirty="0"/>
              <a:t>3. Підставою для прийняття рішення про визначення підприємства, установи, організації, крім підприємств, установ та організацій, зазначених в абзацах </a:t>
            </a:r>
            <a:r>
              <a:rPr lang="uk-UA" sz="2800" b="1" dirty="0"/>
              <a:t>другому — шостому </a:t>
            </a:r>
            <a:r>
              <a:rPr lang="uk-UA" sz="2800" dirty="0"/>
              <a:t>цього пункту, критично важливими для функціонування економіки та забезпечення життєдіяльності населення в особливий період є відповідність </a:t>
            </a:r>
            <a:r>
              <a:rPr lang="uk-UA" sz="2800" b="1" dirty="0"/>
              <a:t>трьом або більше критеріям</a:t>
            </a:r>
            <a:r>
              <a:rPr lang="uk-UA" sz="2800" dirty="0"/>
              <a:t>, зазначеним у пункті 2 цих Критеріїв та порядку. </a:t>
            </a:r>
            <a:endParaRPr lang="x-none" sz="2800" dirty="0"/>
          </a:p>
        </p:txBody>
      </p:sp>
      <p:sp>
        <p:nvSpPr>
          <p:cNvPr id="5" name="Заголовок 7"/>
          <p:cNvSpPr txBox="1"/>
          <p:nvPr/>
        </p:nvSpPr>
        <p:spPr bwMode="auto">
          <a:xfrm>
            <a:off x="575733" y="169969"/>
            <a:ext cx="11040534" cy="615553"/>
          </a:xfrm>
          <a:prstGeom prst="rect">
            <a:avLst/>
          </a:prstGeom>
        </p:spPr>
        <p:txBody>
          <a:bodyPr vert="horz" wrap="square" lIns="60960" tIns="30480" rIns="60960" bIns="30480" rtlCol="0" anchor="t" anchorCtr="0">
            <a:spAutoFit/>
          </a:bodyPr>
          <a:lstStyle>
            <a:defPPr>
              <a:defRPr lang="en-US"/>
            </a:defPPr>
            <a:lvl1pPr lvl="0" algn="ctr" defTabSz="1371600">
              <a:lnSpc>
                <a:spcPct val="90000"/>
              </a:lnSpc>
              <a:spcBef>
                <a:spcPts val="0"/>
              </a:spcBef>
              <a:buNone/>
              <a:defRPr sz="5400" b="1" cap="all">
                <a:solidFill>
                  <a:srgbClr val="ED3434"/>
                </a:solidFill>
                <a:ea typeface="+mj-ea"/>
                <a:cs typeface="+mj-cs"/>
              </a:defRPr>
            </a:lvl1pPr>
          </a:lstStyle>
          <a:p>
            <a:pPr>
              <a:lnSpc>
                <a:spcPct val="100000"/>
              </a:lnSpc>
              <a:defRPr/>
            </a:pPr>
            <a:r>
              <a:rPr lang="ru-RU" sz="3600" dirty="0">
                <a:solidFill>
                  <a:schemeClr val="tx1"/>
                </a:solidFill>
              </a:rPr>
              <a:t>ТРИ АБО &gt; БІЛЬШЕ КРИТЕРІЇВ</a:t>
            </a:r>
          </a:p>
        </p:txBody>
      </p:sp>
      <p:sp>
        <p:nvSpPr>
          <p:cNvPr id="6" name="Google Shape;556;p32">
            <a:extLst>
              <a:ext uri="{FF2B5EF4-FFF2-40B4-BE49-F238E27FC236}">
                <a16:creationId xmlns:a16="http://schemas.microsoft.com/office/drawing/2014/main" xmlns="" id="{009B9B06-7A4D-472F-AB08-9EB98F772C0E}"/>
              </a:ext>
            </a:extLst>
          </p:cNvPr>
          <p:cNvSpPr txBox="1"/>
          <p:nvPr/>
        </p:nvSpPr>
        <p:spPr>
          <a:xfrm>
            <a:off x="11606210" y="6489474"/>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74</a:t>
            </a:fld>
            <a:endParaRPr sz="2000" b="1" i="0" u="none" strike="noStrike" cap="none" dirty="0">
              <a:solidFill>
                <a:schemeClr val="dk1"/>
              </a:solidFill>
              <a:latin typeface="Calibri"/>
              <a:ea typeface="Calibri"/>
              <a:cs typeface="Calibri"/>
              <a:sym typeface="Calibri"/>
            </a:endParaRPr>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2997" y="5520403"/>
            <a:ext cx="1319340" cy="1319340"/>
          </a:xfrm>
          <a:prstGeom prst="rect">
            <a:avLst/>
          </a:prstGeom>
        </p:spPr>
      </p:pic>
    </p:spTree>
    <p:extLst>
      <p:ext uri="{BB962C8B-B14F-4D97-AF65-F5344CB8AC3E}">
        <p14:creationId xmlns:p14="http://schemas.microsoft.com/office/powerpoint/2010/main" val="415322142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Прямоугольник 2"/>
          <p:cNvSpPr/>
          <p:nvPr/>
        </p:nvSpPr>
        <p:spPr bwMode="auto">
          <a:xfrm>
            <a:off x="838200" y="2136339"/>
            <a:ext cx="10512000" cy="461665"/>
          </a:xfrm>
          <a:prstGeom prst="rect">
            <a:avLst/>
          </a:prstGeom>
        </p:spPr>
        <p:txBody>
          <a:bodyPr>
            <a:spAutoFit/>
          </a:bodyPr>
          <a:lstStyle/>
          <a:p>
            <a:pPr algn="just">
              <a:defRPr/>
            </a:pPr>
            <a:r>
              <a:rPr lang="ru-RU" sz="2400"/>
              <a:t>      </a:t>
            </a:r>
            <a:endParaRPr sz="1200"/>
          </a:p>
        </p:txBody>
      </p:sp>
      <p:sp>
        <p:nvSpPr>
          <p:cNvPr id="4" name="Прямоугольник 3"/>
          <p:cNvSpPr/>
          <p:nvPr/>
        </p:nvSpPr>
        <p:spPr bwMode="auto">
          <a:xfrm>
            <a:off x="325943" y="377074"/>
            <a:ext cx="11622217" cy="6169702"/>
          </a:xfrm>
          <a:prstGeom prst="rect">
            <a:avLst/>
          </a:prstGeom>
        </p:spPr>
        <p:txBody>
          <a:bodyPr wrap="square" anchor="ctr">
            <a:spAutoFit/>
          </a:bodyPr>
          <a:lstStyle/>
          <a:p>
            <a:pPr algn="r">
              <a:lnSpc>
                <a:spcPct val="113000"/>
              </a:lnSpc>
            </a:pPr>
            <a:r>
              <a:rPr lang="uk-UA" sz="2700" b="1" i="1" dirty="0"/>
              <a:t>Пункт 3 критеріїв постанови КМУ №76</a:t>
            </a:r>
          </a:p>
          <a:p>
            <a:pPr indent="457200" algn="just">
              <a:lnSpc>
                <a:spcPct val="113000"/>
              </a:lnSpc>
            </a:pPr>
            <a:r>
              <a:rPr lang="uk-UA" sz="2700" dirty="0"/>
              <a:t>Підставою для прийняття рішення про визначення підприємства, установи, організації критично важливими для функціонування економіки та забезпечення життєдіяльності населення в особливий період є </a:t>
            </a:r>
            <a:r>
              <a:rPr lang="uk-UA" sz="2700" b="1" dirty="0"/>
              <a:t>відповідність двом або більше критеріям, </a:t>
            </a:r>
            <a:r>
              <a:rPr lang="uk-UA" sz="2700" dirty="0"/>
              <a:t>зазначеним у пункті 2 цих Критеріїв та порядку, </a:t>
            </a:r>
            <a:r>
              <a:rPr lang="uk-UA" sz="2700" b="1" dirty="0"/>
              <a:t>а саме для таких підприємств</a:t>
            </a:r>
            <a:r>
              <a:rPr lang="uk-UA" sz="2700" dirty="0"/>
              <a:t>, установ, організацій: </a:t>
            </a:r>
          </a:p>
          <a:p>
            <a:pPr marL="381019" indent="-381019" algn="just">
              <a:lnSpc>
                <a:spcPct val="113000"/>
              </a:lnSpc>
              <a:buFont typeface="Arial" panose="020B0604020202020204" pitchFamily="34" charset="0"/>
              <a:buChar char="•"/>
            </a:pPr>
            <a:r>
              <a:rPr lang="uk-UA" sz="2700" dirty="0"/>
              <a:t>підприємства, установи та організації паливно-енергетичного комплексу, </a:t>
            </a:r>
          </a:p>
          <a:p>
            <a:pPr marL="381019" indent="-381019" algn="just">
              <a:lnSpc>
                <a:spcPct val="113000"/>
              </a:lnSpc>
              <a:buFont typeface="Arial" panose="020B0604020202020204" pitchFamily="34" charset="0"/>
              <a:buChar char="•"/>
            </a:pPr>
            <a:r>
              <a:rPr lang="uk-UA" sz="2700" dirty="0"/>
              <a:t>управителі багатоквартирних будинків — юридичні особи (суб’єкти господарювання)</a:t>
            </a:r>
            <a:r>
              <a:rPr lang="uk-UA" sz="2700" i="1" dirty="0"/>
              <a:t>, </a:t>
            </a:r>
          </a:p>
          <a:p>
            <a:pPr marL="381019" indent="-381019" algn="just">
              <a:lnSpc>
                <a:spcPct val="113000"/>
              </a:lnSpc>
              <a:buFont typeface="Arial" panose="020B0604020202020204" pitchFamily="34" charset="0"/>
              <a:buChar char="•"/>
            </a:pPr>
            <a:r>
              <a:rPr lang="uk-UA" sz="2700" dirty="0"/>
              <a:t>казенні підприємства пробірного контролю та підприємства, установи, організації, які забезпечують надання послуг і виконання робіт з експлуатації та комплексного обслуговування майна органів державної влади; </a:t>
            </a:r>
          </a:p>
        </p:txBody>
      </p:sp>
      <p:sp>
        <p:nvSpPr>
          <p:cNvPr id="5" name="Заголовок 7"/>
          <p:cNvSpPr txBox="1"/>
          <p:nvPr/>
        </p:nvSpPr>
        <p:spPr bwMode="auto">
          <a:xfrm>
            <a:off x="122084" y="0"/>
            <a:ext cx="11927676" cy="615553"/>
          </a:xfrm>
          <a:prstGeom prst="rect">
            <a:avLst/>
          </a:prstGeom>
        </p:spPr>
        <p:txBody>
          <a:bodyPr vert="horz" wrap="square" lIns="60960" tIns="30480" rIns="60960" bIns="30480" rtlCol="0" anchor="t" anchorCtr="0">
            <a:spAutoFit/>
          </a:bodyPr>
          <a:lstStyle>
            <a:defPPr>
              <a:defRPr lang="en-US"/>
            </a:defPPr>
            <a:lvl1pPr lvl="0" algn="ctr" defTabSz="1371600">
              <a:lnSpc>
                <a:spcPct val="90000"/>
              </a:lnSpc>
              <a:spcBef>
                <a:spcPts val="0"/>
              </a:spcBef>
              <a:buNone/>
              <a:defRPr sz="5400" b="1" cap="all">
                <a:solidFill>
                  <a:srgbClr val="ED3434"/>
                </a:solidFill>
                <a:ea typeface="+mj-ea"/>
                <a:cs typeface="+mj-cs"/>
              </a:defRPr>
            </a:lvl1pPr>
          </a:lstStyle>
          <a:p>
            <a:pPr>
              <a:lnSpc>
                <a:spcPct val="100000"/>
              </a:lnSpc>
              <a:defRPr/>
            </a:pPr>
            <a:r>
              <a:rPr lang="ru-RU" sz="3600" dirty="0">
                <a:solidFill>
                  <a:schemeClr val="tx1"/>
                </a:solidFill>
              </a:rPr>
              <a:t>ДВА АБО &gt; БІЛЬШЕ КРИТЕРІЇВ</a:t>
            </a:r>
          </a:p>
        </p:txBody>
      </p:sp>
      <p:sp>
        <p:nvSpPr>
          <p:cNvPr id="6" name="Google Shape;556;p32">
            <a:extLst>
              <a:ext uri="{FF2B5EF4-FFF2-40B4-BE49-F238E27FC236}">
                <a16:creationId xmlns:a16="http://schemas.microsoft.com/office/drawing/2014/main" xmlns="" id="{95A89DD4-D8B6-4D73-B42F-702AE72C4049}"/>
              </a:ext>
            </a:extLst>
          </p:cNvPr>
          <p:cNvSpPr txBox="1"/>
          <p:nvPr/>
        </p:nvSpPr>
        <p:spPr>
          <a:xfrm>
            <a:off x="11606210" y="6489474"/>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75</a:t>
            </a:fld>
            <a:endParaRPr sz="2000" b="1"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3398511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Прямоугольник 2"/>
          <p:cNvSpPr/>
          <p:nvPr/>
        </p:nvSpPr>
        <p:spPr bwMode="auto">
          <a:xfrm>
            <a:off x="838200" y="2136339"/>
            <a:ext cx="10512000" cy="461665"/>
          </a:xfrm>
          <a:prstGeom prst="rect">
            <a:avLst/>
          </a:prstGeom>
        </p:spPr>
        <p:txBody>
          <a:bodyPr>
            <a:spAutoFit/>
          </a:bodyPr>
          <a:lstStyle/>
          <a:p>
            <a:pPr algn="just">
              <a:defRPr/>
            </a:pPr>
            <a:r>
              <a:rPr lang="ru-RU" sz="2400"/>
              <a:t>      </a:t>
            </a:r>
            <a:endParaRPr sz="1200"/>
          </a:p>
        </p:txBody>
      </p:sp>
      <p:sp>
        <p:nvSpPr>
          <p:cNvPr id="4" name="Прямоугольник 3"/>
          <p:cNvSpPr/>
          <p:nvPr/>
        </p:nvSpPr>
        <p:spPr bwMode="auto">
          <a:xfrm>
            <a:off x="304801" y="1279032"/>
            <a:ext cx="11653520" cy="4857607"/>
          </a:xfrm>
          <a:prstGeom prst="rect">
            <a:avLst/>
          </a:prstGeom>
        </p:spPr>
        <p:txBody>
          <a:bodyPr wrap="square" anchor="ctr">
            <a:noAutofit/>
          </a:bodyPr>
          <a:lstStyle/>
          <a:p>
            <a:pPr algn="r">
              <a:lnSpc>
                <a:spcPct val="113000"/>
              </a:lnSpc>
            </a:pPr>
            <a:r>
              <a:rPr lang="uk-UA" sz="2700" b="1" i="1" dirty="0"/>
              <a:t>Пункт 3 критеріїв постанови КМУ №76</a:t>
            </a:r>
          </a:p>
          <a:p>
            <a:pPr indent="457200" algn="just">
              <a:lnSpc>
                <a:spcPct val="113000"/>
              </a:lnSpc>
            </a:pPr>
            <a:r>
              <a:rPr lang="uk-UA" sz="2700" dirty="0"/>
              <a:t>Підприємства, установи та організації, які провадять діяльність у сфері охорони здоров’я, ветеринарної медицини, освіти та науки, фізичної культури і спорту, соціального захисту (з включенням до Реєстру надавачів та отримувачів соціальних послуг) та належать до державної чи комунальної форми власності з включенням до Реєстру неприбуткових установ та організацій або утримуються за рахунок коштів державного чи місцевого бюджету, або надають населенню безоплатні послуги, необхідні для забезпечення життєдіяльності населення, на постійній основі; </a:t>
            </a:r>
            <a:endParaRPr lang="x-none" sz="2700" dirty="0"/>
          </a:p>
        </p:txBody>
      </p:sp>
      <p:sp>
        <p:nvSpPr>
          <p:cNvPr id="5" name="Заголовок 7"/>
          <p:cNvSpPr txBox="1"/>
          <p:nvPr/>
        </p:nvSpPr>
        <p:spPr bwMode="auto">
          <a:xfrm>
            <a:off x="575733" y="300484"/>
            <a:ext cx="11040534" cy="615553"/>
          </a:xfrm>
          <a:prstGeom prst="rect">
            <a:avLst/>
          </a:prstGeom>
        </p:spPr>
        <p:txBody>
          <a:bodyPr vert="horz" wrap="square" lIns="60960" tIns="30480" rIns="60960" bIns="30480" rtlCol="0" anchor="t" anchorCtr="0">
            <a:spAutoFit/>
          </a:bodyPr>
          <a:lstStyle>
            <a:defPPr>
              <a:defRPr lang="en-US"/>
            </a:defPPr>
            <a:lvl1pPr lvl="0" algn="ctr" defTabSz="1371600">
              <a:lnSpc>
                <a:spcPct val="90000"/>
              </a:lnSpc>
              <a:spcBef>
                <a:spcPts val="0"/>
              </a:spcBef>
              <a:buNone/>
              <a:defRPr sz="5400" b="1" cap="all">
                <a:solidFill>
                  <a:srgbClr val="ED3434"/>
                </a:solidFill>
                <a:ea typeface="+mj-ea"/>
                <a:cs typeface="+mj-cs"/>
              </a:defRPr>
            </a:lvl1pPr>
          </a:lstStyle>
          <a:p>
            <a:pPr>
              <a:lnSpc>
                <a:spcPct val="100000"/>
              </a:lnSpc>
              <a:defRPr/>
            </a:pPr>
            <a:r>
              <a:rPr lang="ru-RU" sz="3600" dirty="0">
                <a:solidFill>
                  <a:schemeClr val="tx1"/>
                </a:solidFill>
              </a:rPr>
              <a:t>ДВА АБО &gt; БІЛЬШЕ КРИТЕРІЇВ</a:t>
            </a:r>
          </a:p>
        </p:txBody>
      </p:sp>
      <p:sp>
        <p:nvSpPr>
          <p:cNvPr id="6" name="Google Shape;556;p32">
            <a:extLst>
              <a:ext uri="{FF2B5EF4-FFF2-40B4-BE49-F238E27FC236}">
                <a16:creationId xmlns:a16="http://schemas.microsoft.com/office/drawing/2014/main" xmlns="" id="{031B1602-0002-4F8B-8197-2C7356726E40}"/>
              </a:ext>
            </a:extLst>
          </p:cNvPr>
          <p:cNvSpPr txBox="1"/>
          <p:nvPr/>
        </p:nvSpPr>
        <p:spPr>
          <a:xfrm>
            <a:off x="11606210" y="6489474"/>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76</a:t>
            </a:fld>
            <a:endParaRPr sz="2000" b="1" i="0" u="none" strike="noStrike" cap="none" dirty="0">
              <a:solidFill>
                <a:schemeClr val="dk1"/>
              </a:solidFill>
              <a:latin typeface="Calibri"/>
              <a:ea typeface="Calibri"/>
              <a:cs typeface="Calibri"/>
              <a:sym typeface="Calibri"/>
            </a:endParaRPr>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2997" y="5520403"/>
            <a:ext cx="1319340" cy="1319340"/>
          </a:xfrm>
          <a:prstGeom prst="rect">
            <a:avLst/>
          </a:prstGeom>
        </p:spPr>
      </p:pic>
    </p:spTree>
    <p:extLst>
      <p:ext uri="{BB962C8B-B14F-4D97-AF65-F5344CB8AC3E}">
        <p14:creationId xmlns:p14="http://schemas.microsoft.com/office/powerpoint/2010/main" val="147527261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Прямоугольник 2"/>
          <p:cNvSpPr/>
          <p:nvPr/>
        </p:nvSpPr>
        <p:spPr bwMode="auto">
          <a:xfrm>
            <a:off x="838200" y="2136339"/>
            <a:ext cx="10512000" cy="461665"/>
          </a:xfrm>
          <a:prstGeom prst="rect">
            <a:avLst/>
          </a:prstGeom>
        </p:spPr>
        <p:txBody>
          <a:bodyPr>
            <a:spAutoFit/>
          </a:bodyPr>
          <a:lstStyle/>
          <a:p>
            <a:pPr algn="just">
              <a:defRPr/>
            </a:pPr>
            <a:r>
              <a:rPr lang="ru-RU" sz="2400"/>
              <a:t>      </a:t>
            </a:r>
            <a:endParaRPr sz="1200"/>
          </a:p>
        </p:txBody>
      </p:sp>
      <p:sp>
        <p:nvSpPr>
          <p:cNvPr id="4" name="Прямоугольник 3"/>
          <p:cNvSpPr/>
          <p:nvPr/>
        </p:nvSpPr>
        <p:spPr bwMode="auto">
          <a:xfrm>
            <a:off x="132081" y="676301"/>
            <a:ext cx="11917680" cy="5683859"/>
          </a:xfrm>
          <a:prstGeom prst="rect">
            <a:avLst/>
          </a:prstGeom>
        </p:spPr>
        <p:txBody>
          <a:bodyPr wrap="square">
            <a:noAutofit/>
          </a:bodyPr>
          <a:lstStyle/>
          <a:p>
            <a:pPr indent="457200" algn="r">
              <a:lnSpc>
                <a:spcPct val="114000"/>
              </a:lnSpc>
            </a:pPr>
            <a:r>
              <a:rPr lang="uk-UA" sz="2600" b="1" i="1" dirty="0"/>
              <a:t>Пункт 3 критеріїв постанови КМУ №76</a:t>
            </a:r>
          </a:p>
          <a:p>
            <a:pPr marL="381019" indent="457200" algn="just">
              <a:lnSpc>
                <a:spcPct val="114000"/>
              </a:lnSpc>
              <a:buFont typeface="Arial" panose="020B0604020202020204" pitchFamily="34" charset="0"/>
              <a:buChar char="•"/>
            </a:pPr>
            <a:r>
              <a:rPr lang="uk-UA" sz="2600" dirty="0"/>
              <a:t>лінійні аудіовізуальні медіа, які здійснюють ефірне наземне багатоканальне (цифрове) телевізійне мовлення з використанням радіочастотного ресурсу, програмне наповнення якого складається переважно з інформаційних та/або інформаційно-аналітичних передач, або які залучені до системи оповіщення, та їх афілійовані особи, </a:t>
            </a:r>
          </a:p>
          <a:p>
            <a:pPr marL="381019" indent="457200" algn="just">
              <a:lnSpc>
                <a:spcPct val="114000"/>
              </a:lnSpc>
              <a:buFont typeface="Arial" panose="020B0604020202020204" pitchFamily="34" charset="0"/>
              <a:buChar char="•"/>
            </a:pPr>
            <a:r>
              <a:rPr lang="uk-UA" sz="2600" dirty="0"/>
              <a:t>а також державні та комунальні заклади культури; </a:t>
            </a:r>
          </a:p>
          <a:p>
            <a:pPr marL="381019" indent="457200" algn="just">
              <a:lnSpc>
                <a:spcPct val="114000"/>
              </a:lnSpc>
              <a:buFont typeface="Arial" panose="020B0604020202020204" pitchFamily="34" charset="0"/>
              <a:buChar char="•"/>
            </a:pPr>
            <a:r>
              <a:rPr lang="uk-UA" sz="2600" dirty="0"/>
              <a:t>підприємства, установи та організації, які здійснюють міжнародні перевезення пасажирів та/або вантажів, підприємства, установи та організації, які здійснюють перевезення пасажирів на автобусних маршрутах загального користування та/або вантажів, </a:t>
            </a:r>
          </a:p>
          <a:p>
            <a:pPr marL="381019" indent="457200" algn="just">
              <a:lnSpc>
                <a:spcPct val="114000"/>
              </a:lnSpc>
              <a:buFont typeface="Arial" panose="020B0604020202020204" pitchFamily="34" charset="0"/>
              <a:buChar char="•"/>
            </a:pPr>
            <a:r>
              <a:rPr lang="uk-UA" sz="2600" dirty="0"/>
              <a:t>перевізники міського електричного транспорту</a:t>
            </a:r>
            <a:r>
              <a:rPr lang="uk-UA" sz="2600" b="1" dirty="0"/>
              <a:t>.</a:t>
            </a:r>
            <a:r>
              <a:rPr lang="uk-UA" sz="2600" dirty="0"/>
              <a:t> </a:t>
            </a:r>
            <a:endParaRPr lang="x-none" sz="2600" dirty="0"/>
          </a:p>
        </p:txBody>
      </p:sp>
      <p:sp>
        <p:nvSpPr>
          <p:cNvPr id="5" name="Заголовок 7"/>
          <p:cNvSpPr txBox="1"/>
          <p:nvPr/>
        </p:nvSpPr>
        <p:spPr bwMode="auto">
          <a:xfrm>
            <a:off x="573933" y="60748"/>
            <a:ext cx="11040534" cy="615553"/>
          </a:xfrm>
          <a:prstGeom prst="rect">
            <a:avLst/>
          </a:prstGeom>
        </p:spPr>
        <p:txBody>
          <a:bodyPr vert="horz" wrap="square" lIns="60960" tIns="30480" rIns="60960" bIns="30480" rtlCol="0" anchor="t" anchorCtr="0">
            <a:spAutoFit/>
          </a:bodyPr>
          <a:lstStyle>
            <a:defPPr>
              <a:defRPr lang="en-US"/>
            </a:defPPr>
            <a:lvl1pPr lvl="0" algn="ctr" defTabSz="1371600">
              <a:lnSpc>
                <a:spcPct val="90000"/>
              </a:lnSpc>
              <a:spcBef>
                <a:spcPts val="0"/>
              </a:spcBef>
              <a:buNone/>
              <a:defRPr sz="5400" b="1" cap="all">
                <a:solidFill>
                  <a:srgbClr val="ED3434"/>
                </a:solidFill>
                <a:ea typeface="+mj-ea"/>
                <a:cs typeface="+mj-cs"/>
              </a:defRPr>
            </a:lvl1pPr>
          </a:lstStyle>
          <a:p>
            <a:pPr>
              <a:lnSpc>
                <a:spcPct val="100000"/>
              </a:lnSpc>
              <a:defRPr/>
            </a:pPr>
            <a:r>
              <a:rPr lang="ru-RU" sz="3600" dirty="0">
                <a:solidFill>
                  <a:schemeClr val="tx1"/>
                </a:solidFill>
              </a:rPr>
              <a:t>ДВА АБО &gt; БІЛЬШЕ КРИТЕРІЇВ</a:t>
            </a:r>
          </a:p>
        </p:txBody>
      </p:sp>
      <p:sp>
        <p:nvSpPr>
          <p:cNvPr id="6" name="Google Shape;556;p32">
            <a:extLst>
              <a:ext uri="{FF2B5EF4-FFF2-40B4-BE49-F238E27FC236}">
                <a16:creationId xmlns:a16="http://schemas.microsoft.com/office/drawing/2014/main" xmlns="" id="{8FFDB109-BCA5-48F8-907A-205F874621C7}"/>
              </a:ext>
            </a:extLst>
          </p:cNvPr>
          <p:cNvSpPr txBox="1"/>
          <p:nvPr/>
        </p:nvSpPr>
        <p:spPr>
          <a:xfrm>
            <a:off x="11606210" y="6489474"/>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77</a:t>
            </a:fld>
            <a:endParaRPr sz="2000" b="1" i="0" u="none" strike="noStrike" cap="none" dirty="0">
              <a:solidFill>
                <a:schemeClr val="dk1"/>
              </a:solidFill>
              <a:latin typeface="Calibri"/>
              <a:ea typeface="Calibri"/>
              <a:cs typeface="Calibri"/>
              <a:sym typeface="Calibri"/>
            </a:endParaRPr>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2997" y="5520403"/>
            <a:ext cx="1319340" cy="1319340"/>
          </a:xfrm>
          <a:prstGeom prst="rect">
            <a:avLst/>
          </a:prstGeom>
        </p:spPr>
      </p:pic>
    </p:spTree>
    <p:extLst>
      <p:ext uri="{BB962C8B-B14F-4D97-AF65-F5344CB8AC3E}">
        <p14:creationId xmlns:p14="http://schemas.microsoft.com/office/powerpoint/2010/main" val="202969120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Прямоугольник 2"/>
          <p:cNvSpPr/>
          <p:nvPr/>
        </p:nvSpPr>
        <p:spPr bwMode="auto">
          <a:xfrm>
            <a:off x="838200" y="2136339"/>
            <a:ext cx="10512000" cy="461665"/>
          </a:xfrm>
          <a:prstGeom prst="rect">
            <a:avLst/>
          </a:prstGeom>
        </p:spPr>
        <p:txBody>
          <a:bodyPr>
            <a:spAutoFit/>
          </a:bodyPr>
          <a:lstStyle/>
          <a:p>
            <a:pPr algn="just">
              <a:defRPr/>
            </a:pPr>
            <a:r>
              <a:rPr lang="ru-RU" sz="2400"/>
              <a:t>      </a:t>
            </a:r>
            <a:endParaRPr sz="1200"/>
          </a:p>
        </p:txBody>
      </p:sp>
      <p:sp>
        <p:nvSpPr>
          <p:cNvPr id="5" name="Заголовок 7"/>
          <p:cNvSpPr txBox="1"/>
          <p:nvPr/>
        </p:nvSpPr>
        <p:spPr bwMode="auto">
          <a:xfrm>
            <a:off x="575733" y="34783"/>
            <a:ext cx="11040534" cy="1169551"/>
          </a:xfrm>
          <a:prstGeom prst="rect">
            <a:avLst/>
          </a:prstGeom>
        </p:spPr>
        <p:txBody>
          <a:bodyPr vert="horz" wrap="square" lIns="60960" tIns="30480" rIns="60960" bIns="30480" rtlCol="0" anchor="t" anchorCtr="0">
            <a:spAutoFit/>
          </a:bodyPr>
          <a:lstStyle>
            <a:defPPr>
              <a:defRPr lang="en-US"/>
            </a:defPPr>
            <a:lvl1pPr lvl="0" algn="ctr" defTabSz="1371600">
              <a:lnSpc>
                <a:spcPct val="90000"/>
              </a:lnSpc>
              <a:spcBef>
                <a:spcPts val="0"/>
              </a:spcBef>
              <a:buNone/>
              <a:defRPr sz="5400" b="1" cap="all">
                <a:solidFill>
                  <a:srgbClr val="ED3434"/>
                </a:solidFill>
                <a:ea typeface="+mj-ea"/>
                <a:cs typeface="+mj-cs"/>
              </a:defRPr>
            </a:lvl1pPr>
          </a:lstStyle>
          <a:p>
            <a:pPr>
              <a:lnSpc>
                <a:spcPct val="100000"/>
              </a:lnSpc>
              <a:defRPr/>
            </a:pPr>
            <a:r>
              <a:rPr lang="ru-RU" sz="3600" dirty="0">
                <a:solidFill>
                  <a:schemeClr val="tx1"/>
                </a:solidFill>
              </a:rPr>
              <a:t>ПІДСУМУЄМО ЩОДО КРИТЕРІЇВ ВИЗНАННЯ ПІДПРИЄМСТВ КРИТИЧНИМИ</a:t>
            </a:r>
          </a:p>
        </p:txBody>
      </p:sp>
      <p:graphicFrame>
        <p:nvGraphicFramePr>
          <p:cNvPr id="6" name="Diagram 1">
            <a:extLst>
              <a:ext uri="{FF2B5EF4-FFF2-40B4-BE49-F238E27FC236}">
                <a16:creationId xmlns:a16="http://schemas.microsoft.com/office/drawing/2014/main" xmlns="" id="{4A09E739-BB85-47C0-B683-CDD18934BE5A}"/>
              </a:ext>
            </a:extLst>
          </p:cNvPr>
          <p:cNvGraphicFramePr/>
          <p:nvPr>
            <p:extLst>
              <p:ext uri="{D42A27DB-BD31-4B8C-83A1-F6EECF244321}">
                <p14:modId xmlns:p14="http://schemas.microsoft.com/office/powerpoint/2010/main" val="2814606493"/>
              </p:ext>
            </p:extLst>
          </p:nvPr>
        </p:nvGraphicFramePr>
        <p:xfrm>
          <a:off x="322521" y="1322144"/>
          <a:ext cx="11423226" cy="49885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xmlns="" id="{56242715-0454-7140-9442-346376B03CD9}"/>
              </a:ext>
            </a:extLst>
          </p:cNvPr>
          <p:cNvSpPr txBox="1"/>
          <p:nvPr/>
        </p:nvSpPr>
        <p:spPr>
          <a:xfrm>
            <a:off x="646105" y="2058468"/>
            <a:ext cx="723867" cy="523220"/>
          </a:xfrm>
          <a:prstGeom prst="rect">
            <a:avLst/>
          </a:prstGeom>
          <a:noFill/>
        </p:spPr>
        <p:txBody>
          <a:bodyPr wrap="square" rtlCol="0">
            <a:spAutoFit/>
          </a:bodyPr>
          <a:lstStyle/>
          <a:p>
            <a:pPr algn="ctr"/>
            <a:r>
              <a:rPr lang="uk-UA" sz="2800" b="1" dirty="0"/>
              <a:t>1</a:t>
            </a:r>
            <a:endParaRPr lang="x-none" sz="2800" b="1" dirty="0"/>
          </a:p>
        </p:txBody>
      </p:sp>
      <p:sp>
        <p:nvSpPr>
          <p:cNvPr id="7" name="TextBox 6">
            <a:extLst>
              <a:ext uri="{FF2B5EF4-FFF2-40B4-BE49-F238E27FC236}">
                <a16:creationId xmlns:a16="http://schemas.microsoft.com/office/drawing/2014/main" xmlns="" id="{AB48D0CE-F906-A349-AD3E-9A3F0BDABDC8}"/>
              </a:ext>
            </a:extLst>
          </p:cNvPr>
          <p:cNvSpPr txBox="1"/>
          <p:nvPr/>
        </p:nvSpPr>
        <p:spPr bwMode="auto">
          <a:xfrm>
            <a:off x="1008038" y="3581034"/>
            <a:ext cx="723867" cy="523220"/>
          </a:xfrm>
          <a:prstGeom prst="rect">
            <a:avLst/>
          </a:prstGeom>
          <a:noFill/>
        </p:spPr>
        <p:txBody>
          <a:bodyPr wrap="square" rtlCol="0">
            <a:spAutoFit/>
          </a:bodyPr>
          <a:lstStyle/>
          <a:p>
            <a:pPr algn="ctr"/>
            <a:r>
              <a:rPr lang="uk-UA" sz="2800" b="1" dirty="0"/>
              <a:t>2</a:t>
            </a:r>
            <a:endParaRPr lang="x-none" sz="2800" b="1" dirty="0"/>
          </a:p>
        </p:txBody>
      </p:sp>
      <p:sp>
        <p:nvSpPr>
          <p:cNvPr id="8" name="TextBox 7">
            <a:extLst>
              <a:ext uri="{FF2B5EF4-FFF2-40B4-BE49-F238E27FC236}">
                <a16:creationId xmlns:a16="http://schemas.microsoft.com/office/drawing/2014/main" xmlns="" id="{8D10F3E3-6800-4E4E-8D92-60EBD5163D96}"/>
              </a:ext>
            </a:extLst>
          </p:cNvPr>
          <p:cNvSpPr txBox="1"/>
          <p:nvPr/>
        </p:nvSpPr>
        <p:spPr bwMode="auto">
          <a:xfrm>
            <a:off x="646105" y="5087284"/>
            <a:ext cx="723867" cy="523220"/>
          </a:xfrm>
          <a:prstGeom prst="rect">
            <a:avLst/>
          </a:prstGeom>
          <a:noFill/>
        </p:spPr>
        <p:txBody>
          <a:bodyPr wrap="square" rtlCol="0">
            <a:spAutoFit/>
          </a:bodyPr>
          <a:lstStyle/>
          <a:p>
            <a:pPr algn="ctr"/>
            <a:r>
              <a:rPr lang="uk-UA" sz="2800" b="1" dirty="0"/>
              <a:t>3</a:t>
            </a:r>
            <a:endParaRPr lang="x-none" sz="2800" b="1" dirty="0"/>
          </a:p>
        </p:txBody>
      </p:sp>
      <p:sp>
        <p:nvSpPr>
          <p:cNvPr id="9" name="Google Shape;556;p32">
            <a:extLst>
              <a:ext uri="{FF2B5EF4-FFF2-40B4-BE49-F238E27FC236}">
                <a16:creationId xmlns:a16="http://schemas.microsoft.com/office/drawing/2014/main" xmlns="" id="{6390AFD3-BE55-4ABF-A7A1-8DBAC6FEF2D7}"/>
              </a:ext>
            </a:extLst>
          </p:cNvPr>
          <p:cNvSpPr txBox="1"/>
          <p:nvPr/>
        </p:nvSpPr>
        <p:spPr>
          <a:xfrm>
            <a:off x="11606210" y="6489474"/>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78</a:t>
            </a:fld>
            <a:endParaRPr sz="2000" b="1"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7473016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Прямоугольник 2"/>
          <p:cNvSpPr/>
          <p:nvPr/>
        </p:nvSpPr>
        <p:spPr bwMode="auto">
          <a:xfrm>
            <a:off x="838200" y="2136339"/>
            <a:ext cx="10512000" cy="461665"/>
          </a:xfrm>
          <a:prstGeom prst="rect">
            <a:avLst/>
          </a:prstGeom>
        </p:spPr>
        <p:txBody>
          <a:bodyPr>
            <a:spAutoFit/>
          </a:bodyPr>
          <a:lstStyle/>
          <a:p>
            <a:pPr algn="just">
              <a:defRPr/>
            </a:pPr>
            <a:r>
              <a:rPr lang="ru-RU" sz="2400"/>
              <a:t>      </a:t>
            </a:r>
            <a:endParaRPr sz="1200"/>
          </a:p>
        </p:txBody>
      </p:sp>
      <p:sp>
        <p:nvSpPr>
          <p:cNvPr id="5" name="Заголовок 7"/>
          <p:cNvSpPr txBox="1"/>
          <p:nvPr/>
        </p:nvSpPr>
        <p:spPr bwMode="auto">
          <a:xfrm>
            <a:off x="122084" y="46222"/>
            <a:ext cx="12069916" cy="1169551"/>
          </a:xfrm>
          <a:prstGeom prst="rect">
            <a:avLst/>
          </a:prstGeom>
        </p:spPr>
        <p:txBody>
          <a:bodyPr vert="horz" wrap="square" lIns="60960" tIns="30480" rIns="60960" bIns="30480" rtlCol="0" anchor="t" anchorCtr="0">
            <a:spAutoFit/>
          </a:bodyPr>
          <a:lstStyle>
            <a:defPPr>
              <a:defRPr lang="en-US"/>
            </a:defPPr>
            <a:lvl1pPr lvl="0" algn="ctr" defTabSz="1371600">
              <a:lnSpc>
                <a:spcPct val="90000"/>
              </a:lnSpc>
              <a:spcBef>
                <a:spcPts val="0"/>
              </a:spcBef>
              <a:buNone/>
              <a:defRPr sz="5400" b="1" cap="all">
                <a:solidFill>
                  <a:srgbClr val="ED3434"/>
                </a:solidFill>
                <a:ea typeface="+mj-ea"/>
                <a:cs typeface="+mj-cs"/>
              </a:defRPr>
            </a:lvl1pPr>
          </a:lstStyle>
          <a:p>
            <a:pPr>
              <a:lnSpc>
                <a:spcPct val="100000"/>
              </a:lnSpc>
              <a:defRPr/>
            </a:pPr>
            <a:r>
              <a:rPr lang="ru-RU" sz="3600" dirty="0">
                <a:solidFill>
                  <a:schemeClr val="tx1"/>
                </a:solidFill>
              </a:rPr>
              <a:t>ПІДСУМУЄМО ЩОДО КРИТЕРІЇВ ВИЗНАННЯ ПІДПРИЄМСТВ КРИТИЧНИМИ</a:t>
            </a:r>
          </a:p>
        </p:txBody>
      </p:sp>
      <p:graphicFrame>
        <p:nvGraphicFramePr>
          <p:cNvPr id="7" name="Diagram 1">
            <a:extLst>
              <a:ext uri="{FF2B5EF4-FFF2-40B4-BE49-F238E27FC236}">
                <a16:creationId xmlns:a16="http://schemas.microsoft.com/office/drawing/2014/main" xmlns="" id="{4F4D6698-6363-44C3-AB74-07B0E362E61C}"/>
              </a:ext>
            </a:extLst>
          </p:cNvPr>
          <p:cNvGraphicFramePr/>
          <p:nvPr>
            <p:extLst>
              <p:ext uri="{D42A27DB-BD31-4B8C-83A1-F6EECF244321}">
                <p14:modId xmlns:p14="http://schemas.microsoft.com/office/powerpoint/2010/main" val="3706687248"/>
              </p:ext>
            </p:extLst>
          </p:nvPr>
        </p:nvGraphicFramePr>
        <p:xfrm>
          <a:off x="309933" y="1215773"/>
          <a:ext cx="11607747" cy="50732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xmlns="" id="{42A235B3-6D2B-D244-B00B-2E2401B93230}"/>
              </a:ext>
            </a:extLst>
          </p:cNvPr>
          <p:cNvSpPr txBox="1"/>
          <p:nvPr/>
        </p:nvSpPr>
        <p:spPr bwMode="auto">
          <a:xfrm>
            <a:off x="511825" y="1736069"/>
            <a:ext cx="723867" cy="523220"/>
          </a:xfrm>
          <a:prstGeom prst="rect">
            <a:avLst/>
          </a:prstGeom>
          <a:noFill/>
        </p:spPr>
        <p:txBody>
          <a:bodyPr wrap="square" rtlCol="0">
            <a:spAutoFit/>
          </a:bodyPr>
          <a:lstStyle/>
          <a:p>
            <a:pPr algn="ctr"/>
            <a:r>
              <a:rPr lang="uk-UA" sz="2800" b="1" dirty="0"/>
              <a:t>4</a:t>
            </a:r>
            <a:endParaRPr lang="x-none" sz="2800" b="1" dirty="0"/>
          </a:p>
        </p:txBody>
      </p:sp>
      <p:sp>
        <p:nvSpPr>
          <p:cNvPr id="8" name="TextBox 7">
            <a:extLst>
              <a:ext uri="{FF2B5EF4-FFF2-40B4-BE49-F238E27FC236}">
                <a16:creationId xmlns:a16="http://schemas.microsoft.com/office/drawing/2014/main" xmlns="" id="{57D4EF36-72D8-FB4D-85F0-6221BA607916}"/>
              </a:ext>
            </a:extLst>
          </p:cNvPr>
          <p:cNvSpPr txBox="1"/>
          <p:nvPr/>
        </p:nvSpPr>
        <p:spPr bwMode="auto">
          <a:xfrm>
            <a:off x="969666" y="2910281"/>
            <a:ext cx="723867" cy="523220"/>
          </a:xfrm>
          <a:prstGeom prst="rect">
            <a:avLst/>
          </a:prstGeom>
          <a:noFill/>
        </p:spPr>
        <p:txBody>
          <a:bodyPr wrap="square" rtlCol="0">
            <a:spAutoFit/>
          </a:bodyPr>
          <a:lstStyle/>
          <a:p>
            <a:pPr algn="ctr"/>
            <a:r>
              <a:rPr lang="uk-UA" sz="2800" b="1" dirty="0"/>
              <a:t>5</a:t>
            </a:r>
            <a:endParaRPr lang="x-none" sz="2800" b="1" dirty="0"/>
          </a:p>
        </p:txBody>
      </p:sp>
      <p:sp>
        <p:nvSpPr>
          <p:cNvPr id="9" name="TextBox 8">
            <a:extLst>
              <a:ext uri="{FF2B5EF4-FFF2-40B4-BE49-F238E27FC236}">
                <a16:creationId xmlns:a16="http://schemas.microsoft.com/office/drawing/2014/main" xmlns="" id="{A8F5CD46-25F4-7B4D-98B4-A1999B5D4C9D}"/>
              </a:ext>
            </a:extLst>
          </p:cNvPr>
          <p:cNvSpPr txBox="1"/>
          <p:nvPr/>
        </p:nvSpPr>
        <p:spPr bwMode="auto">
          <a:xfrm>
            <a:off x="989986" y="4082956"/>
            <a:ext cx="723867" cy="523220"/>
          </a:xfrm>
          <a:prstGeom prst="rect">
            <a:avLst/>
          </a:prstGeom>
          <a:noFill/>
        </p:spPr>
        <p:txBody>
          <a:bodyPr wrap="square" rtlCol="0">
            <a:spAutoFit/>
          </a:bodyPr>
          <a:lstStyle/>
          <a:p>
            <a:pPr algn="ctr"/>
            <a:r>
              <a:rPr lang="uk-UA" sz="2800" b="1" dirty="0"/>
              <a:t>6</a:t>
            </a:r>
            <a:endParaRPr lang="x-none" sz="2800" b="1" dirty="0"/>
          </a:p>
        </p:txBody>
      </p:sp>
      <p:sp>
        <p:nvSpPr>
          <p:cNvPr id="10" name="TextBox 9">
            <a:extLst>
              <a:ext uri="{FF2B5EF4-FFF2-40B4-BE49-F238E27FC236}">
                <a16:creationId xmlns:a16="http://schemas.microsoft.com/office/drawing/2014/main" xmlns="" id="{C802ABEF-C8A6-CD47-A564-8400E5D3B3A9}"/>
              </a:ext>
            </a:extLst>
          </p:cNvPr>
          <p:cNvSpPr txBox="1"/>
          <p:nvPr/>
        </p:nvSpPr>
        <p:spPr bwMode="auto">
          <a:xfrm>
            <a:off x="511825" y="5265773"/>
            <a:ext cx="723867" cy="523220"/>
          </a:xfrm>
          <a:prstGeom prst="rect">
            <a:avLst/>
          </a:prstGeom>
          <a:noFill/>
        </p:spPr>
        <p:txBody>
          <a:bodyPr wrap="square" rtlCol="0">
            <a:spAutoFit/>
          </a:bodyPr>
          <a:lstStyle/>
          <a:p>
            <a:pPr algn="ctr"/>
            <a:r>
              <a:rPr lang="uk-UA" sz="2800" b="1" dirty="0"/>
              <a:t>7</a:t>
            </a:r>
            <a:endParaRPr lang="x-none" sz="2800" b="1" dirty="0"/>
          </a:p>
        </p:txBody>
      </p:sp>
      <p:sp>
        <p:nvSpPr>
          <p:cNvPr id="11" name="Google Shape;556;p32">
            <a:extLst>
              <a:ext uri="{FF2B5EF4-FFF2-40B4-BE49-F238E27FC236}">
                <a16:creationId xmlns:a16="http://schemas.microsoft.com/office/drawing/2014/main" xmlns="" id="{91A019F0-8F12-499F-B0C7-C89430C4D464}"/>
              </a:ext>
            </a:extLst>
          </p:cNvPr>
          <p:cNvSpPr txBox="1"/>
          <p:nvPr/>
        </p:nvSpPr>
        <p:spPr>
          <a:xfrm>
            <a:off x="11606210" y="6489474"/>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79</a:t>
            </a:fld>
            <a:endParaRPr sz="2000" b="1"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525262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A159D5-5649-C542-B36D-218FF448867A}"/>
              </a:ext>
            </a:extLst>
          </p:cNvPr>
          <p:cNvSpPr>
            <a:spLocks noGrp="1"/>
          </p:cNvSpPr>
          <p:nvPr>
            <p:ph type="title"/>
          </p:nvPr>
        </p:nvSpPr>
        <p:spPr>
          <a:xfrm>
            <a:off x="0" y="1"/>
            <a:ext cx="12191999" cy="1341119"/>
          </a:xfrm>
        </p:spPr>
        <p:txBody>
          <a:bodyPr>
            <a:noAutofit/>
          </a:bodyPr>
          <a:lstStyle/>
          <a:p>
            <a:pPr algn="ctr">
              <a:lnSpc>
                <a:spcPct val="100000"/>
              </a:lnSpc>
            </a:pPr>
            <a:r>
              <a:rPr lang="uk-UA" sz="3200" b="1" dirty="0">
                <a:latin typeface="+mn-lt"/>
              </a:rPr>
              <a:t>ПЛАТНИК ПОДАТКУ НА ПРИБУТОК ІЗ ДОХОДОМ &lt; 40 МЛН </a:t>
            </a:r>
            <a:br>
              <a:rPr lang="uk-UA" sz="3200" b="1" dirty="0">
                <a:latin typeface="+mn-lt"/>
              </a:rPr>
            </a:br>
            <a:r>
              <a:rPr lang="uk-UA" sz="3200" b="1" dirty="0">
                <a:latin typeface="+mn-lt"/>
              </a:rPr>
              <a:t>ЧИ МОЖНА ДОБРОВІЛЬНО ЗВІТУВАТИ ЩОКВАРТАЛЬНО?</a:t>
            </a:r>
            <a:endParaRPr lang="x-none" sz="3200" b="1" dirty="0">
              <a:latin typeface="+mn-lt"/>
            </a:endParaRPr>
          </a:p>
        </p:txBody>
      </p:sp>
      <p:sp>
        <p:nvSpPr>
          <p:cNvPr id="3" name="Content Placeholder 2">
            <a:extLst>
              <a:ext uri="{FF2B5EF4-FFF2-40B4-BE49-F238E27FC236}">
                <a16:creationId xmlns:a16="http://schemas.microsoft.com/office/drawing/2014/main" xmlns="" id="{536F21E4-1BD1-C942-8D3C-E0F592F35B65}"/>
              </a:ext>
            </a:extLst>
          </p:cNvPr>
          <p:cNvSpPr>
            <a:spLocks noGrp="1"/>
          </p:cNvSpPr>
          <p:nvPr>
            <p:ph idx="1"/>
          </p:nvPr>
        </p:nvSpPr>
        <p:spPr>
          <a:xfrm>
            <a:off x="355600" y="1341120"/>
            <a:ext cx="11663680" cy="4916589"/>
          </a:xfrm>
        </p:spPr>
        <p:txBody>
          <a:bodyPr anchor="ctr">
            <a:noAutofit/>
          </a:bodyPr>
          <a:lstStyle/>
          <a:p>
            <a:pPr marL="0" indent="457200" algn="just">
              <a:lnSpc>
                <a:spcPct val="113000"/>
              </a:lnSpc>
              <a:spcBef>
                <a:spcPts val="0"/>
              </a:spcBef>
              <a:buNone/>
            </a:pPr>
            <a:r>
              <a:rPr lang="uk-UA" sz="2900" b="1" dirty="0"/>
              <a:t>Ситуація: </a:t>
            </a:r>
            <a:r>
              <a:rPr lang="uk-UA" sz="2900" dirty="0"/>
              <a:t>ТОВ, чистий дохід за 2023 рік &lt; 40 млн грн. Чи може підприємство добровільно у 2024 звітувати поквартально?</a:t>
            </a:r>
            <a:endParaRPr lang="uk-UA" sz="2900" b="0" dirty="0">
              <a:effectLst/>
            </a:endParaRPr>
          </a:p>
          <a:p>
            <a:pPr marL="0" indent="457200" algn="just">
              <a:lnSpc>
                <a:spcPct val="113000"/>
              </a:lnSpc>
              <a:spcBef>
                <a:spcPts val="0"/>
              </a:spcBef>
              <a:buNone/>
            </a:pPr>
            <a:r>
              <a:rPr lang="uk-UA" sz="2900" b="1" dirty="0"/>
              <a:t>Відповідь податкової: </a:t>
            </a:r>
            <a:r>
              <a:rPr lang="uk-UA" sz="2900" dirty="0"/>
              <a:t>Відповідно до п. 137.4 ст. 137 ПКУ податковими (звітними) періодами для податку на прибуток підприємств є календарні: квартал, півріччя, три квартали, рік.</a:t>
            </a:r>
            <a:endParaRPr lang="uk-UA" sz="2900" b="0" dirty="0">
              <a:effectLst/>
            </a:endParaRPr>
          </a:p>
          <a:p>
            <a:pPr marL="0" indent="457200" algn="just">
              <a:lnSpc>
                <a:spcPct val="113000"/>
              </a:lnSpc>
              <a:spcBef>
                <a:spcPts val="0"/>
              </a:spcBef>
              <a:buNone/>
            </a:pPr>
            <a:r>
              <a:rPr lang="uk-UA" sz="2900" dirty="0"/>
              <a:t>Для платників податку, в яких річний дохід за попередній річний звітний (податковий) період, не перевищує 40 мільйонів гривень наявний обов’язок подавати звітність лише за річний податковий (звітний) період.</a:t>
            </a:r>
            <a:endParaRPr lang="x-none" sz="2900" dirty="0"/>
          </a:p>
        </p:txBody>
      </p:sp>
      <p:sp>
        <p:nvSpPr>
          <p:cNvPr id="5" name="Google Shape;556;p32">
            <a:extLst>
              <a:ext uri="{FF2B5EF4-FFF2-40B4-BE49-F238E27FC236}">
                <a16:creationId xmlns:a16="http://schemas.microsoft.com/office/drawing/2014/main" xmlns="" id="{FC34ACCB-B63A-4A98-8326-0AC1AA419FB0}"/>
              </a:ext>
            </a:extLst>
          </p:cNvPr>
          <p:cNvSpPr txBox="1"/>
          <p:nvPr/>
        </p:nvSpPr>
        <p:spPr>
          <a:xfrm>
            <a:off x="11524930" y="6474618"/>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8</a:t>
            </a:fld>
            <a:endParaRPr sz="2000" b="1"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6082396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Прямоугольник 2"/>
          <p:cNvSpPr/>
          <p:nvPr/>
        </p:nvSpPr>
        <p:spPr bwMode="auto">
          <a:xfrm>
            <a:off x="838200" y="2136339"/>
            <a:ext cx="10512000" cy="461665"/>
          </a:xfrm>
          <a:prstGeom prst="rect">
            <a:avLst/>
          </a:prstGeom>
        </p:spPr>
        <p:txBody>
          <a:bodyPr>
            <a:spAutoFit/>
          </a:bodyPr>
          <a:lstStyle/>
          <a:p>
            <a:pPr algn="just">
              <a:defRPr/>
            </a:pPr>
            <a:r>
              <a:rPr lang="ru-RU" sz="2400"/>
              <a:t>      </a:t>
            </a:r>
            <a:endParaRPr sz="1200"/>
          </a:p>
        </p:txBody>
      </p:sp>
      <p:sp>
        <p:nvSpPr>
          <p:cNvPr id="4" name="Прямоугольник 3"/>
          <p:cNvSpPr/>
          <p:nvPr/>
        </p:nvSpPr>
        <p:spPr bwMode="auto">
          <a:xfrm>
            <a:off x="122084" y="843280"/>
            <a:ext cx="11968315" cy="5342382"/>
          </a:xfrm>
          <a:prstGeom prst="rect">
            <a:avLst/>
          </a:prstGeom>
        </p:spPr>
        <p:txBody>
          <a:bodyPr wrap="square" anchor="ctr">
            <a:noAutofit/>
          </a:bodyPr>
          <a:lstStyle/>
          <a:p>
            <a:pPr indent="457200" algn="r">
              <a:lnSpc>
                <a:spcPct val="114000"/>
              </a:lnSpc>
            </a:pPr>
            <a:r>
              <a:rPr lang="uk-UA" sz="2700" b="1" i="1" dirty="0"/>
              <a:t>Пункт 4 постанови КМУ №76</a:t>
            </a:r>
          </a:p>
          <a:p>
            <a:pPr indent="457200" algn="just">
              <a:lnSpc>
                <a:spcPct val="114000"/>
              </a:lnSpc>
            </a:pPr>
            <a:r>
              <a:rPr lang="uk-UA" sz="2700" dirty="0"/>
              <a:t>4. Визначення підприємства, установи, організації критично важливими для функціонування економіки та забезпечення життєдіяльності населення в особливий період здійснюється центральним органом виконавчої влади, іншим державним органом, органом державного управління, юрисдикція якого поширюється на всю територію України, за відповідною сферою управління та галуззю національної економіки або обласною, Київською та Севастопольською міською держадміністрацією (військовою адміністрацією у разі її утворення) на території відповідної адміністративно-територіальної одиниці. </a:t>
            </a:r>
            <a:endParaRPr lang="x-none" sz="2700" dirty="0"/>
          </a:p>
        </p:txBody>
      </p:sp>
      <p:sp>
        <p:nvSpPr>
          <p:cNvPr id="5" name="Заголовок 7"/>
          <p:cNvSpPr txBox="1"/>
          <p:nvPr/>
        </p:nvSpPr>
        <p:spPr bwMode="auto">
          <a:xfrm>
            <a:off x="0" y="28576"/>
            <a:ext cx="12090399" cy="987424"/>
          </a:xfrm>
          <a:prstGeom prst="rect">
            <a:avLst/>
          </a:prstGeom>
        </p:spPr>
        <p:txBody>
          <a:bodyPr vert="horz" wrap="square" lIns="60960" tIns="30480" rIns="60960" bIns="30480" rtlCol="0" anchor="ctr" anchorCtr="0">
            <a:noAutofit/>
          </a:bodyPr>
          <a:lstStyle>
            <a:defPPr>
              <a:defRPr lang="en-US"/>
            </a:defPPr>
            <a:lvl1pPr lvl="0" algn="ctr" defTabSz="1371600">
              <a:lnSpc>
                <a:spcPct val="90000"/>
              </a:lnSpc>
              <a:spcBef>
                <a:spcPts val="0"/>
              </a:spcBef>
              <a:buNone/>
              <a:defRPr sz="5400" b="1" cap="all">
                <a:solidFill>
                  <a:srgbClr val="ED3434"/>
                </a:solidFill>
                <a:ea typeface="+mj-ea"/>
                <a:cs typeface="+mj-cs"/>
              </a:defRPr>
            </a:lvl1pPr>
          </a:lstStyle>
          <a:p>
            <a:pPr>
              <a:lnSpc>
                <a:spcPct val="100000"/>
              </a:lnSpc>
              <a:defRPr/>
            </a:pPr>
            <a:r>
              <a:rPr lang="ru-RU" sz="3200" dirty="0">
                <a:solidFill>
                  <a:schemeClr val="tx1"/>
                </a:solidFill>
              </a:rPr>
              <a:t>ХТО НАДАЄ СТАТУС КРИТИЧНО ВАЖЛИВОГО ПІДПРИЄМСТВА</a:t>
            </a:r>
          </a:p>
        </p:txBody>
      </p:sp>
      <p:sp>
        <p:nvSpPr>
          <p:cNvPr id="6" name="Google Shape;556;p32">
            <a:extLst>
              <a:ext uri="{FF2B5EF4-FFF2-40B4-BE49-F238E27FC236}">
                <a16:creationId xmlns:a16="http://schemas.microsoft.com/office/drawing/2014/main" xmlns="" id="{C6EAAAC7-9FC6-49C0-A7A4-51B6CB859B97}"/>
              </a:ext>
            </a:extLst>
          </p:cNvPr>
          <p:cNvSpPr txBox="1"/>
          <p:nvPr/>
        </p:nvSpPr>
        <p:spPr bwMode="auto">
          <a:xfrm>
            <a:off x="11606210" y="6489474"/>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80</a:t>
            </a:fld>
            <a:endParaRPr sz="2000" b="1" i="0" u="none" strike="noStrike" cap="none" dirty="0">
              <a:solidFill>
                <a:schemeClr val="dk1"/>
              </a:solidFill>
              <a:latin typeface="Calibri"/>
              <a:ea typeface="Calibri"/>
              <a:cs typeface="Calibri"/>
              <a:sym typeface="Calibri"/>
            </a:endParaRPr>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2997" y="5520403"/>
            <a:ext cx="1319340" cy="1319340"/>
          </a:xfrm>
          <a:prstGeom prst="rect">
            <a:avLst/>
          </a:prstGeom>
        </p:spPr>
      </p:pic>
    </p:spTree>
    <p:extLst>
      <p:ext uri="{BB962C8B-B14F-4D97-AF65-F5344CB8AC3E}">
        <p14:creationId xmlns:p14="http://schemas.microsoft.com/office/powerpoint/2010/main" val="74131775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Прямоугольник 2"/>
          <p:cNvSpPr/>
          <p:nvPr/>
        </p:nvSpPr>
        <p:spPr bwMode="auto">
          <a:xfrm>
            <a:off x="838200" y="2136339"/>
            <a:ext cx="10512000" cy="461665"/>
          </a:xfrm>
          <a:prstGeom prst="rect">
            <a:avLst/>
          </a:prstGeom>
        </p:spPr>
        <p:txBody>
          <a:bodyPr>
            <a:spAutoFit/>
          </a:bodyPr>
          <a:lstStyle/>
          <a:p>
            <a:pPr algn="just">
              <a:defRPr/>
            </a:pPr>
            <a:r>
              <a:rPr lang="ru-RU" sz="2400"/>
              <a:t>      </a:t>
            </a:r>
            <a:endParaRPr sz="1200"/>
          </a:p>
        </p:txBody>
      </p:sp>
      <p:sp>
        <p:nvSpPr>
          <p:cNvPr id="4" name="Прямоугольник 3"/>
          <p:cNvSpPr/>
          <p:nvPr/>
        </p:nvSpPr>
        <p:spPr bwMode="auto">
          <a:xfrm>
            <a:off x="309933" y="873760"/>
            <a:ext cx="11628067" cy="5496560"/>
          </a:xfrm>
          <a:prstGeom prst="rect">
            <a:avLst/>
          </a:prstGeom>
        </p:spPr>
        <p:txBody>
          <a:bodyPr wrap="square" anchor="ctr">
            <a:noAutofit/>
          </a:bodyPr>
          <a:lstStyle/>
          <a:p>
            <a:pPr algn="r">
              <a:lnSpc>
                <a:spcPct val="113000"/>
              </a:lnSpc>
            </a:pPr>
            <a:r>
              <a:rPr lang="uk-UA" sz="2700" b="1" i="1" dirty="0"/>
              <a:t>Пункт 5 постанови КМУ №76</a:t>
            </a:r>
          </a:p>
          <a:p>
            <a:pPr algn="just" fontAlgn="base">
              <a:lnSpc>
                <a:spcPct val="113000"/>
              </a:lnSpc>
            </a:pPr>
            <a:r>
              <a:rPr lang="uk-UA" sz="2700" dirty="0"/>
              <a:t>	5.З метою визначення підприємства, установи, організації критично важливими для функціонування економіки та забезпечення життєдіяльності населення в особливий період </a:t>
            </a:r>
            <a:r>
              <a:rPr lang="uk-UA" sz="2700" b="1" dirty="0"/>
              <a:t>такі підприємство, установа, організація у разі відповідності критеріям,</a:t>
            </a:r>
            <a:r>
              <a:rPr lang="uk-UA" sz="2700" dirty="0"/>
              <a:t> зазначеним у пункті 2 цих Критеріїв та порядку, звертається до центрального органу виконавчої влади, іншого державного органу, органу державного управління, юрисдикція якого поширюється на всю територію України (за сферою управління чи галуззю національної економіки), або до обласної, Київської та Севастопольської міської держадміністрації, (військової адміністрації у разі її утворення), на території юрисдикції яких вони розташовані. </a:t>
            </a:r>
          </a:p>
        </p:txBody>
      </p:sp>
      <p:sp>
        <p:nvSpPr>
          <p:cNvPr id="5" name="Заголовок 7"/>
          <p:cNvSpPr txBox="1"/>
          <p:nvPr/>
        </p:nvSpPr>
        <p:spPr bwMode="auto">
          <a:xfrm>
            <a:off x="0" y="64181"/>
            <a:ext cx="12192000" cy="1002619"/>
          </a:xfrm>
          <a:prstGeom prst="rect">
            <a:avLst/>
          </a:prstGeom>
        </p:spPr>
        <p:txBody>
          <a:bodyPr vert="horz" wrap="square" lIns="60960" tIns="30480" rIns="60960" bIns="30480" rtlCol="0" anchor="ctr" anchorCtr="0">
            <a:noAutofit/>
          </a:bodyPr>
          <a:lstStyle>
            <a:defPPr>
              <a:defRPr lang="en-US"/>
            </a:defPPr>
            <a:lvl1pPr lvl="0" algn="ctr" defTabSz="1371600">
              <a:lnSpc>
                <a:spcPct val="90000"/>
              </a:lnSpc>
              <a:spcBef>
                <a:spcPts val="0"/>
              </a:spcBef>
              <a:buNone/>
              <a:defRPr sz="5400" b="1" cap="all">
                <a:solidFill>
                  <a:srgbClr val="ED3434"/>
                </a:solidFill>
                <a:ea typeface="+mj-ea"/>
                <a:cs typeface="+mj-cs"/>
              </a:defRPr>
            </a:lvl1pPr>
          </a:lstStyle>
          <a:p>
            <a:pPr>
              <a:lnSpc>
                <a:spcPct val="100000"/>
              </a:lnSpc>
              <a:defRPr/>
            </a:pPr>
            <a:r>
              <a:rPr lang="ru-RU" sz="3200" dirty="0">
                <a:solidFill>
                  <a:schemeClr val="tx1"/>
                </a:solidFill>
              </a:rPr>
              <a:t>ЗВЕРНЕННЯ ПІДПРИЄМСТВА + ПІДТВЕРДНІ ДОКУМЕНТИ </a:t>
            </a:r>
          </a:p>
        </p:txBody>
      </p:sp>
      <p:sp>
        <p:nvSpPr>
          <p:cNvPr id="6" name="Google Shape;556;p32">
            <a:extLst>
              <a:ext uri="{FF2B5EF4-FFF2-40B4-BE49-F238E27FC236}">
                <a16:creationId xmlns:a16="http://schemas.microsoft.com/office/drawing/2014/main" xmlns="" id="{A3E4FA0B-6A73-4FF1-BBFB-546E1AEA2367}"/>
              </a:ext>
            </a:extLst>
          </p:cNvPr>
          <p:cNvSpPr txBox="1"/>
          <p:nvPr/>
        </p:nvSpPr>
        <p:spPr bwMode="auto">
          <a:xfrm>
            <a:off x="11606210" y="6489474"/>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81</a:t>
            </a:fld>
            <a:endParaRPr sz="2000" b="1" i="0" u="none" strike="noStrike" cap="none" dirty="0">
              <a:solidFill>
                <a:schemeClr val="dk1"/>
              </a:solidFill>
              <a:latin typeface="Calibri"/>
              <a:ea typeface="Calibri"/>
              <a:cs typeface="Calibri"/>
              <a:sym typeface="Calibri"/>
            </a:endParaRPr>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2997" y="5520403"/>
            <a:ext cx="1319340" cy="1319340"/>
          </a:xfrm>
          <a:prstGeom prst="rect">
            <a:avLst/>
          </a:prstGeom>
        </p:spPr>
      </p:pic>
    </p:spTree>
    <p:extLst>
      <p:ext uri="{BB962C8B-B14F-4D97-AF65-F5344CB8AC3E}">
        <p14:creationId xmlns:p14="http://schemas.microsoft.com/office/powerpoint/2010/main" val="319605283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Прямоугольник 2"/>
          <p:cNvSpPr/>
          <p:nvPr/>
        </p:nvSpPr>
        <p:spPr bwMode="auto">
          <a:xfrm>
            <a:off x="838200" y="2136339"/>
            <a:ext cx="10512000" cy="461665"/>
          </a:xfrm>
          <a:prstGeom prst="rect">
            <a:avLst/>
          </a:prstGeom>
        </p:spPr>
        <p:txBody>
          <a:bodyPr>
            <a:spAutoFit/>
          </a:bodyPr>
          <a:lstStyle/>
          <a:p>
            <a:pPr algn="just">
              <a:defRPr/>
            </a:pPr>
            <a:r>
              <a:rPr lang="ru-RU" sz="2400"/>
              <a:t>      </a:t>
            </a:r>
            <a:endParaRPr sz="1200"/>
          </a:p>
        </p:txBody>
      </p:sp>
      <p:sp>
        <p:nvSpPr>
          <p:cNvPr id="4" name="Прямоугольник 3"/>
          <p:cNvSpPr/>
          <p:nvPr/>
        </p:nvSpPr>
        <p:spPr bwMode="auto">
          <a:xfrm>
            <a:off x="309933" y="741680"/>
            <a:ext cx="11638227" cy="5577840"/>
          </a:xfrm>
          <a:prstGeom prst="rect">
            <a:avLst/>
          </a:prstGeom>
        </p:spPr>
        <p:txBody>
          <a:bodyPr wrap="square" anchor="ctr">
            <a:noAutofit/>
          </a:bodyPr>
          <a:lstStyle/>
          <a:p>
            <a:pPr indent="457200" algn="r">
              <a:lnSpc>
                <a:spcPct val="114000"/>
              </a:lnSpc>
            </a:pPr>
            <a:r>
              <a:rPr lang="uk-UA" sz="2400" b="1" i="1" dirty="0"/>
              <a:t>Пункт 5 постанови КМУ №76</a:t>
            </a:r>
          </a:p>
          <a:p>
            <a:pPr indent="457200" algn="just" fontAlgn="base">
              <a:lnSpc>
                <a:spcPct val="114000"/>
              </a:lnSpc>
            </a:pPr>
            <a:r>
              <a:rPr lang="uk-UA" sz="2400" b="1" dirty="0"/>
              <a:t>До звернення додаються копії підтвердних документів, а також інформація про подання підприємством, установою, організацією в установленому законодавством порядку податкової звітності за останній календарний квартал, що підтверджується: </a:t>
            </a:r>
            <a:endParaRPr lang="x-none" sz="2400" b="1" dirty="0"/>
          </a:p>
          <a:p>
            <a:pPr marL="381019" indent="457200" algn="just">
              <a:lnSpc>
                <a:spcPct val="114000"/>
              </a:lnSpc>
              <a:buFont typeface="Arial" panose="020B0604020202020204" pitchFamily="34" charset="0"/>
              <a:buChar char="•"/>
            </a:pPr>
            <a:r>
              <a:rPr lang="uk-UA" sz="2400" dirty="0"/>
              <a:t>копією податкової декларації з відмітками (штампами) контролюючого органу, який отримав податкову декларацію, із зазначенням дати її отримання; або квитанцією про прийняття податкової декларації у разі її подання </a:t>
            </a:r>
            <a:endParaRPr lang="x-none" sz="2400" dirty="0"/>
          </a:p>
          <a:p>
            <a:pPr marL="381019" indent="457200" algn="just">
              <a:lnSpc>
                <a:spcPct val="114000"/>
              </a:lnSpc>
              <a:buFont typeface="Arial" panose="020B0604020202020204" pitchFamily="34" charset="0"/>
              <a:buChar char="•"/>
            </a:pPr>
            <a:r>
              <a:rPr lang="uk-UA" sz="2400" dirty="0"/>
              <a:t>засобами електронного зв’язку; або квитанцією контролюючого органу, на який покладено функції щодо </a:t>
            </a:r>
            <a:endParaRPr lang="x-none" sz="2400" dirty="0"/>
          </a:p>
          <a:p>
            <a:pPr marL="381019" indent="457200" algn="just">
              <a:lnSpc>
                <a:spcPct val="114000"/>
              </a:lnSpc>
              <a:buFont typeface="Arial" panose="020B0604020202020204" pitchFamily="34" charset="0"/>
              <a:buChar char="•"/>
            </a:pPr>
            <a:r>
              <a:rPr lang="uk-UA" sz="2400" dirty="0"/>
              <a:t>перевірки та прийняття пакета звітних документів платників податків; або  поштовим повідомленням з відміткою про вручення контролюючому </a:t>
            </a:r>
            <a:endParaRPr lang="x-none" sz="2400" dirty="0"/>
          </a:p>
          <a:p>
            <a:pPr marL="381019" indent="457200" algn="just">
              <a:lnSpc>
                <a:spcPct val="114000"/>
              </a:lnSpc>
              <a:buFont typeface="Arial" panose="020B0604020202020204" pitchFamily="34" charset="0"/>
              <a:buChar char="•"/>
            </a:pPr>
            <a:r>
              <a:rPr lang="uk-UA" sz="2400" dirty="0"/>
              <a:t>органу у разі надсилання податкової декларації поштою. </a:t>
            </a:r>
            <a:endParaRPr lang="x-none" sz="2400" dirty="0"/>
          </a:p>
        </p:txBody>
      </p:sp>
      <p:sp>
        <p:nvSpPr>
          <p:cNvPr id="5" name="Заголовок 7"/>
          <p:cNvSpPr txBox="1"/>
          <p:nvPr/>
        </p:nvSpPr>
        <p:spPr bwMode="auto">
          <a:xfrm>
            <a:off x="0" y="39166"/>
            <a:ext cx="12192000" cy="936193"/>
          </a:xfrm>
          <a:prstGeom prst="rect">
            <a:avLst/>
          </a:prstGeom>
        </p:spPr>
        <p:txBody>
          <a:bodyPr vert="horz" wrap="square" lIns="60960" tIns="30480" rIns="60960" bIns="30480" rtlCol="0" anchor="ctr" anchorCtr="0">
            <a:noAutofit/>
          </a:bodyPr>
          <a:lstStyle>
            <a:defPPr>
              <a:defRPr lang="en-US"/>
            </a:defPPr>
            <a:lvl1pPr lvl="0" algn="ctr" defTabSz="1371600">
              <a:lnSpc>
                <a:spcPct val="90000"/>
              </a:lnSpc>
              <a:spcBef>
                <a:spcPts val="0"/>
              </a:spcBef>
              <a:buNone/>
              <a:defRPr sz="5400" b="1" cap="all">
                <a:solidFill>
                  <a:srgbClr val="ED3434"/>
                </a:solidFill>
                <a:ea typeface="+mj-ea"/>
                <a:cs typeface="+mj-cs"/>
              </a:defRPr>
            </a:lvl1pPr>
          </a:lstStyle>
          <a:p>
            <a:pPr>
              <a:lnSpc>
                <a:spcPct val="100000"/>
              </a:lnSpc>
              <a:defRPr/>
            </a:pPr>
            <a:r>
              <a:rPr lang="ru-RU" sz="3200" dirty="0">
                <a:solidFill>
                  <a:schemeClr val="tx1"/>
                </a:solidFill>
              </a:rPr>
              <a:t>НАДАННЯ СТАТУСУ КРИТИЧНО ВАЖЛИВОГО ПІДПРИЄМСТВА</a:t>
            </a:r>
          </a:p>
        </p:txBody>
      </p:sp>
      <p:sp>
        <p:nvSpPr>
          <p:cNvPr id="6" name="Google Shape;556;p32">
            <a:extLst>
              <a:ext uri="{FF2B5EF4-FFF2-40B4-BE49-F238E27FC236}">
                <a16:creationId xmlns:a16="http://schemas.microsoft.com/office/drawing/2014/main" xmlns="" id="{D8DAEEE7-DB04-401B-ADF5-175D2FC32EE0}"/>
              </a:ext>
            </a:extLst>
          </p:cNvPr>
          <p:cNvSpPr txBox="1"/>
          <p:nvPr/>
        </p:nvSpPr>
        <p:spPr bwMode="auto">
          <a:xfrm>
            <a:off x="11606210" y="6489474"/>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82</a:t>
            </a:fld>
            <a:endParaRPr sz="2000" b="1" i="0" u="none" strike="noStrike" cap="none" dirty="0">
              <a:solidFill>
                <a:schemeClr val="dk1"/>
              </a:solidFill>
              <a:latin typeface="Calibri"/>
              <a:ea typeface="Calibri"/>
              <a:cs typeface="Calibri"/>
              <a:sym typeface="Calibri"/>
            </a:endParaRPr>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2997" y="5520403"/>
            <a:ext cx="1319340" cy="1319340"/>
          </a:xfrm>
          <a:prstGeom prst="rect">
            <a:avLst/>
          </a:prstGeom>
        </p:spPr>
      </p:pic>
    </p:spTree>
    <p:extLst>
      <p:ext uri="{BB962C8B-B14F-4D97-AF65-F5344CB8AC3E}">
        <p14:creationId xmlns:p14="http://schemas.microsoft.com/office/powerpoint/2010/main" val="399999132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Прямоугольник 2"/>
          <p:cNvSpPr/>
          <p:nvPr/>
        </p:nvSpPr>
        <p:spPr bwMode="auto">
          <a:xfrm>
            <a:off x="838200" y="2136339"/>
            <a:ext cx="10512000" cy="461665"/>
          </a:xfrm>
          <a:prstGeom prst="rect">
            <a:avLst/>
          </a:prstGeom>
        </p:spPr>
        <p:txBody>
          <a:bodyPr>
            <a:spAutoFit/>
          </a:bodyPr>
          <a:lstStyle/>
          <a:p>
            <a:pPr algn="just">
              <a:defRPr/>
            </a:pPr>
            <a:r>
              <a:rPr lang="ru-RU" sz="2400"/>
              <a:t>      </a:t>
            </a:r>
            <a:endParaRPr sz="1200"/>
          </a:p>
        </p:txBody>
      </p:sp>
      <p:sp>
        <p:nvSpPr>
          <p:cNvPr id="4" name="Прямоугольник 3"/>
          <p:cNvSpPr/>
          <p:nvPr/>
        </p:nvSpPr>
        <p:spPr bwMode="auto">
          <a:xfrm>
            <a:off x="213361" y="802640"/>
            <a:ext cx="11755120" cy="5394960"/>
          </a:xfrm>
          <a:prstGeom prst="rect">
            <a:avLst/>
          </a:prstGeom>
        </p:spPr>
        <p:txBody>
          <a:bodyPr wrap="square" anchor="ctr">
            <a:noAutofit/>
          </a:bodyPr>
          <a:lstStyle/>
          <a:p>
            <a:pPr algn="r">
              <a:lnSpc>
                <a:spcPct val="113000"/>
              </a:lnSpc>
            </a:pPr>
            <a:r>
              <a:rPr lang="uk-UA" sz="2600" b="1" i="1" dirty="0"/>
              <a:t>Пункт 6 постанови КМУ №76</a:t>
            </a:r>
          </a:p>
          <a:p>
            <a:pPr algn="just" fontAlgn="base">
              <a:lnSpc>
                <a:spcPct val="113000"/>
              </a:lnSpc>
            </a:pPr>
            <a:r>
              <a:rPr lang="uk-UA" sz="2600" b="1" dirty="0"/>
              <a:t>6.</a:t>
            </a:r>
            <a:r>
              <a:rPr lang="uk-UA" sz="2600" dirty="0"/>
              <a:t> Орган, зазначений у пункті 5 цих Критеріїв та порядку, до якого надійшло звернення підприємства, установи, організації, зобов’язаний у строк </a:t>
            </a:r>
            <a:r>
              <a:rPr lang="uk-UA" sz="2600" b="1" dirty="0"/>
              <a:t>не більш як 10 робочих днів </a:t>
            </a:r>
            <a:r>
              <a:rPr lang="uk-UA" sz="2600" dirty="0"/>
              <a:t>з дня його отримання розглянути його на відповідність підприємства, установи, організації критеріям, зазначеним у пункті 2 цих Критеріїв та порядку, та за результатами розгляду </a:t>
            </a:r>
            <a:r>
              <a:rPr lang="uk-UA" sz="2600" b="1" dirty="0"/>
              <a:t>прийняти одне з таких рішень: </a:t>
            </a:r>
            <a:endParaRPr lang="x-none" sz="2600" b="1" dirty="0"/>
          </a:p>
          <a:p>
            <a:pPr marL="381019" indent="-381019" algn="just">
              <a:lnSpc>
                <a:spcPct val="113000"/>
              </a:lnSpc>
              <a:buFont typeface="Arial" panose="020B0604020202020204" pitchFamily="34" charset="0"/>
              <a:buChar char="•"/>
            </a:pPr>
            <a:r>
              <a:rPr lang="uk-UA" sz="2600" b="1" dirty="0"/>
              <a:t>про відповідність </a:t>
            </a:r>
            <a:r>
              <a:rPr lang="uk-UA" sz="2600" dirty="0"/>
              <a:t>підприємства, установи, організації критеріям, зазначеним у пункті 2 цих Критеріїв та порядку, і визначення їх критично важливими для функціонування економіки та забезпечення життєдіяльності населення в особливий період; </a:t>
            </a:r>
          </a:p>
          <a:p>
            <a:pPr marL="381019" indent="-381019" algn="just">
              <a:lnSpc>
                <a:spcPct val="113000"/>
              </a:lnSpc>
              <a:buFont typeface="Arial" panose="020B0604020202020204" pitchFamily="34" charset="0"/>
              <a:buChar char="•"/>
            </a:pPr>
            <a:r>
              <a:rPr lang="uk-UA" sz="2600" b="1" dirty="0"/>
              <a:t>про невідповідність </a:t>
            </a:r>
            <a:r>
              <a:rPr lang="uk-UA" sz="2600" dirty="0"/>
              <a:t>підприємства, установи, організації критеріям, </a:t>
            </a:r>
            <a:endParaRPr lang="x-none" sz="2600" dirty="0"/>
          </a:p>
          <a:p>
            <a:pPr marL="381019" indent="-381019" algn="just">
              <a:lnSpc>
                <a:spcPct val="113000"/>
              </a:lnSpc>
              <a:buFont typeface="Arial" panose="020B0604020202020204" pitchFamily="34" charset="0"/>
              <a:buChar char="•"/>
            </a:pPr>
            <a:r>
              <a:rPr lang="uk-UA" sz="2600" dirty="0"/>
              <a:t>зазначеним у пункті 2 цих Критеріїв та порядку. </a:t>
            </a:r>
            <a:endParaRPr lang="x-none" sz="2600" dirty="0"/>
          </a:p>
        </p:txBody>
      </p:sp>
      <p:sp>
        <p:nvSpPr>
          <p:cNvPr id="5" name="Заголовок 7"/>
          <p:cNvSpPr txBox="1"/>
          <p:nvPr/>
        </p:nvSpPr>
        <p:spPr bwMode="auto">
          <a:xfrm>
            <a:off x="646105" y="28576"/>
            <a:ext cx="11040534" cy="615553"/>
          </a:xfrm>
          <a:prstGeom prst="rect">
            <a:avLst/>
          </a:prstGeom>
        </p:spPr>
        <p:txBody>
          <a:bodyPr vert="horz" wrap="square" lIns="60960" tIns="30480" rIns="60960" bIns="30480" rtlCol="0" anchor="t" anchorCtr="0">
            <a:spAutoFit/>
          </a:bodyPr>
          <a:lstStyle>
            <a:defPPr>
              <a:defRPr lang="en-US"/>
            </a:defPPr>
            <a:lvl1pPr lvl="0" algn="ctr" defTabSz="1371600">
              <a:lnSpc>
                <a:spcPct val="90000"/>
              </a:lnSpc>
              <a:spcBef>
                <a:spcPts val="0"/>
              </a:spcBef>
              <a:buNone/>
              <a:defRPr sz="5400" b="1" cap="all">
                <a:solidFill>
                  <a:srgbClr val="ED3434"/>
                </a:solidFill>
                <a:ea typeface="+mj-ea"/>
                <a:cs typeface="+mj-cs"/>
              </a:defRPr>
            </a:lvl1pPr>
          </a:lstStyle>
          <a:p>
            <a:pPr>
              <a:lnSpc>
                <a:spcPct val="100000"/>
              </a:lnSpc>
              <a:defRPr/>
            </a:pPr>
            <a:r>
              <a:rPr lang="ru-RU" sz="3600" dirty="0">
                <a:solidFill>
                  <a:schemeClr val="tx1"/>
                </a:solidFill>
              </a:rPr>
              <a:t>ОРГАН ПРИЙМАЄ РІШЕННЯ ПРОТЯГОМ 10 Р.Д.</a:t>
            </a:r>
          </a:p>
        </p:txBody>
      </p:sp>
      <p:sp>
        <p:nvSpPr>
          <p:cNvPr id="6" name="Google Shape;556;p32">
            <a:extLst>
              <a:ext uri="{FF2B5EF4-FFF2-40B4-BE49-F238E27FC236}">
                <a16:creationId xmlns:a16="http://schemas.microsoft.com/office/drawing/2014/main" xmlns="" id="{48A46439-6369-4FB1-BD65-86651196C007}"/>
              </a:ext>
            </a:extLst>
          </p:cNvPr>
          <p:cNvSpPr txBox="1"/>
          <p:nvPr/>
        </p:nvSpPr>
        <p:spPr bwMode="auto">
          <a:xfrm>
            <a:off x="11606210" y="6489474"/>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83</a:t>
            </a:fld>
            <a:endParaRPr sz="2000" b="1" i="0" u="none" strike="noStrike" cap="none" dirty="0">
              <a:solidFill>
                <a:schemeClr val="dk1"/>
              </a:solidFill>
              <a:latin typeface="Calibri"/>
              <a:ea typeface="Calibri"/>
              <a:cs typeface="Calibri"/>
              <a:sym typeface="Calibri"/>
            </a:endParaRPr>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2997" y="5520403"/>
            <a:ext cx="1319340" cy="1319340"/>
          </a:xfrm>
          <a:prstGeom prst="rect">
            <a:avLst/>
          </a:prstGeom>
        </p:spPr>
      </p:pic>
    </p:spTree>
    <p:extLst>
      <p:ext uri="{BB962C8B-B14F-4D97-AF65-F5344CB8AC3E}">
        <p14:creationId xmlns:p14="http://schemas.microsoft.com/office/powerpoint/2010/main" val="1888625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Прямоугольник 2"/>
          <p:cNvSpPr/>
          <p:nvPr/>
        </p:nvSpPr>
        <p:spPr bwMode="auto">
          <a:xfrm>
            <a:off x="838200" y="2136339"/>
            <a:ext cx="10512000" cy="461665"/>
          </a:xfrm>
          <a:prstGeom prst="rect">
            <a:avLst/>
          </a:prstGeom>
        </p:spPr>
        <p:txBody>
          <a:bodyPr>
            <a:spAutoFit/>
          </a:bodyPr>
          <a:lstStyle/>
          <a:p>
            <a:pPr algn="just">
              <a:defRPr/>
            </a:pPr>
            <a:r>
              <a:rPr lang="ru-RU" sz="2400"/>
              <a:t>      </a:t>
            </a:r>
            <a:endParaRPr sz="1200"/>
          </a:p>
        </p:txBody>
      </p:sp>
      <p:sp>
        <p:nvSpPr>
          <p:cNvPr id="4" name="Прямоугольник 3"/>
          <p:cNvSpPr/>
          <p:nvPr/>
        </p:nvSpPr>
        <p:spPr bwMode="auto">
          <a:xfrm>
            <a:off x="274320" y="1351280"/>
            <a:ext cx="11623039" cy="4561840"/>
          </a:xfrm>
          <a:prstGeom prst="rect">
            <a:avLst/>
          </a:prstGeom>
        </p:spPr>
        <p:txBody>
          <a:bodyPr wrap="square" anchor="ctr">
            <a:noAutofit/>
          </a:bodyPr>
          <a:lstStyle/>
          <a:p>
            <a:pPr indent="-457200" algn="r">
              <a:lnSpc>
                <a:spcPct val="113000"/>
              </a:lnSpc>
            </a:pPr>
            <a:r>
              <a:rPr lang="uk-UA" sz="2800" b="1" i="1" dirty="0"/>
              <a:t>Пункт 7 постанови КМУ №76</a:t>
            </a:r>
          </a:p>
          <a:p>
            <a:pPr indent="-457200" algn="just" fontAlgn="base">
              <a:lnSpc>
                <a:spcPct val="113000"/>
              </a:lnSpc>
            </a:pPr>
            <a:r>
              <a:rPr lang="uk-UA" sz="2800" dirty="0"/>
              <a:t>7. Копію рішення про відповідність підприємства, установи, організації критеріям, зазначеним у пункті 2 цих Критеріїв та порядку, і визначення їх критично важливими для функціонування економіки та забезпечення життєдіяльності населення в особливий період </a:t>
            </a:r>
            <a:r>
              <a:rPr lang="uk-UA" sz="2800" b="1" dirty="0"/>
              <a:t>орган, зазначений у пункті 5 цих Критеріїв та порядку</a:t>
            </a:r>
            <a:r>
              <a:rPr lang="uk-UA" sz="2800" dirty="0"/>
              <a:t>, надсилає Мінекономіки та Міноборони (СБУ, Службі зовнішньої розвідки, розвідувальному органу Міноборони). </a:t>
            </a:r>
            <a:endParaRPr lang="x-none" sz="2800" dirty="0"/>
          </a:p>
        </p:txBody>
      </p:sp>
      <p:sp>
        <p:nvSpPr>
          <p:cNvPr id="5" name="Заголовок 7"/>
          <p:cNvSpPr txBox="1"/>
          <p:nvPr/>
        </p:nvSpPr>
        <p:spPr bwMode="auto">
          <a:xfrm>
            <a:off x="573933" y="28576"/>
            <a:ext cx="11040534" cy="1169551"/>
          </a:xfrm>
          <a:prstGeom prst="rect">
            <a:avLst/>
          </a:prstGeom>
        </p:spPr>
        <p:txBody>
          <a:bodyPr vert="horz" wrap="square" lIns="60960" tIns="30480" rIns="60960" bIns="30480" rtlCol="0" anchor="t" anchorCtr="0">
            <a:spAutoFit/>
          </a:bodyPr>
          <a:lstStyle>
            <a:defPPr>
              <a:defRPr lang="en-US"/>
            </a:defPPr>
            <a:lvl1pPr lvl="0" algn="ctr" defTabSz="1371600">
              <a:lnSpc>
                <a:spcPct val="90000"/>
              </a:lnSpc>
              <a:spcBef>
                <a:spcPts val="0"/>
              </a:spcBef>
              <a:buNone/>
              <a:defRPr sz="5400" b="1" cap="all">
                <a:solidFill>
                  <a:srgbClr val="ED3434"/>
                </a:solidFill>
                <a:ea typeface="+mj-ea"/>
                <a:cs typeface="+mj-cs"/>
              </a:defRPr>
            </a:lvl1pPr>
          </a:lstStyle>
          <a:p>
            <a:pPr>
              <a:lnSpc>
                <a:spcPct val="100000"/>
              </a:lnSpc>
              <a:defRPr/>
            </a:pPr>
            <a:r>
              <a:rPr lang="ru-RU" sz="3600" dirty="0">
                <a:solidFill>
                  <a:schemeClr val="tx1"/>
                </a:solidFill>
              </a:rPr>
              <a:t>ОРГАН КОПІЮ РІШЕННЯ НАДСИЛАЄ </a:t>
            </a:r>
          </a:p>
          <a:p>
            <a:pPr>
              <a:lnSpc>
                <a:spcPct val="100000"/>
              </a:lnSpc>
              <a:defRPr/>
            </a:pPr>
            <a:r>
              <a:rPr lang="ru-RU" sz="3600" dirty="0">
                <a:solidFill>
                  <a:schemeClr val="tx1"/>
                </a:solidFill>
              </a:rPr>
              <a:t>МІНЕКОНОМІКИ ТА МІНОБОРОНИ </a:t>
            </a:r>
          </a:p>
        </p:txBody>
      </p:sp>
      <p:sp>
        <p:nvSpPr>
          <p:cNvPr id="6" name="Google Shape;556;p32">
            <a:extLst>
              <a:ext uri="{FF2B5EF4-FFF2-40B4-BE49-F238E27FC236}">
                <a16:creationId xmlns:a16="http://schemas.microsoft.com/office/drawing/2014/main" xmlns="" id="{6FD3CF8D-CEF4-4C94-AFC9-3D68A909A797}"/>
              </a:ext>
            </a:extLst>
          </p:cNvPr>
          <p:cNvSpPr txBox="1"/>
          <p:nvPr/>
        </p:nvSpPr>
        <p:spPr bwMode="auto">
          <a:xfrm>
            <a:off x="11606210" y="6489474"/>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84</a:t>
            </a:fld>
            <a:endParaRPr sz="2000" b="1" i="0" u="none" strike="noStrike" cap="none" dirty="0">
              <a:solidFill>
                <a:schemeClr val="dk1"/>
              </a:solidFill>
              <a:latin typeface="Calibri"/>
              <a:ea typeface="Calibri"/>
              <a:cs typeface="Calibri"/>
              <a:sym typeface="Calibri"/>
            </a:endParaRPr>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2997" y="5520403"/>
            <a:ext cx="1319340" cy="1319340"/>
          </a:xfrm>
          <a:prstGeom prst="rect">
            <a:avLst/>
          </a:prstGeom>
        </p:spPr>
      </p:pic>
    </p:spTree>
    <p:extLst>
      <p:ext uri="{BB962C8B-B14F-4D97-AF65-F5344CB8AC3E}">
        <p14:creationId xmlns:p14="http://schemas.microsoft.com/office/powerpoint/2010/main" val="226883985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Прямоугольник 2"/>
          <p:cNvSpPr/>
          <p:nvPr/>
        </p:nvSpPr>
        <p:spPr bwMode="auto">
          <a:xfrm>
            <a:off x="838200" y="2136339"/>
            <a:ext cx="10512000" cy="461665"/>
          </a:xfrm>
          <a:prstGeom prst="rect">
            <a:avLst/>
          </a:prstGeom>
        </p:spPr>
        <p:txBody>
          <a:bodyPr>
            <a:spAutoFit/>
          </a:bodyPr>
          <a:lstStyle/>
          <a:p>
            <a:pPr algn="just">
              <a:defRPr/>
            </a:pPr>
            <a:r>
              <a:rPr lang="ru-RU" sz="2400"/>
              <a:t>      </a:t>
            </a:r>
            <a:endParaRPr sz="1200"/>
          </a:p>
        </p:txBody>
      </p:sp>
      <p:sp>
        <p:nvSpPr>
          <p:cNvPr id="4" name="Прямоугольник 3"/>
          <p:cNvSpPr/>
          <p:nvPr/>
        </p:nvSpPr>
        <p:spPr bwMode="auto">
          <a:xfrm>
            <a:off x="264161" y="1509000"/>
            <a:ext cx="11592560" cy="4007879"/>
          </a:xfrm>
          <a:prstGeom prst="rect">
            <a:avLst/>
          </a:prstGeom>
        </p:spPr>
        <p:txBody>
          <a:bodyPr wrap="square" anchor="ctr">
            <a:noAutofit/>
          </a:bodyPr>
          <a:lstStyle/>
          <a:p>
            <a:pPr algn="r">
              <a:lnSpc>
                <a:spcPct val="113000"/>
              </a:lnSpc>
            </a:pPr>
            <a:r>
              <a:rPr lang="uk-UA" sz="2800" b="1" i="1" dirty="0"/>
              <a:t>Пункт 8 постанови КМУ №76</a:t>
            </a:r>
          </a:p>
          <a:p>
            <a:pPr algn="just" fontAlgn="base">
              <a:lnSpc>
                <a:spcPct val="113000"/>
              </a:lnSpc>
            </a:pPr>
            <a:r>
              <a:rPr lang="uk-UA" sz="2800" dirty="0"/>
              <a:t>8. Підтвердження статусу підприємства, установи, організації, які є критично важливими для функціонування економіки та забезпечення життєдіяльності населення в особливий період, </a:t>
            </a:r>
            <a:r>
              <a:rPr lang="uk-UA" sz="2800" b="1" dirty="0"/>
              <a:t>здійснюється підприємством, установою, організацією не рідше ніж один раз на рік. </a:t>
            </a:r>
            <a:endParaRPr lang="x-none" sz="2800" b="1" dirty="0"/>
          </a:p>
        </p:txBody>
      </p:sp>
      <p:sp>
        <p:nvSpPr>
          <p:cNvPr id="5" name="Заголовок 7"/>
          <p:cNvSpPr txBox="1"/>
          <p:nvPr/>
        </p:nvSpPr>
        <p:spPr bwMode="auto">
          <a:xfrm>
            <a:off x="573933" y="173448"/>
            <a:ext cx="11040534" cy="615553"/>
          </a:xfrm>
          <a:prstGeom prst="rect">
            <a:avLst/>
          </a:prstGeom>
        </p:spPr>
        <p:txBody>
          <a:bodyPr vert="horz" wrap="square" lIns="60960" tIns="30480" rIns="60960" bIns="30480" rtlCol="0" anchor="t" anchorCtr="0">
            <a:spAutoFit/>
          </a:bodyPr>
          <a:lstStyle>
            <a:defPPr>
              <a:defRPr lang="en-US"/>
            </a:defPPr>
            <a:lvl1pPr lvl="0" algn="ctr" defTabSz="1371600">
              <a:lnSpc>
                <a:spcPct val="90000"/>
              </a:lnSpc>
              <a:spcBef>
                <a:spcPts val="0"/>
              </a:spcBef>
              <a:buNone/>
              <a:defRPr sz="5400" b="1" cap="all">
                <a:solidFill>
                  <a:srgbClr val="ED3434"/>
                </a:solidFill>
                <a:ea typeface="+mj-ea"/>
                <a:cs typeface="+mj-cs"/>
              </a:defRPr>
            </a:lvl1pPr>
          </a:lstStyle>
          <a:p>
            <a:pPr>
              <a:lnSpc>
                <a:spcPct val="100000"/>
              </a:lnSpc>
              <a:defRPr/>
            </a:pPr>
            <a:r>
              <a:rPr lang="ru-RU" sz="3600" dirty="0">
                <a:solidFill>
                  <a:schemeClr val="tx1"/>
                </a:solidFill>
              </a:rPr>
              <a:t>РІШЕННЯ ДІЄ РІК</a:t>
            </a:r>
          </a:p>
        </p:txBody>
      </p:sp>
      <p:sp>
        <p:nvSpPr>
          <p:cNvPr id="6" name="Google Shape;556;p32">
            <a:extLst>
              <a:ext uri="{FF2B5EF4-FFF2-40B4-BE49-F238E27FC236}">
                <a16:creationId xmlns:a16="http://schemas.microsoft.com/office/drawing/2014/main" xmlns="" id="{5833C085-D6BE-4823-ABDA-C94BB94EDD71}"/>
              </a:ext>
            </a:extLst>
          </p:cNvPr>
          <p:cNvSpPr txBox="1"/>
          <p:nvPr/>
        </p:nvSpPr>
        <p:spPr bwMode="auto">
          <a:xfrm>
            <a:off x="11606210" y="6489474"/>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85</a:t>
            </a:fld>
            <a:endParaRPr sz="2000" b="1" i="0" u="none" strike="noStrike" cap="none" dirty="0">
              <a:solidFill>
                <a:schemeClr val="dk1"/>
              </a:solidFill>
              <a:latin typeface="Calibri"/>
              <a:ea typeface="Calibri"/>
              <a:cs typeface="Calibri"/>
              <a:sym typeface="Calibri"/>
            </a:endParaRPr>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2997" y="5520403"/>
            <a:ext cx="1319340" cy="1319340"/>
          </a:xfrm>
          <a:prstGeom prst="rect">
            <a:avLst/>
          </a:prstGeom>
        </p:spPr>
      </p:pic>
    </p:spTree>
    <p:extLst>
      <p:ext uri="{BB962C8B-B14F-4D97-AF65-F5344CB8AC3E}">
        <p14:creationId xmlns:p14="http://schemas.microsoft.com/office/powerpoint/2010/main" val="296592552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Прямоугольник 2"/>
          <p:cNvSpPr/>
          <p:nvPr/>
        </p:nvSpPr>
        <p:spPr bwMode="auto">
          <a:xfrm>
            <a:off x="838200" y="2136339"/>
            <a:ext cx="10512000" cy="461665"/>
          </a:xfrm>
          <a:prstGeom prst="rect">
            <a:avLst/>
          </a:prstGeom>
        </p:spPr>
        <p:txBody>
          <a:bodyPr>
            <a:spAutoFit/>
          </a:bodyPr>
          <a:lstStyle/>
          <a:p>
            <a:pPr algn="just">
              <a:defRPr/>
            </a:pPr>
            <a:r>
              <a:rPr lang="ru-RU" sz="2400"/>
              <a:t>      </a:t>
            </a:r>
            <a:endParaRPr sz="1200"/>
          </a:p>
        </p:txBody>
      </p:sp>
      <p:sp>
        <p:nvSpPr>
          <p:cNvPr id="5" name="Заголовок 7"/>
          <p:cNvSpPr txBox="1"/>
          <p:nvPr/>
        </p:nvSpPr>
        <p:spPr bwMode="auto">
          <a:xfrm>
            <a:off x="575733" y="2516"/>
            <a:ext cx="11040534" cy="1723549"/>
          </a:xfrm>
          <a:prstGeom prst="rect">
            <a:avLst/>
          </a:prstGeom>
        </p:spPr>
        <p:txBody>
          <a:bodyPr vert="horz" wrap="square" lIns="60960" tIns="30480" rIns="60960" bIns="30480" rtlCol="0" anchor="t" anchorCtr="0">
            <a:spAutoFit/>
          </a:bodyPr>
          <a:lstStyle>
            <a:defPPr>
              <a:defRPr lang="en-US"/>
            </a:defPPr>
            <a:lvl1pPr lvl="0" algn="ctr" defTabSz="1371600">
              <a:lnSpc>
                <a:spcPct val="90000"/>
              </a:lnSpc>
              <a:spcBef>
                <a:spcPts val="0"/>
              </a:spcBef>
              <a:buNone/>
              <a:defRPr sz="5400" b="1" cap="all">
                <a:solidFill>
                  <a:srgbClr val="ED3434"/>
                </a:solidFill>
                <a:ea typeface="+mj-ea"/>
                <a:cs typeface="+mj-cs"/>
              </a:defRPr>
            </a:lvl1pPr>
          </a:lstStyle>
          <a:p>
            <a:pPr>
              <a:lnSpc>
                <a:spcPct val="100000"/>
              </a:lnSpc>
              <a:defRPr/>
            </a:pPr>
            <a:r>
              <a:rPr lang="ru-RU" sz="3600" dirty="0">
                <a:solidFill>
                  <a:schemeClr val="tx1"/>
                </a:solidFill>
              </a:rPr>
              <a:t>СТАТУС КРИТИЧНО ВАЖЛИВОГО ПІДПРИЄМСТВА </a:t>
            </a:r>
          </a:p>
          <a:p>
            <a:pPr>
              <a:lnSpc>
                <a:spcPct val="100000"/>
              </a:lnSpc>
              <a:defRPr/>
            </a:pPr>
            <a:r>
              <a:rPr lang="ru-RU" sz="3600" dirty="0">
                <a:solidFill>
                  <a:schemeClr val="tx1"/>
                </a:solidFill>
              </a:rPr>
              <a:t>ДЛЯ ФУНКЦІОНУВАННЯ ЕКОНОМІКИ ТА ЗАБЕЗПЕЧЕННЯ ЖИТТЄДІЯЛЬНОСТІ НАСЕЛЕННЯ</a:t>
            </a:r>
          </a:p>
        </p:txBody>
      </p:sp>
      <p:graphicFrame>
        <p:nvGraphicFramePr>
          <p:cNvPr id="6" name="Diagram 1">
            <a:extLst>
              <a:ext uri="{FF2B5EF4-FFF2-40B4-BE49-F238E27FC236}">
                <a16:creationId xmlns:a16="http://schemas.microsoft.com/office/drawing/2014/main" xmlns="" id="{8B3BA012-240F-4FB4-8CDC-9ACA0AF16C31}"/>
              </a:ext>
            </a:extLst>
          </p:cNvPr>
          <p:cNvGraphicFramePr/>
          <p:nvPr>
            <p:extLst>
              <p:ext uri="{D42A27DB-BD31-4B8C-83A1-F6EECF244321}">
                <p14:modId xmlns:p14="http://schemas.microsoft.com/office/powerpoint/2010/main" val="685241499"/>
              </p:ext>
            </p:extLst>
          </p:nvPr>
        </p:nvGraphicFramePr>
        <p:xfrm>
          <a:off x="602562" y="1965424"/>
          <a:ext cx="11040534" cy="39029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xmlns="" id="{49F50835-7ED5-7246-9DCA-635504B46342}"/>
              </a:ext>
            </a:extLst>
          </p:cNvPr>
          <p:cNvSpPr txBox="1"/>
          <p:nvPr/>
        </p:nvSpPr>
        <p:spPr bwMode="auto">
          <a:xfrm>
            <a:off x="683842" y="2332663"/>
            <a:ext cx="723867" cy="523220"/>
          </a:xfrm>
          <a:prstGeom prst="rect">
            <a:avLst/>
          </a:prstGeom>
          <a:noFill/>
        </p:spPr>
        <p:txBody>
          <a:bodyPr wrap="square" rtlCol="0">
            <a:spAutoFit/>
          </a:bodyPr>
          <a:lstStyle/>
          <a:p>
            <a:pPr algn="ctr"/>
            <a:r>
              <a:rPr lang="uk-UA" sz="2800" b="1" dirty="0"/>
              <a:t>1</a:t>
            </a:r>
            <a:endParaRPr lang="x-none" sz="2800" b="1" dirty="0"/>
          </a:p>
        </p:txBody>
      </p:sp>
      <p:sp>
        <p:nvSpPr>
          <p:cNvPr id="8" name="TextBox 7">
            <a:extLst>
              <a:ext uri="{FF2B5EF4-FFF2-40B4-BE49-F238E27FC236}">
                <a16:creationId xmlns:a16="http://schemas.microsoft.com/office/drawing/2014/main" xmlns="" id="{771FE821-8BF2-454B-84B4-9A9B9FAC0B00}"/>
              </a:ext>
            </a:extLst>
          </p:cNvPr>
          <p:cNvSpPr txBox="1"/>
          <p:nvPr/>
        </p:nvSpPr>
        <p:spPr bwMode="auto">
          <a:xfrm>
            <a:off x="1045775" y="3187590"/>
            <a:ext cx="723867" cy="523220"/>
          </a:xfrm>
          <a:prstGeom prst="rect">
            <a:avLst/>
          </a:prstGeom>
          <a:noFill/>
        </p:spPr>
        <p:txBody>
          <a:bodyPr wrap="square" rtlCol="0">
            <a:spAutoFit/>
          </a:bodyPr>
          <a:lstStyle/>
          <a:p>
            <a:pPr algn="ctr"/>
            <a:r>
              <a:rPr lang="uk-UA" sz="2800" b="1" dirty="0"/>
              <a:t>2</a:t>
            </a:r>
            <a:endParaRPr lang="x-none" sz="2800" b="1" dirty="0"/>
          </a:p>
        </p:txBody>
      </p:sp>
      <p:sp>
        <p:nvSpPr>
          <p:cNvPr id="9" name="TextBox 8">
            <a:extLst>
              <a:ext uri="{FF2B5EF4-FFF2-40B4-BE49-F238E27FC236}">
                <a16:creationId xmlns:a16="http://schemas.microsoft.com/office/drawing/2014/main" xmlns="" id="{5F403387-F2CB-F04A-BF13-6F0D5BF02FE2}"/>
              </a:ext>
            </a:extLst>
          </p:cNvPr>
          <p:cNvSpPr txBox="1"/>
          <p:nvPr/>
        </p:nvSpPr>
        <p:spPr bwMode="auto">
          <a:xfrm>
            <a:off x="1045775" y="4107339"/>
            <a:ext cx="723867" cy="523220"/>
          </a:xfrm>
          <a:prstGeom prst="rect">
            <a:avLst/>
          </a:prstGeom>
          <a:noFill/>
        </p:spPr>
        <p:txBody>
          <a:bodyPr wrap="square" rtlCol="0">
            <a:spAutoFit/>
          </a:bodyPr>
          <a:lstStyle/>
          <a:p>
            <a:pPr algn="ctr"/>
            <a:r>
              <a:rPr lang="uk-UA" sz="2800" b="1" dirty="0"/>
              <a:t>3</a:t>
            </a:r>
            <a:endParaRPr lang="x-none" sz="2800" b="1" dirty="0"/>
          </a:p>
        </p:txBody>
      </p:sp>
      <p:sp>
        <p:nvSpPr>
          <p:cNvPr id="10" name="TextBox 9">
            <a:extLst>
              <a:ext uri="{FF2B5EF4-FFF2-40B4-BE49-F238E27FC236}">
                <a16:creationId xmlns:a16="http://schemas.microsoft.com/office/drawing/2014/main" xmlns="" id="{ABC9D48B-3E11-5A46-A484-9D9E682D0992}"/>
              </a:ext>
            </a:extLst>
          </p:cNvPr>
          <p:cNvSpPr txBox="1"/>
          <p:nvPr/>
        </p:nvSpPr>
        <p:spPr bwMode="auto">
          <a:xfrm>
            <a:off x="683842" y="5027088"/>
            <a:ext cx="723867" cy="523220"/>
          </a:xfrm>
          <a:prstGeom prst="rect">
            <a:avLst/>
          </a:prstGeom>
          <a:noFill/>
        </p:spPr>
        <p:txBody>
          <a:bodyPr wrap="square" rtlCol="0">
            <a:spAutoFit/>
          </a:bodyPr>
          <a:lstStyle/>
          <a:p>
            <a:pPr algn="ctr"/>
            <a:r>
              <a:rPr lang="uk-UA" sz="2800" b="1" dirty="0"/>
              <a:t>4</a:t>
            </a:r>
            <a:endParaRPr lang="x-none" sz="2800" b="1" dirty="0"/>
          </a:p>
        </p:txBody>
      </p:sp>
      <p:sp>
        <p:nvSpPr>
          <p:cNvPr id="11" name="Google Shape;556;p32">
            <a:extLst>
              <a:ext uri="{FF2B5EF4-FFF2-40B4-BE49-F238E27FC236}">
                <a16:creationId xmlns:a16="http://schemas.microsoft.com/office/drawing/2014/main" xmlns="" id="{9D8B16F6-B914-4EBE-B2B4-623EC7E66F95}"/>
              </a:ext>
            </a:extLst>
          </p:cNvPr>
          <p:cNvSpPr txBox="1"/>
          <p:nvPr/>
        </p:nvSpPr>
        <p:spPr bwMode="auto">
          <a:xfrm>
            <a:off x="11606210" y="6489474"/>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86</a:t>
            </a:fld>
            <a:endParaRPr sz="2000" b="1"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9711568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Прямоугольник 2"/>
          <p:cNvSpPr/>
          <p:nvPr/>
        </p:nvSpPr>
        <p:spPr bwMode="auto">
          <a:xfrm>
            <a:off x="838200" y="2136339"/>
            <a:ext cx="10512000" cy="461665"/>
          </a:xfrm>
          <a:prstGeom prst="rect">
            <a:avLst/>
          </a:prstGeom>
        </p:spPr>
        <p:txBody>
          <a:bodyPr>
            <a:spAutoFit/>
          </a:bodyPr>
          <a:lstStyle/>
          <a:p>
            <a:pPr algn="just">
              <a:defRPr/>
            </a:pPr>
            <a:r>
              <a:rPr lang="ru-RU" sz="2400"/>
              <a:t>      </a:t>
            </a:r>
            <a:endParaRPr sz="1200"/>
          </a:p>
        </p:txBody>
      </p:sp>
      <p:sp>
        <p:nvSpPr>
          <p:cNvPr id="4" name="Прямоугольник 3"/>
          <p:cNvSpPr/>
          <p:nvPr/>
        </p:nvSpPr>
        <p:spPr bwMode="auto">
          <a:xfrm>
            <a:off x="304801" y="1509000"/>
            <a:ext cx="11562080" cy="3520200"/>
          </a:xfrm>
          <a:prstGeom prst="rect">
            <a:avLst/>
          </a:prstGeom>
        </p:spPr>
        <p:txBody>
          <a:bodyPr wrap="square" anchor="ctr">
            <a:noAutofit/>
          </a:bodyPr>
          <a:lstStyle/>
          <a:p>
            <a:pPr algn="r">
              <a:lnSpc>
                <a:spcPct val="113000"/>
              </a:lnSpc>
            </a:pPr>
            <a:r>
              <a:rPr lang="uk-UA" sz="2800" b="1" i="1" dirty="0"/>
              <a:t>Пункт 9 постанови КМУ №76</a:t>
            </a:r>
          </a:p>
          <a:p>
            <a:pPr algn="just">
              <a:lnSpc>
                <a:spcPct val="113000"/>
              </a:lnSpc>
            </a:pPr>
            <a:r>
              <a:rPr lang="uk-UA" sz="2800" dirty="0"/>
              <a:t>9. Критично важливими для забезпечення потреб Збройних Сил, інших військових формувань в особливий період підприємствами, установами та організаціями можуть бути визначені:</a:t>
            </a:r>
            <a:endParaRPr lang="x-none" sz="2800" dirty="0"/>
          </a:p>
        </p:txBody>
      </p:sp>
      <p:sp>
        <p:nvSpPr>
          <p:cNvPr id="5" name="Заголовок 7"/>
          <p:cNvSpPr txBox="1"/>
          <p:nvPr/>
        </p:nvSpPr>
        <p:spPr bwMode="auto">
          <a:xfrm>
            <a:off x="646105" y="61926"/>
            <a:ext cx="11040534" cy="615553"/>
          </a:xfrm>
          <a:prstGeom prst="rect">
            <a:avLst/>
          </a:prstGeom>
        </p:spPr>
        <p:txBody>
          <a:bodyPr vert="horz" wrap="square" lIns="60960" tIns="30480" rIns="60960" bIns="30480" rtlCol="0" anchor="t" anchorCtr="0">
            <a:spAutoFit/>
          </a:bodyPr>
          <a:lstStyle>
            <a:defPPr>
              <a:defRPr lang="en-US"/>
            </a:defPPr>
            <a:lvl1pPr lvl="0" algn="ctr" defTabSz="1371600">
              <a:lnSpc>
                <a:spcPct val="90000"/>
              </a:lnSpc>
              <a:spcBef>
                <a:spcPts val="0"/>
              </a:spcBef>
              <a:buNone/>
              <a:defRPr sz="5400" b="1" cap="all">
                <a:solidFill>
                  <a:srgbClr val="ED3434"/>
                </a:solidFill>
                <a:ea typeface="+mj-ea"/>
                <a:cs typeface="+mj-cs"/>
              </a:defRPr>
            </a:lvl1pPr>
          </a:lstStyle>
          <a:p>
            <a:pPr>
              <a:lnSpc>
                <a:spcPct val="100000"/>
              </a:lnSpc>
              <a:defRPr/>
            </a:pPr>
            <a:r>
              <a:rPr lang="ru-RU" sz="3600" dirty="0">
                <a:solidFill>
                  <a:schemeClr val="tx1"/>
                </a:solidFill>
              </a:rPr>
              <a:t>КРИТЕРІЇ КРИТИЧНОСТІ ДЛЯ ЗБРОЙНИХ СИЛ</a:t>
            </a:r>
          </a:p>
        </p:txBody>
      </p:sp>
      <p:sp>
        <p:nvSpPr>
          <p:cNvPr id="6" name="Google Shape;556;p32">
            <a:extLst>
              <a:ext uri="{FF2B5EF4-FFF2-40B4-BE49-F238E27FC236}">
                <a16:creationId xmlns:a16="http://schemas.microsoft.com/office/drawing/2014/main" xmlns="" id="{E229D388-8D89-4041-BB59-C5416B7BA423}"/>
              </a:ext>
            </a:extLst>
          </p:cNvPr>
          <p:cNvSpPr txBox="1"/>
          <p:nvPr/>
        </p:nvSpPr>
        <p:spPr bwMode="auto">
          <a:xfrm>
            <a:off x="11606210" y="6489474"/>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87</a:t>
            </a:fld>
            <a:endParaRPr sz="2000" b="1" i="0" u="none" strike="noStrike" cap="none" dirty="0">
              <a:solidFill>
                <a:schemeClr val="dk1"/>
              </a:solidFill>
              <a:latin typeface="Calibri"/>
              <a:ea typeface="Calibri"/>
              <a:cs typeface="Calibri"/>
              <a:sym typeface="Calibri"/>
            </a:endParaRPr>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2997" y="5520403"/>
            <a:ext cx="1319340" cy="1319340"/>
          </a:xfrm>
          <a:prstGeom prst="rect">
            <a:avLst/>
          </a:prstGeom>
        </p:spPr>
      </p:pic>
    </p:spTree>
    <p:extLst>
      <p:ext uri="{BB962C8B-B14F-4D97-AF65-F5344CB8AC3E}">
        <p14:creationId xmlns:p14="http://schemas.microsoft.com/office/powerpoint/2010/main" val="404888822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Прямоугольник 2"/>
          <p:cNvSpPr/>
          <p:nvPr/>
        </p:nvSpPr>
        <p:spPr bwMode="auto">
          <a:xfrm>
            <a:off x="838200" y="2136339"/>
            <a:ext cx="10512000" cy="461665"/>
          </a:xfrm>
          <a:prstGeom prst="rect">
            <a:avLst/>
          </a:prstGeom>
        </p:spPr>
        <p:txBody>
          <a:bodyPr>
            <a:spAutoFit/>
          </a:bodyPr>
          <a:lstStyle/>
          <a:p>
            <a:pPr algn="just">
              <a:defRPr/>
            </a:pPr>
            <a:r>
              <a:rPr lang="ru-RU" sz="2400"/>
              <a:t>      </a:t>
            </a:r>
            <a:endParaRPr sz="1200"/>
          </a:p>
        </p:txBody>
      </p:sp>
      <p:sp>
        <p:nvSpPr>
          <p:cNvPr id="4" name="Прямоугольник 3"/>
          <p:cNvSpPr/>
          <p:nvPr/>
        </p:nvSpPr>
        <p:spPr bwMode="auto">
          <a:xfrm>
            <a:off x="233681" y="1204808"/>
            <a:ext cx="11653520" cy="5062827"/>
          </a:xfrm>
          <a:prstGeom prst="rect">
            <a:avLst/>
          </a:prstGeom>
        </p:spPr>
        <p:txBody>
          <a:bodyPr wrap="square" anchor="ctr">
            <a:noAutofit/>
          </a:bodyPr>
          <a:lstStyle/>
          <a:p>
            <a:pPr algn="r">
              <a:lnSpc>
                <a:spcPct val="114000"/>
              </a:lnSpc>
            </a:pPr>
            <a:r>
              <a:rPr lang="uk-UA" sz="2400" b="1" i="1" dirty="0"/>
              <a:t>Пункт 9 постанови КМУ №76</a:t>
            </a:r>
          </a:p>
          <a:p>
            <a:pPr algn="just" fontAlgn="base">
              <a:lnSpc>
                <a:spcPct val="114000"/>
              </a:lnSpc>
            </a:pPr>
            <a:r>
              <a:rPr lang="uk-UA" sz="2400" dirty="0"/>
              <a:t>1) підприємства, установи та організації, які здійснюють виробництво товарів, виконання робіт і надання послуг на платній та/або безоплатній основі, необхідних для забезпечення потреб Збройних Сил, </a:t>
            </a:r>
            <a:r>
              <a:rPr lang="uk-UA" sz="2400" b="1" dirty="0"/>
              <a:t>включені до переліку, затвердженого Міноборони; </a:t>
            </a:r>
            <a:endParaRPr lang="x-none" sz="2400" b="1" dirty="0"/>
          </a:p>
          <a:p>
            <a:pPr algn="just" fontAlgn="base">
              <a:lnSpc>
                <a:spcPct val="114000"/>
              </a:lnSpc>
            </a:pPr>
            <a:r>
              <a:rPr lang="uk-UA" sz="2400" dirty="0"/>
              <a:t>2) підприємства, установи та організації, які здійснюють виробництво товарів, виконання робіт і надання послуг, необхідних для забезпечення потреб військових формувань (крім Збройних Сил), утворених відповідно до законів України, </a:t>
            </a:r>
            <a:r>
              <a:rPr lang="uk-UA" sz="2400" b="1" dirty="0"/>
              <a:t>включені до переліків</a:t>
            </a:r>
            <a:r>
              <a:rPr lang="uk-UA" sz="2400" dirty="0"/>
              <a:t>, затверджених центральними органами виконавчої влади, що здійснюють керівництво цими військовими формуваннями, СБУ, в інтересах яких вони здійснюють виробництво товарів, виконують роботи, надають послуги; </a:t>
            </a:r>
            <a:endParaRPr lang="x-none" sz="2400" dirty="0"/>
          </a:p>
        </p:txBody>
      </p:sp>
      <p:sp>
        <p:nvSpPr>
          <p:cNvPr id="5" name="Заголовок 7"/>
          <p:cNvSpPr txBox="1"/>
          <p:nvPr/>
        </p:nvSpPr>
        <p:spPr bwMode="auto">
          <a:xfrm>
            <a:off x="575733" y="35257"/>
            <a:ext cx="11040534" cy="1169551"/>
          </a:xfrm>
          <a:prstGeom prst="rect">
            <a:avLst/>
          </a:prstGeom>
        </p:spPr>
        <p:txBody>
          <a:bodyPr vert="horz" wrap="square" lIns="60960" tIns="30480" rIns="60960" bIns="30480" rtlCol="0" anchor="t" anchorCtr="0">
            <a:spAutoFit/>
          </a:bodyPr>
          <a:lstStyle>
            <a:defPPr>
              <a:defRPr lang="en-US"/>
            </a:defPPr>
            <a:lvl1pPr lvl="0" algn="ctr" defTabSz="1371600">
              <a:lnSpc>
                <a:spcPct val="90000"/>
              </a:lnSpc>
              <a:spcBef>
                <a:spcPts val="0"/>
              </a:spcBef>
              <a:buNone/>
              <a:defRPr sz="5400" b="1" cap="all">
                <a:solidFill>
                  <a:srgbClr val="ED3434"/>
                </a:solidFill>
                <a:ea typeface="+mj-ea"/>
                <a:cs typeface="+mj-cs"/>
              </a:defRPr>
            </a:lvl1pPr>
          </a:lstStyle>
          <a:p>
            <a:pPr>
              <a:lnSpc>
                <a:spcPct val="100000"/>
              </a:lnSpc>
              <a:defRPr/>
            </a:pPr>
            <a:r>
              <a:rPr lang="ru-RU" sz="3600" dirty="0">
                <a:solidFill>
                  <a:schemeClr val="tx1"/>
                </a:solidFill>
              </a:rPr>
              <a:t>КРИТИЧНО ВАЖЛИВИМИ ДЛЯ ЗАБЕЗПЕЧЕННЯ ЗСУ </a:t>
            </a:r>
          </a:p>
          <a:p>
            <a:pPr>
              <a:lnSpc>
                <a:spcPct val="100000"/>
              </a:lnSpc>
              <a:defRPr/>
            </a:pPr>
            <a:r>
              <a:rPr lang="ru-RU" sz="3600" dirty="0">
                <a:solidFill>
                  <a:schemeClr val="tx1"/>
                </a:solidFill>
              </a:rPr>
              <a:t>ТА ІНШИХ ЗБРОЙНИХ ФОРМУВАНЬ МОЖУТЬ БУТИ</a:t>
            </a:r>
          </a:p>
        </p:txBody>
      </p:sp>
      <p:sp>
        <p:nvSpPr>
          <p:cNvPr id="6" name="Google Shape;556;p32">
            <a:extLst>
              <a:ext uri="{FF2B5EF4-FFF2-40B4-BE49-F238E27FC236}">
                <a16:creationId xmlns:a16="http://schemas.microsoft.com/office/drawing/2014/main" xmlns="" id="{A814B410-FB7D-4CA3-80E7-47ECE0D3145D}"/>
              </a:ext>
            </a:extLst>
          </p:cNvPr>
          <p:cNvSpPr txBox="1"/>
          <p:nvPr/>
        </p:nvSpPr>
        <p:spPr bwMode="auto">
          <a:xfrm>
            <a:off x="11606210" y="6489474"/>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88</a:t>
            </a:fld>
            <a:endParaRPr sz="2000" b="1" i="0" u="none" strike="noStrike" cap="none" dirty="0">
              <a:solidFill>
                <a:schemeClr val="dk1"/>
              </a:solidFill>
              <a:latin typeface="Calibri"/>
              <a:ea typeface="Calibri"/>
              <a:cs typeface="Calibri"/>
              <a:sym typeface="Calibri"/>
            </a:endParaRPr>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2997" y="5520403"/>
            <a:ext cx="1319340" cy="1319340"/>
          </a:xfrm>
          <a:prstGeom prst="rect">
            <a:avLst/>
          </a:prstGeom>
        </p:spPr>
      </p:pic>
    </p:spTree>
    <p:extLst>
      <p:ext uri="{BB962C8B-B14F-4D97-AF65-F5344CB8AC3E}">
        <p14:creationId xmlns:p14="http://schemas.microsoft.com/office/powerpoint/2010/main" val="90894486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Прямоугольник 2"/>
          <p:cNvSpPr/>
          <p:nvPr/>
        </p:nvSpPr>
        <p:spPr bwMode="auto">
          <a:xfrm>
            <a:off x="838200" y="2136339"/>
            <a:ext cx="10512000" cy="461665"/>
          </a:xfrm>
          <a:prstGeom prst="rect">
            <a:avLst/>
          </a:prstGeom>
        </p:spPr>
        <p:txBody>
          <a:bodyPr>
            <a:spAutoFit/>
          </a:bodyPr>
          <a:lstStyle/>
          <a:p>
            <a:pPr algn="just">
              <a:defRPr/>
            </a:pPr>
            <a:r>
              <a:rPr lang="ru-RU" sz="2400"/>
              <a:t>      </a:t>
            </a:r>
            <a:endParaRPr sz="1200"/>
          </a:p>
        </p:txBody>
      </p:sp>
      <p:sp>
        <p:nvSpPr>
          <p:cNvPr id="4" name="Прямоугольник 3"/>
          <p:cNvSpPr/>
          <p:nvPr/>
        </p:nvSpPr>
        <p:spPr bwMode="auto">
          <a:xfrm>
            <a:off x="162561" y="1198127"/>
            <a:ext cx="11836400" cy="5068931"/>
          </a:xfrm>
          <a:prstGeom prst="rect">
            <a:avLst/>
          </a:prstGeom>
        </p:spPr>
        <p:txBody>
          <a:bodyPr wrap="square" anchor="ctr">
            <a:noAutofit/>
          </a:bodyPr>
          <a:lstStyle/>
          <a:p>
            <a:pPr algn="r">
              <a:lnSpc>
                <a:spcPct val="114000"/>
              </a:lnSpc>
            </a:pPr>
            <a:r>
              <a:rPr lang="uk-UA" sz="2800" b="1" i="1" dirty="0"/>
              <a:t>Пункт 9 постанови КМУ №76</a:t>
            </a:r>
          </a:p>
          <a:p>
            <a:pPr algn="just" fontAlgn="base">
              <a:lnSpc>
                <a:spcPct val="114000"/>
              </a:lnSpc>
            </a:pPr>
            <a:r>
              <a:rPr lang="uk-UA" sz="2800" b="1" dirty="0"/>
              <a:t>3) юридичні особи приватного права, установчі документи яких визначають благодійну діяльність </a:t>
            </a:r>
            <a:r>
              <a:rPr lang="uk-UA" sz="2800" dirty="0"/>
              <a:t>в одній чи кількох сферах, визначених Законом України від 5 липня 2012 р. № 5073-VI “Про благодійну діяльність та благодійні організації”, </a:t>
            </a:r>
            <a:r>
              <a:rPr lang="uk-UA" sz="2800" b="1" dirty="0"/>
              <a:t>які здійснюють виробництво/закупівлю товарів, виконання робіт і надання послуг, необхідних для забезпечення потреб Збройних Сил,</a:t>
            </a:r>
            <a:r>
              <a:rPr lang="uk-UA" sz="2800" dirty="0"/>
              <a:t> інших військових формувань, </a:t>
            </a:r>
            <a:r>
              <a:rPr lang="uk-UA" sz="2800" b="1" dirty="0"/>
              <a:t>включені до переліку, затвердженого Міноборони</a:t>
            </a:r>
            <a:r>
              <a:rPr lang="uk-UA" sz="2800" dirty="0"/>
              <a:t>; </a:t>
            </a:r>
            <a:endParaRPr lang="x-none" sz="2800" dirty="0"/>
          </a:p>
        </p:txBody>
      </p:sp>
      <p:sp>
        <p:nvSpPr>
          <p:cNvPr id="5" name="Заголовок 7"/>
          <p:cNvSpPr txBox="1"/>
          <p:nvPr/>
        </p:nvSpPr>
        <p:spPr bwMode="auto">
          <a:xfrm>
            <a:off x="573933" y="28576"/>
            <a:ext cx="11040534" cy="1169551"/>
          </a:xfrm>
          <a:prstGeom prst="rect">
            <a:avLst/>
          </a:prstGeom>
        </p:spPr>
        <p:txBody>
          <a:bodyPr vert="horz" wrap="square" lIns="60960" tIns="30480" rIns="60960" bIns="30480" rtlCol="0" anchor="t" anchorCtr="0">
            <a:spAutoFit/>
          </a:bodyPr>
          <a:lstStyle>
            <a:defPPr>
              <a:defRPr lang="en-US"/>
            </a:defPPr>
            <a:lvl1pPr lvl="0" algn="ctr" defTabSz="1371600">
              <a:lnSpc>
                <a:spcPct val="90000"/>
              </a:lnSpc>
              <a:spcBef>
                <a:spcPts val="0"/>
              </a:spcBef>
              <a:buNone/>
              <a:defRPr sz="5400" b="1" cap="all">
                <a:solidFill>
                  <a:srgbClr val="ED3434"/>
                </a:solidFill>
                <a:ea typeface="+mj-ea"/>
                <a:cs typeface="+mj-cs"/>
              </a:defRPr>
            </a:lvl1pPr>
          </a:lstStyle>
          <a:p>
            <a:pPr>
              <a:lnSpc>
                <a:spcPct val="100000"/>
              </a:lnSpc>
              <a:defRPr/>
            </a:pPr>
            <a:r>
              <a:rPr lang="ru-RU" sz="3600" dirty="0">
                <a:solidFill>
                  <a:schemeClr val="tx1"/>
                </a:solidFill>
              </a:rPr>
              <a:t>КРИТИЧНО ВАЖЛИВИМИ ДЛЯ ЗАБЕЗПЕЧЕННЯ ЗСУ </a:t>
            </a:r>
          </a:p>
          <a:p>
            <a:pPr>
              <a:lnSpc>
                <a:spcPct val="100000"/>
              </a:lnSpc>
              <a:defRPr/>
            </a:pPr>
            <a:r>
              <a:rPr lang="ru-RU" sz="3600" dirty="0">
                <a:solidFill>
                  <a:schemeClr val="tx1"/>
                </a:solidFill>
              </a:rPr>
              <a:t>ТА ІНШИХ ЗБРОЙНИХ ФОРМУВАНЬ МОЖУТЬ БУТИ</a:t>
            </a:r>
          </a:p>
        </p:txBody>
      </p:sp>
      <p:sp>
        <p:nvSpPr>
          <p:cNvPr id="6" name="Google Shape;556;p32">
            <a:extLst>
              <a:ext uri="{FF2B5EF4-FFF2-40B4-BE49-F238E27FC236}">
                <a16:creationId xmlns:a16="http://schemas.microsoft.com/office/drawing/2014/main" xmlns="" id="{6044D0E6-1DE0-417D-8271-DE881AF503AF}"/>
              </a:ext>
            </a:extLst>
          </p:cNvPr>
          <p:cNvSpPr txBox="1"/>
          <p:nvPr/>
        </p:nvSpPr>
        <p:spPr bwMode="auto">
          <a:xfrm>
            <a:off x="11606210" y="6489474"/>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89</a:t>
            </a:fld>
            <a:endParaRPr sz="2000" b="1" i="0" u="none" strike="noStrike" cap="none" dirty="0">
              <a:solidFill>
                <a:schemeClr val="dk1"/>
              </a:solidFill>
              <a:latin typeface="Calibri"/>
              <a:ea typeface="Calibri"/>
              <a:cs typeface="Calibri"/>
              <a:sym typeface="Calibri"/>
            </a:endParaRPr>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2997" y="5520403"/>
            <a:ext cx="1319340" cy="1319340"/>
          </a:xfrm>
          <a:prstGeom prst="rect">
            <a:avLst/>
          </a:prstGeom>
        </p:spPr>
      </p:pic>
    </p:spTree>
    <p:extLst>
      <p:ext uri="{BB962C8B-B14F-4D97-AF65-F5344CB8AC3E}">
        <p14:creationId xmlns:p14="http://schemas.microsoft.com/office/powerpoint/2010/main" val="41190402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A159D5-5649-C542-B36D-218FF448867A}"/>
              </a:ext>
            </a:extLst>
          </p:cNvPr>
          <p:cNvSpPr>
            <a:spLocks noGrp="1"/>
          </p:cNvSpPr>
          <p:nvPr>
            <p:ph type="title"/>
          </p:nvPr>
        </p:nvSpPr>
        <p:spPr>
          <a:xfrm>
            <a:off x="0" y="1"/>
            <a:ext cx="12192000" cy="1189933"/>
          </a:xfrm>
        </p:spPr>
        <p:txBody>
          <a:bodyPr>
            <a:noAutofit/>
          </a:bodyPr>
          <a:lstStyle/>
          <a:p>
            <a:pPr algn="ctr">
              <a:lnSpc>
                <a:spcPct val="100000"/>
              </a:lnSpc>
            </a:pPr>
            <a:r>
              <a:rPr lang="uk-UA" sz="3200" b="1" dirty="0">
                <a:latin typeface="+mn-lt"/>
              </a:rPr>
              <a:t>ПЛАТНИК ПОДАТКУ НА ПРИБУТОК ІЗ ДОХОДОМ &lt; 40 МЛН </a:t>
            </a:r>
            <a:br>
              <a:rPr lang="uk-UA" sz="3200" b="1" dirty="0">
                <a:latin typeface="+mn-lt"/>
              </a:rPr>
            </a:br>
            <a:r>
              <a:rPr lang="uk-UA" sz="3200" b="1" dirty="0">
                <a:latin typeface="+mn-lt"/>
              </a:rPr>
              <a:t>ЧИ МОЖНА ДОБРОВІЛЬНО ЗВІТУВАТИ ЩОКВАРТАЛЬНО?</a:t>
            </a:r>
            <a:endParaRPr lang="x-none" sz="3200" b="1" dirty="0">
              <a:latin typeface="+mn-lt"/>
            </a:endParaRPr>
          </a:p>
        </p:txBody>
      </p:sp>
      <p:sp>
        <p:nvSpPr>
          <p:cNvPr id="3" name="Content Placeholder 2">
            <a:extLst>
              <a:ext uri="{FF2B5EF4-FFF2-40B4-BE49-F238E27FC236}">
                <a16:creationId xmlns:a16="http://schemas.microsoft.com/office/drawing/2014/main" xmlns="" id="{536F21E4-1BD1-C942-8D3C-E0F592F35B65}"/>
              </a:ext>
            </a:extLst>
          </p:cNvPr>
          <p:cNvSpPr>
            <a:spLocks noGrp="1"/>
          </p:cNvSpPr>
          <p:nvPr>
            <p:ph idx="1"/>
          </p:nvPr>
        </p:nvSpPr>
        <p:spPr>
          <a:xfrm>
            <a:off x="79663" y="1066800"/>
            <a:ext cx="12032674" cy="5184877"/>
          </a:xfrm>
        </p:spPr>
        <p:txBody>
          <a:bodyPr anchor="ctr">
            <a:noAutofit/>
          </a:bodyPr>
          <a:lstStyle/>
          <a:p>
            <a:pPr marL="0" indent="457200" algn="just">
              <a:lnSpc>
                <a:spcPct val="110000"/>
              </a:lnSpc>
              <a:spcBef>
                <a:spcPts val="0"/>
              </a:spcBef>
              <a:buNone/>
            </a:pPr>
            <a:r>
              <a:rPr lang="uk-UA" sz="2600" dirty="0"/>
              <a:t>Квартальний податковий (звітний) період встановлюється для платників податку, в яких річний дохід за попередній річний звітний (податковий) період, перевищує 40 мільйонів гривень.</a:t>
            </a:r>
            <a:endParaRPr lang="uk-UA" sz="2600" b="0" dirty="0">
              <a:effectLst/>
            </a:endParaRPr>
          </a:p>
          <a:p>
            <a:pPr marL="0" indent="457200" algn="just">
              <a:lnSpc>
                <a:spcPct val="110000"/>
              </a:lnSpc>
              <a:spcBef>
                <a:spcPts val="0"/>
              </a:spcBef>
              <a:buNone/>
            </a:pPr>
            <a:r>
              <a:rPr lang="uk-UA" sz="2600" dirty="0"/>
              <a:t>У разі, якщо платник податку на прибуток, який не мав обов’язку подавати звітність з податку на прибуток поквартально у відповідному році, проте подав таку звітність за квартальний податковий (звітний) період, то в такому випадку така звітність буде прийнята, проте після обробки такої звітності та виявлення працівниками контролюючого органу невірного зазначення обов’язкового реквізиту щодо «звітного (податкового) періоду», за який подається податкова декларація відповідно, такому платнику буде надіслано повідомлення про відмову у прийнятті звітності з інформацією про причини такої відмови, </a:t>
            </a:r>
            <a:br>
              <a:rPr lang="uk-UA" sz="2600" dirty="0"/>
            </a:br>
            <a:r>
              <a:rPr lang="uk-UA" sz="2600" dirty="0"/>
              <a:t>а надісланому платником документу присвоюється ознака «історія подання».</a:t>
            </a:r>
            <a:endParaRPr lang="uk-UA" sz="2600" b="0" dirty="0">
              <a:effectLst/>
            </a:endParaRPr>
          </a:p>
        </p:txBody>
      </p:sp>
      <p:sp>
        <p:nvSpPr>
          <p:cNvPr id="5" name="Google Shape;556;p32">
            <a:extLst>
              <a:ext uri="{FF2B5EF4-FFF2-40B4-BE49-F238E27FC236}">
                <a16:creationId xmlns:a16="http://schemas.microsoft.com/office/drawing/2014/main" xmlns="" id="{F0722D3C-00D8-40B9-8A41-FCB3E8EA2D20}"/>
              </a:ext>
            </a:extLst>
          </p:cNvPr>
          <p:cNvSpPr txBox="1"/>
          <p:nvPr/>
        </p:nvSpPr>
        <p:spPr>
          <a:xfrm>
            <a:off x="11524930" y="6474618"/>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9</a:t>
            </a:fld>
            <a:endParaRPr sz="2000" b="1"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0573934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Прямоугольник 2"/>
          <p:cNvSpPr/>
          <p:nvPr/>
        </p:nvSpPr>
        <p:spPr bwMode="auto">
          <a:xfrm>
            <a:off x="838200" y="2136339"/>
            <a:ext cx="10512000" cy="461665"/>
          </a:xfrm>
          <a:prstGeom prst="rect">
            <a:avLst/>
          </a:prstGeom>
        </p:spPr>
        <p:txBody>
          <a:bodyPr>
            <a:spAutoFit/>
          </a:bodyPr>
          <a:lstStyle/>
          <a:p>
            <a:pPr algn="just">
              <a:defRPr/>
            </a:pPr>
            <a:r>
              <a:rPr lang="ru-RU" sz="2400"/>
              <a:t>      </a:t>
            </a:r>
            <a:endParaRPr sz="1200"/>
          </a:p>
        </p:txBody>
      </p:sp>
      <p:sp>
        <p:nvSpPr>
          <p:cNvPr id="4" name="Прямоугольник 3"/>
          <p:cNvSpPr/>
          <p:nvPr/>
        </p:nvSpPr>
        <p:spPr bwMode="auto">
          <a:xfrm>
            <a:off x="233681" y="1452881"/>
            <a:ext cx="11714480" cy="4814178"/>
          </a:xfrm>
          <a:prstGeom prst="rect">
            <a:avLst/>
          </a:prstGeom>
        </p:spPr>
        <p:txBody>
          <a:bodyPr wrap="square" anchor="ctr">
            <a:noAutofit/>
          </a:bodyPr>
          <a:lstStyle/>
          <a:p>
            <a:pPr algn="r">
              <a:lnSpc>
                <a:spcPct val="114000"/>
              </a:lnSpc>
            </a:pPr>
            <a:r>
              <a:rPr lang="uk-UA" sz="2800" b="1" i="1" dirty="0"/>
              <a:t>Пункт 9 постанови КМУ №76</a:t>
            </a:r>
          </a:p>
          <a:p>
            <a:pPr fontAlgn="base">
              <a:lnSpc>
                <a:spcPct val="114000"/>
              </a:lnSpc>
            </a:pPr>
            <a:r>
              <a:rPr lang="uk-UA" sz="2800" b="1" dirty="0"/>
              <a:t>4) підприємства, </a:t>
            </a:r>
            <a:r>
              <a:rPr lang="uk-UA" sz="2800" dirty="0"/>
              <a:t>установи та організації, що здійснюють підготовку, перепідготовку та підвищення кваліфікації :</a:t>
            </a:r>
          </a:p>
          <a:p>
            <a:pPr marL="381019" indent="-381019" fontAlgn="base">
              <a:lnSpc>
                <a:spcPct val="114000"/>
              </a:lnSpc>
              <a:buFont typeface="Arial" panose="020B0604020202020204" pitchFamily="34" charset="0"/>
              <a:buChar char="•"/>
            </a:pPr>
            <a:r>
              <a:rPr lang="uk-UA" sz="2800" dirty="0"/>
              <a:t>зовнішніх пілотів (операторів) безпілотних </a:t>
            </a:r>
            <a:r>
              <a:rPr lang="uk-UA" sz="2800" dirty="0" err="1"/>
              <a:t>роботизованих</a:t>
            </a:r>
            <a:r>
              <a:rPr lang="uk-UA" sz="2800" dirty="0"/>
              <a:t> систем та зовнішніх екіпажів безпілотних </a:t>
            </a:r>
            <a:r>
              <a:rPr lang="uk-UA" sz="2800" dirty="0" err="1"/>
              <a:t>роботизованих</a:t>
            </a:r>
            <a:r>
              <a:rPr lang="uk-UA" sz="2800" dirty="0"/>
              <a:t> систем, </a:t>
            </a:r>
          </a:p>
          <a:p>
            <a:pPr marL="381019" indent="-381019" fontAlgn="base">
              <a:lnSpc>
                <a:spcPct val="114000"/>
              </a:lnSpc>
              <a:buFont typeface="Arial" panose="020B0604020202020204" pitchFamily="34" charset="0"/>
              <a:buChar char="•"/>
            </a:pPr>
            <a:r>
              <a:rPr lang="uk-UA" sz="2800" dirty="0"/>
              <a:t>з радіоелектронної боротьби в інтересах сил безпеки та оборони України, </a:t>
            </a:r>
          </a:p>
          <a:p>
            <a:pPr marL="381019" indent="-381019" fontAlgn="base">
              <a:lnSpc>
                <a:spcPct val="114000"/>
              </a:lnSpc>
              <a:buFont typeface="Arial" panose="020B0604020202020204" pitchFamily="34" charset="0"/>
              <a:buChar char="•"/>
            </a:pPr>
            <a:r>
              <a:rPr lang="uk-UA" sz="2800" dirty="0"/>
              <a:t>з тактичної медицини в інтересах сил безпеки та оборони України, </a:t>
            </a:r>
            <a:r>
              <a:rPr lang="uk-UA" sz="2800" b="1" dirty="0"/>
              <a:t>критерії щодо яких визначені наказом Міноборони. </a:t>
            </a:r>
            <a:endParaRPr lang="x-none" sz="2800" b="1" dirty="0"/>
          </a:p>
        </p:txBody>
      </p:sp>
      <p:sp>
        <p:nvSpPr>
          <p:cNvPr id="5" name="Заголовок 7"/>
          <p:cNvSpPr txBox="1"/>
          <p:nvPr/>
        </p:nvSpPr>
        <p:spPr bwMode="auto">
          <a:xfrm>
            <a:off x="573933" y="28576"/>
            <a:ext cx="11040534" cy="1169551"/>
          </a:xfrm>
          <a:prstGeom prst="rect">
            <a:avLst/>
          </a:prstGeom>
        </p:spPr>
        <p:txBody>
          <a:bodyPr vert="horz" wrap="square" lIns="60960" tIns="30480" rIns="60960" bIns="30480" rtlCol="0" anchor="t" anchorCtr="0">
            <a:spAutoFit/>
          </a:bodyPr>
          <a:lstStyle>
            <a:defPPr>
              <a:defRPr lang="en-US"/>
            </a:defPPr>
            <a:lvl1pPr lvl="0" algn="ctr" defTabSz="1371600">
              <a:lnSpc>
                <a:spcPct val="90000"/>
              </a:lnSpc>
              <a:spcBef>
                <a:spcPts val="0"/>
              </a:spcBef>
              <a:buNone/>
              <a:defRPr sz="5400" b="1" cap="all">
                <a:solidFill>
                  <a:srgbClr val="ED3434"/>
                </a:solidFill>
                <a:ea typeface="+mj-ea"/>
                <a:cs typeface="+mj-cs"/>
              </a:defRPr>
            </a:lvl1pPr>
          </a:lstStyle>
          <a:p>
            <a:pPr>
              <a:lnSpc>
                <a:spcPct val="100000"/>
              </a:lnSpc>
              <a:defRPr/>
            </a:pPr>
            <a:r>
              <a:rPr lang="ru-RU" sz="3600" dirty="0">
                <a:solidFill>
                  <a:schemeClr val="tx1"/>
                </a:solidFill>
              </a:rPr>
              <a:t>КРИТИЧНО ВАЖЛИВИМИ ДЛЯ ЗАБЕЗПЕЧЕННЯ ЗСУ </a:t>
            </a:r>
          </a:p>
          <a:p>
            <a:pPr>
              <a:lnSpc>
                <a:spcPct val="100000"/>
              </a:lnSpc>
              <a:defRPr/>
            </a:pPr>
            <a:r>
              <a:rPr lang="ru-RU" sz="3600" dirty="0">
                <a:solidFill>
                  <a:schemeClr val="tx1"/>
                </a:solidFill>
              </a:rPr>
              <a:t>ТА ІНШИХ ЗБРОЙНИХ ФОРМУВАНЬ МОЖУТЬ БУТИ</a:t>
            </a:r>
          </a:p>
        </p:txBody>
      </p:sp>
      <p:sp>
        <p:nvSpPr>
          <p:cNvPr id="6" name="Google Shape;556;p32">
            <a:extLst>
              <a:ext uri="{FF2B5EF4-FFF2-40B4-BE49-F238E27FC236}">
                <a16:creationId xmlns:a16="http://schemas.microsoft.com/office/drawing/2014/main" xmlns="" id="{9537490B-EBBD-4E7A-8CD0-95EAD0216007}"/>
              </a:ext>
            </a:extLst>
          </p:cNvPr>
          <p:cNvSpPr txBox="1"/>
          <p:nvPr/>
        </p:nvSpPr>
        <p:spPr bwMode="auto">
          <a:xfrm>
            <a:off x="11606210" y="6489474"/>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90</a:t>
            </a:fld>
            <a:endParaRPr sz="2000" b="1" i="0" u="none" strike="noStrike" cap="none" dirty="0">
              <a:solidFill>
                <a:schemeClr val="dk1"/>
              </a:solidFill>
              <a:latin typeface="Calibri"/>
              <a:ea typeface="Calibri"/>
              <a:cs typeface="Calibri"/>
              <a:sym typeface="Calibri"/>
            </a:endParaRPr>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2997" y="5520403"/>
            <a:ext cx="1319340" cy="1319340"/>
          </a:xfrm>
          <a:prstGeom prst="rect">
            <a:avLst/>
          </a:prstGeom>
        </p:spPr>
      </p:pic>
    </p:spTree>
    <p:extLst>
      <p:ext uri="{BB962C8B-B14F-4D97-AF65-F5344CB8AC3E}">
        <p14:creationId xmlns:p14="http://schemas.microsoft.com/office/powerpoint/2010/main" val="307259068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Прямоугольник 2"/>
          <p:cNvSpPr/>
          <p:nvPr/>
        </p:nvSpPr>
        <p:spPr bwMode="auto">
          <a:xfrm>
            <a:off x="838200" y="2136339"/>
            <a:ext cx="10512000" cy="461665"/>
          </a:xfrm>
          <a:prstGeom prst="rect">
            <a:avLst/>
          </a:prstGeom>
        </p:spPr>
        <p:txBody>
          <a:bodyPr>
            <a:spAutoFit/>
          </a:bodyPr>
          <a:lstStyle/>
          <a:p>
            <a:pPr algn="just">
              <a:defRPr/>
            </a:pPr>
            <a:r>
              <a:rPr lang="ru-RU" sz="2400"/>
              <a:t>      </a:t>
            </a:r>
            <a:endParaRPr sz="1200"/>
          </a:p>
        </p:txBody>
      </p:sp>
      <p:sp>
        <p:nvSpPr>
          <p:cNvPr id="4" name="Прямоугольник 3"/>
          <p:cNvSpPr/>
          <p:nvPr/>
        </p:nvSpPr>
        <p:spPr bwMode="auto">
          <a:xfrm>
            <a:off x="162561" y="944880"/>
            <a:ext cx="11887200" cy="5527107"/>
          </a:xfrm>
          <a:prstGeom prst="rect">
            <a:avLst/>
          </a:prstGeom>
        </p:spPr>
        <p:txBody>
          <a:bodyPr wrap="square" anchor="ctr">
            <a:noAutofit/>
          </a:bodyPr>
          <a:lstStyle/>
          <a:p>
            <a:pPr algn="r">
              <a:lnSpc>
                <a:spcPct val="110000"/>
              </a:lnSpc>
            </a:pPr>
            <a:r>
              <a:rPr lang="uk-UA" sz="2500" b="1" i="1" dirty="0"/>
              <a:t>Пункт 10 постанови КМУ №76</a:t>
            </a:r>
          </a:p>
          <a:p>
            <a:pPr algn="just" fontAlgn="base">
              <a:lnSpc>
                <a:spcPct val="110000"/>
              </a:lnSpc>
            </a:pPr>
            <a:r>
              <a:rPr lang="uk-UA" sz="2500" b="1" i="1" dirty="0"/>
              <a:t>підприємства, установи та організації, які здійснюють виробництво товарів, виконання робіт і надання послуг, необхідних для забезпечення потреб військових формувань (крім Збройних Сил),</a:t>
            </a:r>
            <a:r>
              <a:rPr lang="uk-UA" sz="2500" b="1" dirty="0"/>
              <a:t> </a:t>
            </a:r>
          </a:p>
          <a:p>
            <a:pPr algn="just" fontAlgn="base">
              <a:lnSpc>
                <a:spcPct val="110000"/>
              </a:lnSpc>
            </a:pPr>
            <a:r>
              <a:rPr lang="uk-UA" sz="2500" dirty="0"/>
              <a:t>10. Підприємства, установи та організації, зазначені у підпункті 2 пункту 9 цих Критеріїв та порядку, належать до критично важливих для забезпечення потреб Збройних Сил, інших військових формувань в особливий період </a:t>
            </a:r>
            <a:r>
              <a:rPr lang="uk-UA" sz="2500" b="1" dirty="0"/>
              <a:t>у разі: </a:t>
            </a:r>
            <a:endParaRPr lang="x-none" sz="2500" b="1" dirty="0"/>
          </a:p>
          <a:p>
            <a:pPr marL="304815" indent="-304815" algn="just">
              <a:lnSpc>
                <a:spcPct val="110000"/>
              </a:lnSpc>
              <a:buFont typeface="Arial" panose="020B0604020202020204" pitchFamily="34" charset="0"/>
              <a:buChar char="•"/>
            </a:pPr>
            <a:r>
              <a:rPr lang="uk-UA" sz="2500" dirty="0"/>
              <a:t>здійснення виробництва товарів, виконання робіт і надання послуг, необхідних для забезпечення потреб військових формувань (крім Збройних Сил), утворених відповідно до законів України; </a:t>
            </a:r>
          </a:p>
          <a:p>
            <a:pPr marL="304815" indent="-304815" algn="just">
              <a:lnSpc>
                <a:spcPct val="110000"/>
              </a:lnSpc>
              <a:buFont typeface="Arial" panose="020B0604020202020204" pitchFamily="34" charset="0"/>
              <a:buChar char="•"/>
            </a:pPr>
            <a:r>
              <a:rPr lang="uk-UA" sz="2500" dirty="0"/>
              <a:t>включення до переліків, затверджених центральними органами виконавчої влади, що здійснюють керівництво цими військовими формуваннями, СБУ, в інтересах яких вони здійснюють виробництво товарів, виконують роботи, надають послуги. </a:t>
            </a:r>
            <a:endParaRPr lang="x-none" sz="2500" dirty="0"/>
          </a:p>
        </p:txBody>
      </p:sp>
      <p:sp>
        <p:nvSpPr>
          <p:cNvPr id="5" name="Заголовок 7"/>
          <p:cNvSpPr txBox="1"/>
          <p:nvPr/>
        </p:nvSpPr>
        <p:spPr bwMode="auto">
          <a:xfrm>
            <a:off x="646105" y="28576"/>
            <a:ext cx="11040534" cy="1046440"/>
          </a:xfrm>
          <a:prstGeom prst="rect">
            <a:avLst/>
          </a:prstGeom>
        </p:spPr>
        <p:txBody>
          <a:bodyPr vert="horz" wrap="square" lIns="60960" tIns="30480" rIns="60960" bIns="30480" rtlCol="0" anchor="t" anchorCtr="0">
            <a:noAutofit/>
          </a:bodyPr>
          <a:lstStyle>
            <a:defPPr>
              <a:defRPr lang="en-US"/>
            </a:defPPr>
            <a:lvl1pPr lvl="0" algn="ctr" defTabSz="1371600">
              <a:lnSpc>
                <a:spcPct val="90000"/>
              </a:lnSpc>
              <a:spcBef>
                <a:spcPts val="0"/>
              </a:spcBef>
              <a:buNone/>
              <a:defRPr sz="5400" b="1" cap="all">
                <a:solidFill>
                  <a:srgbClr val="ED3434"/>
                </a:solidFill>
                <a:ea typeface="+mj-ea"/>
                <a:cs typeface="+mj-cs"/>
              </a:defRPr>
            </a:lvl1pPr>
          </a:lstStyle>
          <a:p>
            <a:pPr>
              <a:lnSpc>
                <a:spcPct val="100000"/>
              </a:lnSpc>
              <a:defRPr/>
            </a:pPr>
            <a:r>
              <a:rPr lang="ru-RU" sz="3200" dirty="0">
                <a:solidFill>
                  <a:schemeClr val="tx1"/>
                </a:solidFill>
              </a:rPr>
              <a:t>КРИТИЧНО ВАЖЛИВИМИ ДЛЯ ЗАБЕЗПЕЧЕННЯ ЗСУ </a:t>
            </a:r>
          </a:p>
          <a:p>
            <a:pPr>
              <a:lnSpc>
                <a:spcPct val="100000"/>
              </a:lnSpc>
              <a:defRPr/>
            </a:pPr>
            <a:r>
              <a:rPr lang="ru-RU" sz="3200" dirty="0">
                <a:solidFill>
                  <a:schemeClr val="tx1"/>
                </a:solidFill>
              </a:rPr>
              <a:t>ТА ІНШИХ ЗБРОЙНИХ ФОРМУВАНЬ МОЖУТЬ БУТИ</a:t>
            </a:r>
          </a:p>
        </p:txBody>
      </p:sp>
      <p:sp>
        <p:nvSpPr>
          <p:cNvPr id="6" name="Google Shape;556;p32">
            <a:extLst>
              <a:ext uri="{FF2B5EF4-FFF2-40B4-BE49-F238E27FC236}">
                <a16:creationId xmlns:a16="http://schemas.microsoft.com/office/drawing/2014/main" xmlns="" id="{97E1E88D-9721-4DC9-9602-857220FD1D75}"/>
              </a:ext>
            </a:extLst>
          </p:cNvPr>
          <p:cNvSpPr txBox="1"/>
          <p:nvPr/>
        </p:nvSpPr>
        <p:spPr bwMode="auto">
          <a:xfrm>
            <a:off x="11606210" y="6489474"/>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91</a:t>
            </a:fld>
            <a:endParaRPr sz="2000" b="1"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1281598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Прямоугольник 2"/>
          <p:cNvSpPr/>
          <p:nvPr/>
        </p:nvSpPr>
        <p:spPr bwMode="auto">
          <a:xfrm>
            <a:off x="838200" y="2136339"/>
            <a:ext cx="10512000" cy="461665"/>
          </a:xfrm>
          <a:prstGeom prst="rect">
            <a:avLst/>
          </a:prstGeom>
        </p:spPr>
        <p:txBody>
          <a:bodyPr>
            <a:spAutoFit/>
          </a:bodyPr>
          <a:lstStyle/>
          <a:p>
            <a:pPr algn="just">
              <a:defRPr/>
            </a:pPr>
            <a:r>
              <a:rPr lang="ru-RU" sz="2400"/>
              <a:t>      </a:t>
            </a:r>
            <a:endParaRPr sz="1200"/>
          </a:p>
        </p:txBody>
      </p:sp>
      <p:sp>
        <p:nvSpPr>
          <p:cNvPr id="4" name="Прямоугольник 3"/>
          <p:cNvSpPr/>
          <p:nvPr/>
        </p:nvSpPr>
        <p:spPr bwMode="auto">
          <a:xfrm>
            <a:off x="243841" y="1320800"/>
            <a:ext cx="11684000" cy="4946835"/>
          </a:xfrm>
          <a:prstGeom prst="rect">
            <a:avLst/>
          </a:prstGeom>
        </p:spPr>
        <p:txBody>
          <a:bodyPr wrap="square" anchor="ctr">
            <a:noAutofit/>
          </a:bodyPr>
          <a:lstStyle/>
          <a:p>
            <a:pPr algn="r">
              <a:lnSpc>
                <a:spcPct val="114000"/>
              </a:lnSpc>
            </a:pPr>
            <a:r>
              <a:rPr lang="uk-UA" sz="2500" b="1" i="1" dirty="0"/>
              <a:t>Пункт 10 постанови КМУ №76</a:t>
            </a:r>
          </a:p>
          <a:p>
            <a:pPr indent="457200" algn="just">
              <a:lnSpc>
                <a:spcPct val="114000"/>
              </a:lnSpc>
            </a:pPr>
            <a:r>
              <a:rPr lang="uk-UA" sz="2500" b="1" i="1" dirty="0"/>
              <a:t>Юридичні особи приватного права, установчі документи яких визначають благодійну діяльність </a:t>
            </a:r>
            <a:endParaRPr lang="x-none" sz="2500" b="1" i="1" dirty="0"/>
          </a:p>
          <a:p>
            <a:pPr algn="just" fontAlgn="base">
              <a:lnSpc>
                <a:spcPct val="114000"/>
              </a:lnSpc>
            </a:pPr>
            <a:r>
              <a:rPr lang="uk-UA" sz="2500" dirty="0"/>
              <a:t>11. Юридичні особи приватного права, зазначені у підпункті 3 пункту 9 цих Критеріїв та порядку, належать до критично важливих для забезпечення потреб Збройних Сил, інших військових формувань в особливий період у разі: </a:t>
            </a:r>
            <a:endParaRPr lang="x-none" sz="2500" dirty="0"/>
          </a:p>
          <a:p>
            <a:pPr marL="304815" indent="-304815" algn="just">
              <a:lnSpc>
                <a:spcPct val="114000"/>
              </a:lnSpc>
              <a:buFont typeface="Arial" panose="020B0604020202020204" pitchFamily="34" charset="0"/>
              <a:buChar char="•"/>
            </a:pPr>
            <a:r>
              <a:rPr lang="uk-UA" sz="2500" dirty="0"/>
              <a:t>здійснення виробництва/закупівлі товарів, виконання робіт і надання послуг, необхідних для забезпечення потреб Збройних Сил, інших військових формувань, </a:t>
            </a:r>
          </a:p>
          <a:p>
            <a:pPr marL="304815" indent="-304815" algn="just">
              <a:lnSpc>
                <a:spcPct val="114000"/>
              </a:lnSpc>
              <a:buFont typeface="Arial" panose="020B0604020202020204" pitchFamily="34" charset="0"/>
              <a:buChar char="•"/>
            </a:pPr>
            <a:r>
              <a:rPr lang="uk-UA" sz="2500" dirty="0"/>
              <a:t>та за умови відповідності критеріям, визначеним Міноборони; </a:t>
            </a:r>
          </a:p>
          <a:p>
            <a:pPr marL="304815" indent="-304815" algn="just">
              <a:lnSpc>
                <a:spcPct val="114000"/>
              </a:lnSpc>
              <a:buFont typeface="Arial" panose="020B0604020202020204" pitchFamily="34" charset="0"/>
              <a:buChar char="•"/>
            </a:pPr>
            <a:r>
              <a:rPr lang="uk-UA" sz="2500" dirty="0"/>
              <a:t>включення до переліку, затвердженого Міноборони</a:t>
            </a:r>
            <a:r>
              <a:rPr lang="x-none" sz="2500" dirty="0"/>
              <a:t> </a:t>
            </a:r>
          </a:p>
        </p:txBody>
      </p:sp>
      <p:sp>
        <p:nvSpPr>
          <p:cNvPr id="5" name="Заголовок 7"/>
          <p:cNvSpPr txBox="1"/>
          <p:nvPr/>
        </p:nvSpPr>
        <p:spPr bwMode="auto">
          <a:xfrm>
            <a:off x="575733" y="35257"/>
            <a:ext cx="11040534" cy="1169551"/>
          </a:xfrm>
          <a:prstGeom prst="rect">
            <a:avLst/>
          </a:prstGeom>
        </p:spPr>
        <p:txBody>
          <a:bodyPr vert="horz" wrap="square" lIns="60960" tIns="30480" rIns="60960" bIns="30480" rtlCol="0" anchor="t" anchorCtr="0">
            <a:spAutoFit/>
          </a:bodyPr>
          <a:lstStyle>
            <a:defPPr>
              <a:defRPr lang="en-US"/>
            </a:defPPr>
            <a:lvl1pPr lvl="0" algn="ctr" defTabSz="1371600">
              <a:lnSpc>
                <a:spcPct val="90000"/>
              </a:lnSpc>
              <a:spcBef>
                <a:spcPts val="0"/>
              </a:spcBef>
              <a:buNone/>
              <a:defRPr sz="5400" b="1" cap="all">
                <a:solidFill>
                  <a:srgbClr val="ED3434"/>
                </a:solidFill>
                <a:ea typeface="+mj-ea"/>
                <a:cs typeface="+mj-cs"/>
              </a:defRPr>
            </a:lvl1pPr>
          </a:lstStyle>
          <a:p>
            <a:pPr>
              <a:lnSpc>
                <a:spcPct val="100000"/>
              </a:lnSpc>
              <a:defRPr/>
            </a:pPr>
            <a:r>
              <a:rPr lang="ru-RU" sz="3600" dirty="0">
                <a:solidFill>
                  <a:schemeClr val="tx1"/>
                </a:solidFill>
              </a:rPr>
              <a:t>КРИТИЧНО ВАЖЛИВИМИ ДЛЯ ЗАБЕЗПЕЧЕННЯ ЗСУ </a:t>
            </a:r>
          </a:p>
          <a:p>
            <a:pPr>
              <a:lnSpc>
                <a:spcPct val="100000"/>
              </a:lnSpc>
              <a:defRPr/>
            </a:pPr>
            <a:r>
              <a:rPr lang="ru-RU" sz="3600" dirty="0">
                <a:solidFill>
                  <a:schemeClr val="tx1"/>
                </a:solidFill>
              </a:rPr>
              <a:t>ТА ІНШИХ ЗБРОЙНИХ ФОРМУВАНЬ МОЖУТЬ БУТИ</a:t>
            </a:r>
          </a:p>
        </p:txBody>
      </p:sp>
      <p:sp>
        <p:nvSpPr>
          <p:cNvPr id="6" name="Google Shape;556;p32">
            <a:extLst>
              <a:ext uri="{FF2B5EF4-FFF2-40B4-BE49-F238E27FC236}">
                <a16:creationId xmlns:a16="http://schemas.microsoft.com/office/drawing/2014/main" xmlns="" id="{9447B12C-C784-474C-8C52-3CD6971749FA}"/>
              </a:ext>
            </a:extLst>
          </p:cNvPr>
          <p:cNvSpPr txBox="1"/>
          <p:nvPr/>
        </p:nvSpPr>
        <p:spPr bwMode="auto">
          <a:xfrm>
            <a:off x="11606210" y="6489474"/>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92</a:t>
            </a:fld>
            <a:endParaRPr sz="2000" b="1" i="0" u="none" strike="noStrike" cap="none" dirty="0">
              <a:solidFill>
                <a:schemeClr val="dk1"/>
              </a:solidFill>
              <a:latin typeface="Calibri"/>
              <a:ea typeface="Calibri"/>
              <a:cs typeface="Calibri"/>
              <a:sym typeface="Calibri"/>
            </a:endParaRPr>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2997" y="5520403"/>
            <a:ext cx="1319340" cy="1319340"/>
          </a:xfrm>
          <a:prstGeom prst="rect">
            <a:avLst/>
          </a:prstGeom>
        </p:spPr>
      </p:pic>
    </p:spTree>
    <p:extLst>
      <p:ext uri="{BB962C8B-B14F-4D97-AF65-F5344CB8AC3E}">
        <p14:creationId xmlns:p14="http://schemas.microsoft.com/office/powerpoint/2010/main" val="354781543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Прямоугольник 2"/>
          <p:cNvSpPr/>
          <p:nvPr/>
        </p:nvSpPr>
        <p:spPr bwMode="auto">
          <a:xfrm>
            <a:off x="838200" y="2136339"/>
            <a:ext cx="10512000" cy="461665"/>
          </a:xfrm>
          <a:prstGeom prst="rect">
            <a:avLst/>
          </a:prstGeom>
        </p:spPr>
        <p:txBody>
          <a:bodyPr>
            <a:spAutoFit/>
          </a:bodyPr>
          <a:lstStyle/>
          <a:p>
            <a:pPr algn="just">
              <a:defRPr/>
            </a:pPr>
            <a:r>
              <a:rPr lang="ru-RU" sz="2400"/>
              <a:t>      </a:t>
            </a:r>
            <a:endParaRPr sz="1200"/>
          </a:p>
        </p:txBody>
      </p:sp>
      <p:sp>
        <p:nvSpPr>
          <p:cNvPr id="4" name="Прямоугольник 3"/>
          <p:cNvSpPr/>
          <p:nvPr/>
        </p:nvSpPr>
        <p:spPr bwMode="auto">
          <a:xfrm>
            <a:off x="122084" y="1174329"/>
            <a:ext cx="11887036" cy="5104396"/>
          </a:xfrm>
          <a:prstGeom prst="rect">
            <a:avLst/>
          </a:prstGeom>
        </p:spPr>
        <p:txBody>
          <a:bodyPr wrap="square" anchor="ctr">
            <a:noAutofit/>
          </a:bodyPr>
          <a:lstStyle/>
          <a:p>
            <a:pPr algn="r">
              <a:lnSpc>
                <a:spcPct val="113000"/>
              </a:lnSpc>
            </a:pPr>
            <a:r>
              <a:rPr lang="uk-UA" sz="2400" b="1" i="1" dirty="0"/>
              <a:t>Пункт 10 постанови КМУ №76</a:t>
            </a:r>
          </a:p>
          <a:p>
            <a:pPr algn="just" fontAlgn="base">
              <a:lnSpc>
                <a:spcPct val="113000"/>
              </a:lnSpc>
            </a:pPr>
            <a:r>
              <a:rPr lang="uk-UA" sz="2400" b="1" dirty="0"/>
              <a:t>12.</a:t>
            </a:r>
            <a:r>
              <a:rPr lang="uk-UA" sz="2400" dirty="0"/>
              <a:t> Підприємства, установи чи організації, а також юридичні особи приватного права, зазначені у пункті 9 цих Критеріїв та порядку, можуть бути визначені критично важливими для забезпечення потреб Збройних Сил, інших військових формувань в особливий період </a:t>
            </a:r>
            <a:r>
              <a:rPr lang="uk-UA" sz="2400" b="1" dirty="0"/>
              <a:t>за умови відсутності у їх статутному капіталі частки держави, визначеної Верховною Радою України державою-агресором та/або державою-окупантом. </a:t>
            </a:r>
            <a:endParaRPr lang="x-none" sz="2400" b="1" dirty="0"/>
          </a:p>
          <a:p>
            <a:pPr algn="just" fontAlgn="base">
              <a:lnSpc>
                <a:spcPct val="113000"/>
              </a:lnSpc>
            </a:pPr>
            <a:r>
              <a:rPr lang="uk-UA" sz="2400" b="1" dirty="0"/>
              <a:t>13. З метою визначення підприємств, установ чи організацій критично важливими для забезпечення потреб Збройних Сил, </a:t>
            </a:r>
            <a:r>
              <a:rPr lang="uk-UA" sz="2400" dirty="0"/>
              <a:t>інших військових формувань в особливий період та включення їх до переліку такі підприємства, установи, </a:t>
            </a:r>
            <a:r>
              <a:rPr lang="uk-UA" sz="2400" b="1" dirty="0"/>
              <a:t>організації звертаються до органів, зазначених у підпунктах 1—4 пункту 9 цих Критеріїв та порядку</a:t>
            </a:r>
            <a:r>
              <a:rPr lang="uk-UA" sz="2400" dirty="0"/>
              <a:t>. </a:t>
            </a:r>
          </a:p>
          <a:p>
            <a:pPr algn="just" fontAlgn="base">
              <a:lnSpc>
                <a:spcPct val="113000"/>
              </a:lnSpc>
            </a:pPr>
            <a:r>
              <a:rPr lang="uk-UA" sz="2400" dirty="0"/>
              <a:t>До звернення додаються відповідні обґрунтування. </a:t>
            </a:r>
            <a:endParaRPr lang="x-none" sz="2400" dirty="0"/>
          </a:p>
        </p:txBody>
      </p:sp>
      <p:sp>
        <p:nvSpPr>
          <p:cNvPr id="5" name="Заголовок 7"/>
          <p:cNvSpPr txBox="1"/>
          <p:nvPr/>
        </p:nvSpPr>
        <p:spPr bwMode="auto">
          <a:xfrm>
            <a:off x="646105" y="4777"/>
            <a:ext cx="11040534" cy="1169551"/>
          </a:xfrm>
          <a:prstGeom prst="rect">
            <a:avLst/>
          </a:prstGeom>
        </p:spPr>
        <p:txBody>
          <a:bodyPr vert="horz" wrap="square" lIns="60960" tIns="30480" rIns="60960" bIns="30480" rtlCol="0" anchor="t" anchorCtr="0">
            <a:spAutoFit/>
          </a:bodyPr>
          <a:lstStyle>
            <a:defPPr>
              <a:defRPr lang="en-US"/>
            </a:defPPr>
            <a:lvl1pPr lvl="0" algn="ctr" defTabSz="1371600">
              <a:lnSpc>
                <a:spcPct val="90000"/>
              </a:lnSpc>
              <a:spcBef>
                <a:spcPts val="0"/>
              </a:spcBef>
              <a:buNone/>
              <a:defRPr sz="5400" b="1" cap="all">
                <a:solidFill>
                  <a:srgbClr val="ED3434"/>
                </a:solidFill>
                <a:ea typeface="+mj-ea"/>
                <a:cs typeface="+mj-cs"/>
              </a:defRPr>
            </a:lvl1pPr>
          </a:lstStyle>
          <a:p>
            <a:pPr>
              <a:lnSpc>
                <a:spcPct val="100000"/>
              </a:lnSpc>
              <a:defRPr/>
            </a:pPr>
            <a:r>
              <a:rPr lang="ru-RU" sz="3600" dirty="0">
                <a:solidFill>
                  <a:schemeClr val="tx1"/>
                </a:solidFill>
              </a:rPr>
              <a:t>КУДИ ЗВЕРТАТИСЯ ДЛЯ ВИЗНАННЯ КРИТИЧНО ВАЖЛИВИМИ ДЛЯ ЗАБЕЗПЕЧЕННЯ ЗСУ, ЗАСТЕРЕЖЕННЯ</a:t>
            </a:r>
          </a:p>
        </p:txBody>
      </p:sp>
      <p:sp>
        <p:nvSpPr>
          <p:cNvPr id="6" name="Google Shape;556;p32">
            <a:extLst>
              <a:ext uri="{FF2B5EF4-FFF2-40B4-BE49-F238E27FC236}">
                <a16:creationId xmlns:a16="http://schemas.microsoft.com/office/drawing/2014/main" xmlns="" id="{D194D00C-6849-4E67-B3B3-98B8C294E48A}"/>
              </a:ext>
            </a:extLst>
          </p:cNvPr>
          <p:cNvSpPr txBox="1"/>
          <p:nvPr/>
        </p:nvSpPr>
        <p:spPr bwMode="auto">
          <a:xfrm>
            <a:off x="11606210" y="6489474"/>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93</a:t>
            </a:fld>
            <a:endParaRPr sz="2000" b="1" i="0" u="none" strike="noStrike" cap="none" dirty="0">
              <a:solidFill>
                <a:schemeClr val="dk1"/>
              </a:solidFill>
              <a:latin typeface="Calibri"/>
              <a:ea typeface="Calibri"/>
              <a:cs typeface="Calibri"/>
              <a:sym typeface="Calibri"/>
            </a:endParaRPr>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2997" y="5520403"/>
            <a:ext cx="1319340" cy="1319340"/>
          </a:xfrm>
          <a:prstGeom prst="rect">
            <a:avLst/>
          </a:prstGeom>
        </p:spPr>
      </p:pic>
    </p:spTree>
    <p:extLst>
      <p:ext uri="{BB962C8B-B14F-4D97-AF65-F5344CB8AC3E}">
        <p14:creationId xmlns:p14="http://schemas.microsoft.com/office/powerpoint/2010/main" val="293147987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Прямоугольник 2"/>
          <p:cNvSpPr/>
          <p:nvPr/>
        </p:nvSpPr>
        <p:spPr bwMode="auto">
          <a:xfrm>
            <a:off x="838200" y="2136339"/>
            <a:ext cx="10512000" cy="461665"/>
          </a:xfrm>
          <a:prstGeom prst="rect">
            <a:avLst/>
          </a:prstGeom>
        </p:spPr>
        <p:txBody>
          <a:bodyPr>
            <a:spAutoFit/>
          </a:bodyPr>
          <a:lstStyle/>
          <a:p>
            <a:pPr algn="just">
              <a:defRPr/>
            </a:pPr>
            <a:r>
              <a:rPr lang="ru-RU" sz="2400"/>
              <a:t>      </a:t>
            </a:r>
            <a:endParaRPr sz="1200"/>
          </a:p>
        </p:txBody>
      </p:sp>
      <p:sp>
        <p:nvSpPr>
          <p:cNvPr id="4" name="Прямоугольник 3"/>
          <p:cNvSpPr/>
          <p:nvPr/>
        </p:nvSpPr>
        <p:spPr bwMode="auto">
          <a:xfrm>
            <a:off x="309933" y="848600"/>
            <a:ext cx="11628067" cy="5511560"/>
          </a:xfrm>
          <a:prstGeom prst="rect">
            <a:avLst/>
          </a:prstGeom>
        </p:spPr>
        <p:txBody>
          <a:bodyPr wrap="square" anchor="ctr">
            <a:noAutofit/>
          </a:bodyPr>
          <a:lstStyle/>
          <a:p>
            <a:pPr algn="r">
              <a:lnSpc>
                <a:spcPct val="114000"/>
              </a:lnSpc>
            </a:pPr>
            <a:r>
              <a:rPr lang="uk-UA" sz="2700" b="1" i="1" dirty="0"/>
              <a:t>Пункт 10 постанови КМУ №76</a:t>
            </a:r>
          </a:p>
          <a:p>
            <a:pPr algn="just" fontAlgn="base">
              <a:lnSpc>
                <a:spcPct val="114000"/>
              </a:lnSpc>
            </a:pPr>
            <a:r>
              <a:rPr lang="uk-UA" sz="2700" dirty="0"/>
              <a:t>14. Органи, зазначені у підпунктах 1-4 пункту 9 цих Критеріїв та порядку, до яких надійшло звернення підприємства, установи чи організації, </a:t>
            </a:r>
            <a:r>
              <a:rPr lang="uk-UA" sz="2700" b="1" dirty="0"/>
              <a:t>зобов’язані у строк не більш як 10 робочих днів </a:t>
            </a:r>
            <a:r>
              <a:rPr lang="uk-UA" sz="2700" dirty="0"/>
              <a:t>з дня його отримання розглянути його та за результатами розгляду прийняти </a:t>
            </a:r>
            <a:r>
              <a:rPr lang="uk-UA" sz="2700" b="1" dirty="0"/>
              <a:t>одне з таких рішень: </a:t>
            </a:r>
            <a:endParaRPr lang="x-none" sz="2700" b="1" dirty="0"/>
          </a:p>
          <a:p>
            <a:pPr marL="381019" indent="-381019" algn="just">
              <a:lnSpc>
                <a:spcPct val="114000"/>
              </a:lnSpc>
              <a:buFont typeface="Arial" panose="020B0604020202020204" pitchFamily="34" charset="0"/>
              <a:buChar char="•"/>
            </a:pPr>
            <a:r>
              <a:rPr lang="uk-UA" sz="2700" dirty="0"/>
              <a:t>	</a:t>
            </a:r>
            <a:r>
              <a:rPr lang="uk-UA" sz="2700" b="1" dirty="0"/>
              <a:t>про визначення </a:t>
            </a:r>
            <a:r>
              <a:rPr lang="uk-UA" sz="2700" dirty="0"/>
              <a:t>підприємства, установи чи організації критично важливими для забезпечення потреб Збройних Сил, інших військових формувань в особливий період і включення його до переліку; </a:t>
            </a:r>
          </a:p>
          <a:p>
            <a:pPr marL="381019" indent="-381019" algn="just">
              <a:lnSpc>
                <a:spcPct val="114000"/>
              </a:lnSpc>
              <a:buFont typeface="Arial" panose="020B0604020202020204" pitchFamily="34" charset="0"/>
              <a:buChar char="•"/>
            </a:pPr>
            <a:r>
              <a:rPr lang="uk-UA" sz="2700" dirty="0"/>
              <a:t>	</a:t>
            </a:r>
            <a:r>
              <a:rPr lang="uk-UA" sz="2700" b="1" dirty="0"/>
              <a:t>про відмову </a:t>
            </a:r>
            <a:r>
              <a:rPr lang="uk-UA" sz="2700" dirty="0"/>
              <a:t>у визначенні підприємства, установи чи організації критично важливими для забезпечення потреб Збройних Сил, інших військових формувань в особливий період. </a:t>
            </a:r>
            <a:endParaRPr lang="x-none" sz="2700" dirty="0"/>
          </a:p>
        </p:txBody>
      </p:sp>
      <p:sp>
        <p:nvSpPr>
          <p:cNvPr id="5" name="Заголовок 7"/>
          <p:cNvSpPr txBox="1"/>
          <p:nvPr/>
        </p:nvSpPr>
        <p:spPr bwMode="auto">
          <a:xfrm>
            <a:off x="575733" y="35257"/>
            <a:ext cx="11040534" cy="615553"/>
          </a:xfrm>
          <a:prstGeom prst="rect">
            <a:avLst/>
          </a:prstGeom>
        </p:spPr>
        <p:txBody>
          <a:bodyPr vert="horz" wrap="square" lIns="60960" tIns="30480" rIns="60960" bIns="30480" rtlCol="0" anchor="t" anchorCtr="0">
            <a:spAutoFit/>
          </a:bodyPr>
          <a:lstStyle>
            <a:defPPr>
              <a:defRPr lang="en-US"/>
            </a:defPPr>
            <a:lvl1pPr lvl="0" algn="ctr" defTabSz="1371600">
              <a:lnSpc>
                <a:spcPct val="90000"/>
              </a:lnSpc>
              <a:spcBef>
                <a:spcPts val="0"/>
              </a:spcBef>
              <a:buNone/>
              <a:defRPr sz="5400" b="1" cap="all">
                <a:solidFill>
                  <a:srgbClr val="ED3434"/>
                </a:solidFill>
                <a:ea typeface="+mj-ea"/>
                <a:cs typeface="+mj-cs"/>
              </a:defRPr>
            </a:lvl1pPr>
          </a:lstStyle>
          <a:p>
            <a:pPr>
              <a:lnSpc>
                <a:spcPct val="100000"/>
              </a:lnSpc>
              <a:defRPr/>
            </a:pPr>
            <a:r>
              <a:rPr lang="ru-RU" sz="3600" dirty="0">
                <a:solidFill>
                  <a:schemeClr val="tx1"/>
                </a:solidFill>
              </a:rPr>
              <a:t>РІШЕННЯ ПРИЙМАЄТЬСЯ ПРОТЯГОМ 10 Р.Д.</a:t>
            </a:r>
          </a:p>
        </p:txBody>
      </p:sp>
      <p:sp>
        <p:nvSpPr>
          <p:cNvPr id="6" name="Google Shape;556;p32">
            <a:extLst>
              <a:ext uri="{FF2B5EF4-FFF2-40B4-BE49-F238E27FC236}">
                <a16:creationId xmlns:a16="http://schemas.microsoft.com/office/drawing/2014/main" xmlns="" id="{9DEF0C62-3DE3-4A0E-830F-583DD7F8B0A3}"/>
              </a:ext>
            </a:extLst>
          </p:cNvPr>
          <p:cNvSpPr txBox="1"/>
          <p:nvPr/>
        </p:nvSpPr>
        <p:spPr bwMode="auto">
          <a:xfrm>
            <a:off x="11606210" y="6489474"/>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94</a:t>
            </a:fld>
            <a:endParaRPr sz="2000" b="1" i="0" u="none" strike="noStrike" cap="none" dirty="0">
              <a:solidFill>
                <a:schemeClr val="dk1"/>
              </a:solidFill>
              <a:latin typeface="Calibri"/>
              <a:ea typeface="Calibri"/>
              <a:cs typeface="Calibri"/>
              <a:sym typeface="Calibri"/>
            </a:endParaRPr>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2997" y="5520403"/>
            <a:ext cx="1319340" cy="1319340"/>
          </a:xfrm>
          <a:prstGeom prst="rect">
            <a:avLst/>
          </a:prstGeom>
        </p:spPr>
      </p:pic>
    </p:spTree>
    <p:extLst>
      <p:ext uri="{BB962C8B-B14F-4D97-AF65-F5344CB8AC3E}">
        <p14:creationId xmlns:p14="http://schemas.microsoft.com/office/powerpoint/2010/main" val="348916979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Прямоугольник 2"/>
          <p:cNvSpPr/>
          <p:nvPr/>
        </p:nvSpPr>
        <p:spPr bwMode="auto">
          <a:xfrm>
            <a:off x="838200" y="2136339"/>
            <a:ext cx="10512000" cy="461665"/>
          </a:xfrm>
          <a:prstGeom prst="rect">
            <a:avLst/>
          </a:prstGeom>
        </p:spPr>
        <p:txBody>
          <a:bodyPr>
            <a:spAutoFit/>
          </a:bodyPr>
          <a:lstStyle/>
          <a:p>
            <a:pPr algn="just">
              <a:defRPr/>
            </a:pPr>
            <a:r>
              <a:rPr lang="ru-RU" sz="2400"/>
              <a:t>      </a:t>
            </a:r>
            <a:endParaRPr sz="1200"/>
          </a:p>
        </p:txBody>
      </p:sp>
      <p:sp>
        <p:nvSpPr>
          <p:cNvPr id="4" name="Прямоугольник 3"/>
          <p:cNvSpPr/>
          <p:nvPr/>
        </p:nvSpPr>
        <p:spPr bwMode="auto">
          <a:xfrm>
            <a:off x="233681" y="812800"/>
            <a:ext cx="11653520" cy="5220515"/>
          </a:xfrm>
          <a:prstGeom prst="rect">
            <a:avLst/>
          </a:prstGeom>
        </p:spPr>
        <p:txBody>
          <a:bodyPr wrap="square" anchor="ctr">
            <a:noAutofit/>
          </a:bodyPr>
          <a:lstStyle/>
          <a:p>
            <a:pPr indent="457200" algn="r">
              <a:lnSpc>
                <a:spcPct val="114000"/>
              </a:lnSpc>
            </a:pPr>
            <a:r>
              <a:rPr lang="uk-UA" sz="2800" b="1" i="1" dirty="0"/>
              <a:t>Пункт 10 постанови КМУ №76</a:t>
            </a:r>
          </a:p>
          <a:p>
            <a:pPr indent="457200" algn="just">
              <a:lnSpc>
                <a:spcPct val="114000"/>
              </a:lnSpc>
            </a:pPr>
            <a:r>
              <a:rPr lang="uk-UA" sz="2800" dirty="0"/>
              <a:t>Перелік повинен містити інформацію про код юридичної особи згідно  з ЄДРПОУ;</a:t>
            </a:r>
            <a:r>
              <a:rPr lang="en-US" sz="2800" dirty="0"/>
              <a:t> </a:t>
            </a:r>
            <a:r>
              <a:rPr lang="uk-UA" sz="2800" dirty="0"/>
              <a:t>повне найменування підприємства, установи чи організації. </a:t>
            </a:r>
            <a:endParaRPr lang="x-none" sz="2800" dirty="0"/>
          </a:p>
          <a:p>
            <a:pPr indent="457200" algn="just">
              <a:lnSpc>
                <a:spcPct val="114000"/>
              </a:lnSpc>
            </a:pPr>
            <a:r>
              <a:rPr lang="uk-UA" sz="2800" b="1" dirty="0"/>
              <a:t>Статус критично важливих для забезпечення потреб Збройних Сил, </a:t>
            </a:r>
            <a:r>
              <a:rPr lang="uk-UA" sz="2800" dirty="0"/>
              <a:t>інших військових формувань в особливий період підприємства, установи та організації </a:t>
            </a:r>
            <a:r>
              <a:rPr lang="uk-UA" sz="2800" b="1" dirty="0"/>
              <a:t>набувають одночасно з дня включення їх до переліків</a:t>
            </a:r>
            <a:r>
              <a:rPr lang="uk-UA" sz="2800" dirty="0"/>
              <a:t>, зазначених у підпунктах 1-4 пункту 9 цих Критеріїв та порядку. </a:t>
            </a:r>
            <a:endParaRPr lang="x-none" sz="2800" dirty="0"/>
          </a:p>
        </p:txBody>
      </p:sp>
      <p:sp>
        <p:nvSpPr>
          <p:cNvPr id="5" name="Заголовок 7"/>
          <p:cNvSpPr txBox="1"/>
          <p:nvPr/>
        </p:nvSpPr>
        <p:spPr bwMode="auto">
          <a:xfrm>
            <a:off x="717973" y="98121"/>
            <a:ext cx="11040534" cy="615553"/>
          </a:xfrm>
          <a:prstGeom prst="rect">
            <a:avLst/>
          </a:prstGeom>
        </p:spPr>
        <p:txBody>
          <a:bodyPr vert="horz" wrap="square" lIns="60960" tIns="30480" rIns="60960" bIns="30480" rtlCol="0" anchor="t" anchorCtr="0">
            <a:spAutoFit/>
          </a:bodyPr>
          <a:lstStyle>
            <a:defPPr>
              <a:defRPr lang="en-US"/>
            </a:defPPr>
            <a:lvl1pPr lvl="0" algn="ctr" defTabSz="1371600">
              <a:lnSpc>
                <a:spcPct val="90000"/>
              </a:lnSpc>
              <a:spcBef>
                <a:spcPts val="0"/>
              </a:spcBef>
              <a:buNone/>
              <a:defRPr sz="5400" b="1" cap="all">
                <a:solidFill>
                  <a:srgbClr val="ED3434"/>
                </a:solidFill>
                <a:ea typeface="+mj-ea"/>
                <a:cs typeface="+mj-cs"/>
              </a:defRPr>
            </a:lvl1pPr>
          </a:lstStyle>
          <a:p>
            <a:pPr>
              <a:lnSpc>
                <a:spcPct val="100000"/>
              </a:lnSpc>
              <a:defRPr/>
            </a:pPr>
            <a:r>
              <a:rPr lang="ru-RU" sz="3600" dirty="0">
                <a:solidFill>
                  <a:schemeClr val="tx1"/>
                </a:solidFill>
              </a:rPr>
              <a:t>РІШЕННЯ ПРИЙМАЄТЬСЯ ПРОТЯГОМ 10 Р.Д.</a:t>
            </a:r>
          </a:p>
        </p:txBody>
      </p:sp>
      <p:sp>
        <p:nvSpPr>
          <p:cNvPr id="6" name="Google Shape;556;p32">
            <a:extLst>
              <a:ext uri="{FF2B5EF4-FFF2-40B4-BE49-F238E27FC236}">
                <a16:creationId xmlns:a16="http://schemas.microsoft.com/office/drawing/2014/main" xmlns="" id="{6FABACF2-4FD4-4439-8923-633BE38C705E}"/>
              </a:ext>
            </a:extLst>
          </p:cNvPr>
          <p:cNvSpPr txBox="1"/>
          <p:nvPr/>
        </p:nvSpPr>
        <p:spPr bwMode="auto">
          <a:xfrm>
            <a:off x="11606210" y="6489474"/>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95</a:t>
            </a:fld>
            <a:endParaRPr sz="2000" b="1" i="0" u="none" strike="noStrike" cap="none" dirty="0">
              <a:solidFill>
                <a:schemeClr val="dk1"/>
              </a:solidFill>
              <a:latin typeface="Calibri"/>
              <a:ea typeface="Calibri"/>
              <a:cs typeface="Calibri"/>
              <a:sym typeface="Calibri"/>
            </a:endParaRPr>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2997" y="5520403"/>
            <a:ext cx="1319340" cy="1319340"/>
          </a:xfrm>
          <a:prstGeom prst="rect">
            <a:avLst/>
          </a:prstGeom>
        </p:spPr>
      </p:pic>
    </p:spTree>
    <p:extLst>
      <p:ext uri="{BB962C8B-B14F-4D97-AF65-F5344CB8AC3E}">
        <p14:creationId xmlns:p14="http://schemas.microsoft.com/office/powerpoint/2010/main" val="140859151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Прямоугольник 2"/>
          <p:cNvSpPr/>
          <p:nvPr/>
        </p:nvSpPr>
        <p:spPr bwMode="auto">
          <a:xfrm>
            <a:off x="838200" y="2136339"/>
            <a:ext cx="10512000" cy="461665"/>
          </a:xfrm>
          <a:prstGeom prst="rect">
            <a:avLst/>
          </a:prstGeom>
        </p:spPr>
        <p:txBody>
          <a:bodyPr>
            <a:spAutoFit/>
          </a:bodyPr>
          <a:lstStyle/>
          <a:p>
            <a:pPr algn="just">
              <a:defRPr/>
            </a:pPr>
            <a:r>
              <a:rPr lang="ru-RU" sz="2400"/>
              <a:t>      </a:t>
            </a:r>
            <a:endParaRPr sz="1200"/>
          </a:p>
        </p:txBody>
      </p:sp>
      <p:sp>
        <p:nvSpPr>
          <p:cNvPr id="4" name="Прямоугольник 3"/>
          <p:cNvSpPr/>
          <p:nvPr/>
        </p:nvSpPr>
        <p:spPr bwMode="auto">
          <a:xfrm>
            <a:off x="309933" y="1330668"/>
            <a:ext cx="11648387" cy="5019331"/>
          </a:xfrm>
          <a:prstGeom prst="rect">
            <a:avLst/>
          </a:prstGeom>
        </p:spPr>
        <p:txBody>
          <a:bodyPr wrap="square" anchor="ctr">
            <a:noAutofit/>
          </a:bodyPr>
          <a:lstStyle/>
          <a:p>
            <a:pPr algn="r">
              <a:lnSpc>
                <a:spcPct val="114000"/>
              </a:lnSpc>
            </a:pPr>
            <a:r>
              <a:rPr lang="uk-UA" sz="2700" b="1" i="1" dirty="0"/>
              <a:t>Пункт 10 постанови КМУ №76</a:t>
            </a:r>
          </a:p>
          <a:p>
            <a:pPr algn="just" fontAlgn="base">
              <a:lnSpc>
                <a:spcPct val="114000"/>
              </a:lnSpc>
            </a:pPr>
            <a:r>
              <a:rPr lang="uk-UA" sz="2700" b="1" dirty="0"/>
              <a:t>15.</a:t>
            </a:r>
            <a:r>
              <a:rPr lang="uk-UA" sz="2700" dirty="0"/>
              <a:t> З метою підтвердження статусу критично важливих для забезпечення потреб Збройних Сил, інших військових формувань в особливий період підприємства, установи та організації, зазначені у підпунктах 1-4 пункту 9 цих Критеріїв та порядку, </a:t>
            </a:r>
            <a:r>
              <a:rPr lang="uk-UA" sz="2700" b="1" dirty="0"/>
              <a:t>не рідше ніж один раз на рік надають відповідне обґрунтування до органу, який прийняв рішення </a:t>
            </a:r>
            <a:r>
              <a:rPr lang="uk-UA" sz="2700" dirty="0"/>
              <a:t>про визначення таких підприємств, установ та організацій критично важливими для забезпечення потреб Збройних Сил, інших військових формувань в особливий період і включення їх до переліку, зазначеного у підпунктах 1-4 пункту 9 цих Критеріїв та порядку. </a:t>
            </a:r>
            <a:endParaRPr lang="x-none" sz="2700" dirty="0"/>
          </a:p>
        </p:txBody>
      </p:sp>
      <p:sp>
        <p:nvSpPr>
          <p:cNvPr id="5" name="Заголовок 7"/>
          <p:cNvSpPr txBox="1"/>
          <p:nvPr/>
        </p:nvSpPr>
        <p:spPr bwMode="auto">
          <a:xfrm>
            <a:off x="646105" y="21100"/>
            <a:ext cx="11040534" cy="1169551"/>
          </a:xfrm>
          <a:prstGeom prst="rect">
            <a:avLst/>
          </a:prstGeom>
        </p:spPr>
        <p:txBody>
          <a:bodyPr vert="horz" wrap="square" lIns="60960" tIns="30480" rIns="60960" bIns="30480" rtlCol="0" anchor="t" anchorCtr="0">
            <a:spAutoFit/>
          </a:bodyPr>
          <a:lstStyle>
            <a:defPPr>
              <a:defRPr lang="en-US"/>
            </a:defPPr>
            <a:lvl1pPr lvl="0" algn="ctr" defTabSz="1371600">
              <a:lnSpc>
                <a:spcPct val="90000"/>
              </a:lnSpc>
              <a:spcBef>
                <a:spcPts val="0"/>
              </a:spcBef>
              <a:buNone/>
              <a:defRPr sz="5400" b="1" cap="all">
                <a:solidFill>
                  <a:srgbClr val="ED3434"/>
                </a:solidFill>
                <a:ea typeface="+mj-ea"/>
                <a:cs typeface="+mj-cs"/>
              </a:defRPr>
            </a:lvl1pPr>
          </a:lstStyle>
          <a:p>
            <a:pPr>
              <a:lnSpc>
                <a:spcPct val="100000"/>
              </a:lnSpc>
              <a:defRPr/>
            </a:pPr>
            <a:r>
              <a:rPr lang="ru-RU" sz="3600" dirty="0">
                <a:solidFill>
                  <a:schemeClr val="tx1"/>
                </a:solidFill>
              </a:rPr>
              <a:t>СТАТУС КРИТИЧНО ПІДТВЕРДЖУЄТЬСЯ НЕ РІДШЕ, </a:t>
            </a:r>
          </a:p>
          <a:p>
            <a:pPr>
              <a:lnSpc>
                <a:spcPct val="100000"/>
              </a:lnSpc>
              <a:defRPr/>
            </a:pPr>
            <a:r>
              <a:rPr lang="ru-RU" sz="3600" dirty="0">
                <a:solidFill>
                  <a:schemeClr val="tx1"/>
                </a:solidFill>
              </a:rPr>
              <a:t>НІЖ 1 РАЗ НА РІК</a:t>
            </a:r>
          </a:p>
        </p:txBody>
      </p:sp>
      <p:sp>
        <p:nvSpPr>
          <p:cNvPr id="6" name="Google Shape;556;p32">
            <a:extLst>
              <a:ext uri="{FF2B5EF4-FFF2-40B4-BE49-F238E27FC236}">
                <a16:creationId xmlns:a16="http://schemas.microsoft.com/office/drawing/2014/main" xmlns="" id="{141CB4CC-2E6C-41CD-88CF-03F0612495A8}"/>
              </a:ext>
            </a:extLst>
          </p:cNvPr>
          <p:cNvSpPr txBox="1"/>
          <p:nvPr/>
        </p:nvSpPr>
        <p:spPr bwMode="auto">
          <a:xfrm>
            <a:off x="11606210" y="6489474"/>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96</a:t>
            </a:fld>
            <a:endParaRPr sz="2000" b="1"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9490574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Прямоугольник 2"/>
          <p:cNvSpPr/>
          <p:nvPr/>
        </p:nvSpPr>
        <p:spPr bwMode="auto">
          <a:xfrm>
            <a:off x="838200" y="2136339"/>
            <a:ext cx="10512000" cy="461665"/>
          </a:xfrm>
          <a:prstGeom prst="rect">
            <a:avLst/>
          </a:prstGeom>
        </p:spPr>
        <p:txBody>
          <a:bodyPr>
            <a:spAutoFit/>
          </a:bodyPr>
          <a:lstStyle/>
          <a:p>
            <a:pPr algn="just">
              <a:defRPr/>
            </a:pPr>
            <a:r>
              <a:rPr lang="ru-RU" sz="2400"/>
              <a:t>      </a:t>
            </a:r>
            <a:endParaRPr sz="1200"/>
          </a:p>
        </p:txBody>
      </p:sp>
      <p:sp>
        <p:nvSpPr>
          <p:cNvPr id="4" name="Прямоугольник 3"/>
          <p:cNvSpPr/>
          <p:nvPr/>
        </p:nvSpPr>
        <p:spPr bwMode="auto">
          <a:xfrm>
            <a:off x="309933" y="1126126"/>
            <a:ext cx="11638227" cy="5254354"/>
          </a:xfrm>
          <a:prstGeom prst="rect">
            <a:avLst/>
          </a:prstGeom>
        </p:spPr>
        <p:txBody>
          <a:bodyPr wrap="square" anchor="ctr">
            <a:noAutofit/>
          </a:bodyPr>
          <a:lstStyle/>
          <a:p>
            <a:pPr algn="r">
              <a:lnSpc>
                <a:spcPct val="114000"/>
              </a:lnSpc>
            </a:pPr>
            <a:r>
              <a:rPr lang="uk-UA" sz="2800" b="1" i="1" dirty="0"/>
              <a:t>Пункт 10 постанови КМУ №76</a:t>
            </a:r>
          </a:p>
          <a:p>
            <a:pPr algn="just" fontAlgn="base">
              <a:lnSpc>
                <a:spcPct val="114000"/>
              </a:lnSpc>
            </a:pPr>
            <a:r>
              <a:rPr lang="uk-UA" sz="2800" b="1" dirty="0"/>
              <a:t>16.</a:t>
            </a:r>
            <a:r>
              <a:rPr lang="uk-UA" sz="2800" dirty="0"/>
              <a:t> Копію рішення про визначення підприємства, установи чи організації критично важливими для забезпечення потреб Збройних Сил, інших військових формувань в особливий період або копію рішення про підтвердження статусу критично важливих для забезпечення потреб Збройних Сил, інших військових формувань в особливий період підприємства, установи чи організації орган, зазначений у пункті 9 цих Критеріїв та порядку, </a:t>
            </a:r>
            <a:r>
              <a:rPr lang="uk-UA" sz="2800" b="1" dirty="0"/>
              <a:t>надсилає Мінекономіки та Міноборони</a:t>
            </a:r>
            <a:r>
              <a:rPr lang="uk-UA" sz="2800" dirty="0"/>
              <a:t> (СБУ, Службі зовнішньої розвідки, розвідувальному органу Міноборони).</a:t>
            </a:r>
            <a:endParaRPr lang="x-none" sz="2800" dirty="0"/>
          </a:p>
        </p:txBody>
      </p:sp>
      <p:sp>
        <p:nvSpPr>
          <p:cNvPr id="5" name="Заголовок 7"/>
          <p:cNvSpPr txBox="1"/>
          <p:nvPr/>
        </p:nvSpPr>
        <p:spPr bwMode="auto">
          <a:xfrm>
            <a:off x="573933" y="35257"/>
            <a:ext cx="11040534" cy="1169551"/>
          </a:xfrm>
          <a:prstGeom prst="rect">
            <a:avLst/>
          </a:prstGeom>
        </p:spPr>
        <p:txBody>
          <a:bodyPr vert="horz" wrap="square" lIns="60960" tIns="30480" rIns="60960" bIns="30480" rtlCol="0" anchor="t" anchorCtr="0">
            <a:spAutoFit/>
          </a:bodyPr>
          <a:lstStyle>
            <a:defPPr>
              <a:defRPr lang="en-US"/>
            </a:defPPr>
            <a:lvl1pPr lvl="0" algn="ctr" defTabSz="1371600">
              <a:lnSpc>
                <a:spcPct val="90000"/>
              </a:lnSpc>
              <a:spcBef>
                <a:spcPts val="0"/>
              </a:spcBef>
              <a:buNone/>
              <a:defRPr sz="5400" b="1" cap="all">
                <a:solidFill>
                  <a:srgbClr val="ED3434"/>
                </a:solidFill>
                <a:ea typeface="+mj-ea"/>
                <a:cs typeface="+mj-cs"/>
              </a:defRPr>
            </a:lvl1pPr>
          </a:lstStyle>
          <a:p>
            <a:pPr>
              <a:lnSpc>
                <a:spcPct val="100000"/>
              </a:lnSpc>
              <a:defRPr/>
            </a:pPr>
            <a:r>
              <a:rPr lang="ru-RU" sz="3600" dirty="0">
                <a:solidFill>
                  <a:schemeClr val="tx1"/>
                </a:solidFill>
              </a:rPr>
              <a:t>РІШЕННЯ НАДСИЛАЄТЬСЯ </a:t>
            </a:r>
          </a:p>
          <a:p>
            <a:pPr>
              <a:lnSpc>
                <a:spcPct val="100000"/>
              </a:lnSpc>
              <a:defRPr/>
            </a:pPr>
            <a:r>
              <a:rPr lang="ru-RU" sz="3600" dirty="0">
                <a:solidFill>
                  <a:schemeClr val="tx1"/>
                </a:solidFill>
              </a:rPr>
              <a:t>МІНЕКОНОМІКИ ТА МІНОБОРОНИ</a:t>
            </a:r>
          </a:p>
        </p:txBody>
      </p:sp>
      <p:sp>
        <p:nvSpPr>
          <p:cNvPr id="6" name="Google Shape;556;p32">
            <a:extLst>
              <a:ext uri="{FF2B5EF4-FFF2-40B4-BE49-F238E27FC236}">
                <a16:creationId xmlns:a16="http://schemas.microsoft.com/office/drawing/2014/main" xmlns="" id="{DB10539F-E3F0-4E16-9830-8940153FB170}"/>
              </a:ext>
            </a:extLst>
          </p:cNvPr>
          <p:cNvSpPr txBox="1"/>
          <p:nvPr/>
        </p:nvSpPr>
        <p:spPr bwMode="auto">
          <a:xfrm>
            <a:off x="11606210" y="6489474"/>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97</a:t>
            </a:fld>
            <a:endParaRPr sz="2000" b="1" i="0" u="none" strike="noStrike" cap="none" dirty="0">
              <a:solidFill>
                <a:schemeClr val="dk1"/>
              </a:solidFill>
              <a:latin typeface="Calibri"/>
              <a:ea typeface="Calibri"/>
              <a:cs typeface="Calibri"/>
              <a:sym typeface="Calibri"/>
            </a:endParaRPr>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2997" y="5520403"/>
            <a:ext cx="1319340" cy="1319340"/>
          </a:xfrm>
          <a:prstGeom prst="rect">
            <a:avLst/>
          </a:prstGeom>
        </p:spPr>
      </p:pic>
    </p:spTree>
    <p:extLst>
      <p:ext uri="{BB962C8B-B14F-4D97-AF65-F5344CB8AC3E}">
        <p14:creationId xmlns:p14="http://schemas.microsoft.com/office/powerpoint/2010/main" val="343770723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Прямоугольник 2"/>
          <p:cNvSpPr/>
          <p:nvPr/>
        </p:nvSpPr>
        <p:spPr bwMode="auto">
          <a:xfrm>
            <a:off x="838200" y="2136339"/>
            <a:ext cx="10512000" cy="461665"/>
          </a:xfrm>
          <a:prstGeom prst="rect">
            <a:avLst/>
          </a:prstGeom>
        </p:spPr>
        <p:txBody>
          <a:bodyPr>
            <a:spAutoFit/>
          </a:bodyPr>
          <a:lstStyle/>
          <a:p>
            <a:pPr algn="just">
              <a:defRPr/>
            </a:pPr>
            <a:r>
              <a:rPr lang="ru-RU" sz="2400"/>
              <a:t>      </a:t>
            </a:r>
            <a:endParaRPr sz="1200"/>
          </a:p>
        </p:txBody>
      </p:sp>
      <p:sp>
        <p:nvSpPr>
          <p:cNvPr id="5" name="Заголовок 7"/>
          <p:cNvSpPr txBox="1"/>
          <p:nvPr/>
        </p:nvSpPr>
        <p:spPr bwMode="auto">
          <a:xfrm>
            <a:off x="588839" y="28576"/>
            <a:ext cx="11040534" cy="1169551"/>
          </a:xfrm>
          <a:prstGeom prst="rect">
            <a:avLst/>
          </a:prstGeom>
        </p:spPr>
        <p:txBody>
          <a:bodyPr vert="horz" wrap="square" lIns="60960" tIns="30480" rIns="60960" bIns="30480" rtlCol="0" anchor="t" anchorCtr="0">
            <a:spAutoFit/>
          </a:bodyPr>
          <a:lstStyle>
            <a:defPPr>
              <a:defRPr lang="en-US"/>
            </a:defPPr>
            <a:lvl1pPr lvl="0" algn="ctr" defTabSz="1371600">
              <a:lnSpc>
                <a:spcPct val="90000"/>
              </a:lnSpc>
              <a:spcBef>
                <a:spcPts val="0"/>
              </a:spcBef>
              <a:buNone/>
              <a:defRPr sz="5400" b="1" cap="all">
                <a:solidFill>
                  <a:srgbClr val="ED3434"/>
                </a:solidFill>
                <a:ea typeface="+mj-ea"/>
                <a:cs typeface="+mj-cs"/>
              </a:defRPr>
            </a:lvl1pPr>
          </a:lstStyle>
          <a:p>
            <a:pPr>
              <a:lnSpc>
                <a:spcPct val="100000"/>
              </a:lnSpc>
              <a:defRPr/>
            </a:pPr>
            <a:r>
              <a:rPr lang="ru-RU" sz="3600" dirty="0">
                <a:solidFill>
                  <a:schemeClr val="tx1"/>
                </a:solidFill>
              </a:rPr>
              <a:t>СТАТУС КРИТИЧНО ВАЖЛИВОГО ПІДПРИЄМСТВА</a:t>
            </a:r>
          </a:p>
          <a:p>
            <a:pPr>
              <a:lnSpc>
                <a:spcPct val="100000"/>
              </a:lnSpc>
              <a:defRPr/>
            </a:pPr>
            <a:r>
              <a:rPr lang="ru-RU" sz="3600" dirty="0">
                <a:solidFill>
                  <a:schemeClr val="tx1"/>
                </a:solidFill>
              </a:rPr>
              <a:t> ДЛЯ ЗБРОЙНИХ СИЛ</a:t>
            </a:r>
          </a:p>
        </p:txBody>
      </p:sp>
      <p:graphicFrame>
        <p:nvGraphicFramePr>
          <p:cNvPr id="6" name="Diagram 1">
            <a:extLst>
              <a:ext uri="{FF2B5EF4-FFF2-40B4-BE49-F238E27FC236}">
                <a16:creationId xmlns:a16="http://schemas.microsoft.com/office/drawing/2014/main" xmlns="" id="{23F3D1EB-1E66-42D6-8269-BCDC89BBBE91}"/>
              </a:ext>
            </a:extLst>
          </p:cNvPr>
          <p:cNvGraphicFramePr/>
          <p:nvPr>
            <p:extLst>
              <p:ext uri="{D42A27DB-BD31-4B8C-83A1-F6EECF244321}">
                <p14:modId xmlns:p14="http://schemas.microsoft.com/office/powerpoint/2010/main" val="2800188801"/>
              </p:ext>
            </p:extLst>
          </p:nvPr>
        </p:nvGraphicFramePr>
        <p:xfrm>
          <a:off x="576000" y="1222410"/>
          <a:ext cx="11040000" cy="30733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7" name="Group 13">
            <a:extLst>
              <a:ext uri="{FF2B5EF4-FFF2-40B4-BE49-F238E27FC236}">
                <a16:creationId xmlns:a16="http://schemas.microsoft.com/office/drawing/2014/main" xmlns="" id="{4891A7A3-23CC-4C69-AAE2-D8B4470F1B9E}"/>
              </a:ext>
            </a:extLst>
          </p:cNvPr>
          <p:cNvGrpSpPr/>
          <p:nvPr/>
        </p:nvGrpSpPr>
        <p:grpSpPr>
          <a:xfrm>
            <a:off x="588839" y="4649529"/>
            <a:ext cx="11027161" cy="725712"/>
            <a:chOff x="87174" y="2968367"/>
            <a:chExt cx="10848531" cy="585331"/>
          </a:xfrm>
          <a:solidFill>
            <a:schemeClr val="accent5">
              <a:lumMod val="20000"/>
              <a:lumOff val="80000"/>
            </a:schemeClr>
          </a:solidFill>
        </p:grpSpPr>
        <p:sp>
          <p:nvSpPr>
            <p:cNvPr id="8" name="Rectangle 17">
              <a:extLst>
                <a:ext uri="{FF2B5EF4-FFF2-40B4-BE49-F238E27FC236}">
                  <a16:creationId xmlns:a16="http://schemas.microsoft.com/office/drawing/2014/main" xmlns="" id="{2C32AE3A-913D-48B4-9F96-8CA9EB1300A3}"/>
                </a:ext>
              </a:extLst>
            </p:cNvPr>
            <p:cNvSpPr/>
            <p:nvPr/>
          </p:nvSpPr>
          <p:spPr>
            <a:xfrm>
              <a:off x="300670" y="3070325"/>
              <a:ext cx="10635035" cy="412724"/>
            </a:xfrm>
            <a:prstGeom prst="rect">
              <a:avLst/>
            </a:prstGeom>
            <a:grpFill/>
            <a:ln>
              <a:solidFill>
                <a:schemeClr val="accent1"/>
              </a:solid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x-none" sz="2400" dirty="0"/>
            </a:p>
          </p:txBody>
        </p:sp>
        <p:sp>
          <p:nvSpPr>
            <p:cNvPr id="9" name="TextBox 8">
              <a:extLst>
                <a:ext uri="{FF2B5EF4-FFF2-40B4-BE49-F238E27FC236}">
                  <a16:creationId xmlns:a16="http://schemas.microsoft.com/office/drawing/2014/main" xmlns="" id="{D231C253-912B-40B0-9B1F-CF907C47FFCB}"/>
                </a:ext>
              </a:extLst>
            </p:cNvPr>
            <p:cNvSpPr txBox="1"/>
            <p:nvPr/>
          </p:nvSpPr>
          <p:spPr>
            <a:xfrm>
              <a:off x="87174" y="2968367"/>
              <a:ext cx="10848530" cy="585331"/>
            </a:xfrm>
            <a:prstGeom prst="rect">
              <a:avLst/>
            </a:prstGeom>
            <a:grpFill/>
            <a:ln>
              <a:solidFill>
                <a:schemeClr val="accent1"/>
              </a:solidFill>
            </a:ln>
          </p:spPr>
          <p:style>
            <a:lnRef idx="0">
              <a:scrgbClr r="0" g="0" b="0"/>
            </a:lnRef>
            <a:fillRef idx="0">
              <a:scrgbClr r="0" g="0" b="0"/>
            </a:fillRef>
            <a:effectRef idx="0">
              <a:scrgbClr r="0" g="0" b="0"/>
            </a:effectRef>
            <a:fontRef idx="minor">
              <a:schemeClr val="lt1"/>
            </a:fontRef>
          </p:style>
          <p:txBody>
            <a:bodyPr spcFirstLastPara="0" vert="horz" wrap="square" lIns="218400" tIns="33867" rIns="33867" bIns="33867" numCol="1" spcCol="1270" anchor="ctr" anchorCtr="0">
              <a:noAutofit/>
            </a:bodyPr>
            <a:lstStyle/>
            <a:p>
              <a:pPr defTabSz="592696">
                <a:lnSpc>
                  <a:spcPct val="90000"/>
                </a:lnSpc>
                <a:spcBef>
                  <a:spcPct val="0"/>
                </a:spcBef>
                <a:spcAft>
                  <a:spcPct val="35000"/>
                </a:spcAft>
              </a:pPr>
              <a:r>
                <a:rPr lang="uk-UA" sz="2400" dirty="0">
                  <a:solidFill>
                    <a:schemeClr val="tx1"/>
                  </a:solidFill>
                </a:rPr>
                <a:t>відповідний орган протягом 10-ти робочих днів приймає рішення про відповідність/невідповідність</a:t>
              </a:r>
              <a:endParaRPr lang="en-US" sz="2400" dirty="0">
                <a:solidFill>
                  <a:schemeClr val="tx1"/>
                </a:solidFill>
              </a:endParaRPr>
            </a:p>
          </p:txBody>
        </p:sp>
      </p:grpSp>
      <p:grpSp>
        <p:nvGrpSpPr>
          <p:cNvPr id="10" name="Group 14">
            <a:extLst>
              <a:ext uri="{FF2B5EF4-FFF2-40B4-BE49-F238E27FC236}">
                <a16:creationId xmlns:a16="http://schemas.microsoft.com/office/drawing/2014/main" xmlns="" id="{E1AB3E54-FF8C-4C53-A803-E15B74C42796}"/>
              </a:ext>
            </a:extLst>
          </p:cNvPr>
          <p:cNvGrpSpPr/>
          <p:nvPr/>
        </p:nvGrpSpPr>
        <p:grpSpPr>
          <a:xfrm>
            <a:off x="576000" y="5500365"/>
            <a:ext cx="11040266" cy="635299"/>
            <a:chOff x="143552" y="3922248"/>
            <a:chExt cx="11179233" cy="413086"/>
          </a:xfrm>
          <a:solidFill>
            <a:schemeClr val="accent5">
              <a:lumMod val="20000"/>
              <a:lumOff val="80000"/>
            </a:schemeClr>
          </a:solidFill>
        </p:grpSpPr>
        <p:sp>
          <p:nvSpPr>
            <p:cNvPr id="11" name="Rectangle 15">
              <a:extLst>
                <a:ext uri="{FF2B5EF4-FFF2-40B4-BE49-F238E27FC236}">
                  <a16:creationId xmlns:a16="http://schemas.microsoft.com/office/drawing/2014/main" xmlns="" id="{ECCD766B-F2B1-4CA0-B9B3-D23263BE2AA5}"/>
                </a:ext>
              </a:extLst>
            </p:cNvPr>
            <p:cNvSpPr/>
            <p:nvPr/>
          </p:nvSpPr>
          <p:spPr>
            <a:xfrm>
              <a:off x="318581" y="3922248"/>
              <a:ext cx="11003933" cy="412724"/>
            </a:xfrm>
            <a:prstGeom prst="rect">
              <a:avLst/>
            </a:prstGeom>
            <a:grpFill/>
            <a:ln>
              <a:solidFill>
                <a:schemeClr val="accent1"/>
              </a:solidFill>
            </a:ln>
          </p:spPr>
          <p:style>
            <a:lnRef idx="2">
              <a:scrgbClr r="0" g="0" b="0"/>
            </a:lnRef>
            <a:fillRef idx="1">
              <a:scrgbClr r="0" g="0" b="0"/>
            </a:fillRef>
            <a:effectRef idx="0">
              <a:schemeClr val="accent3">
                <a:hueOff val="0"/>
                <a:satOff val="0"/>
                <a:lumOff val="0"/>
                <a:alphaOff val="0"/>
              </a:schemeClr>
            </a:effectRef>
            <a:fontRef idx="minor">
              <a:schemeClr val="lt1"/>
            </a:fontRef>
          </p:style>
        </p:sp>
        <p:sp>
          <p:nvSpPr>
            <p:cNvPr id="12" name="TextBox 11">
              <a:extLst>
                <a:ext uri="{FF2B5EF4-FFF2-40B4-BE49-F238E27FC236}">
                  <a16:creationId xmlns:a16="http://schemas.microsoft.com/office/drawing/2014/main" xmlns="" id="{2EBFDCCD-201B-44E6-B31C-F8B9C87B7EF3}"/>
                </a:ext>
              </a:extLst>
            </p:cNvPr>
            <p:cNvSpPr txBox="1"/>
            <p:nvPr/>
          </p:nvSpPr>
          <p:spPr>
            <a:xfrm>
              <a:off x="143552" y="3922610"/>
              <a:ext cx="11179233" cy="412724"/>
            </a:xfrm>
            <a:prstGeom prst="rect">
              <a:avLst/>
            </a:prstGeom>
            <a:grpFill/>
            <a:ln>
              <a:solidFill>
                <a:schemeClr val="accent1"/>
              </a:solidFill>
            </a:ln>
          </p:spPr>
          <p:style>
            <a:lnRef idx="0">
              <a:scrgbClr r="0" g="0" b="0"/>
            </a:lnRef>
            <a:fillRef idx="0">
              <a:scrgbClr r="0" g="0" b="0"/>
            </a:fillRef>
            <a:effectRef idx="0">
              <a:scrgbClr r="0" g="0" b="0"/>
            </a:effectRef>
            <a:fontRef idx="minor">
              <a:schemeClr val="lt1"/>
            </a:fontRef>
          </p:style>
          <p:txBody>
            <a:bodyPr spcFirstLastPara="0" vert="horz" wrap="square" lIns="218400" tIns="33867" rIns="33867" bIns="33867" numCol="1" spcCol="1270" anchor="ctr" anchorCtr="0">
              <a:noAutofit/>
            </a:bodyPr>
            <a:lstStyle/>
            <a:p>
              <a:pPr defTabSz="592696">
                <a:lnSpc>
                  <a:spcPct val="90000"/>
                </a:lnSpc>
                <a:spcBef>
                  <a:spcPct val="0"/>
                </a:spcBef>
                <a:spcAft>
                  <a:spcPct val="35000"/>
                </a:spcAft>
              </a:pPr>
              <a:r>
                <a:rPr lang="uk-UA" sz="2400" dirty="0">
                  <a:solidFill>
                    <a:schemeClr val="tx1"/>
                  </a:solidFill>
                </a:rPr>
                <a:t>у випадку прийняття рішення про відповідність, такий орган надсилає копію рішення до Мінекономіки та Міноборони </a:t>
              </a:r>
              <a:endParaRPr lang="en-US" sz="2400" dirty="0">
                <a:solidFill>
                  <a:schemeClr val="tx1"/>
                </a:solidFill>
              </a:endParaRPr>
            </a:p>
          </p:txBody>
        </p:sp>
      </p:grpSp>
      <p:sp>
        <p:nvSpPr>
          <p:cNvPr id="4" name="Стрелка: вниз 3">
            <a:extLst>
              <a:ext uri="{FF2B5EF4-FFF2-40B4-BE49-F238E27FC236}">
                <a16:creationId xmlns:a16="http://schemas.microsoft.com/office/drawing/2014/main" xmlns="" id="{878EEC2B-3850-401A-9F95-425D9119D6B4}"/>
              </a:ext>
            </a:extLst>
          </p:cNvPr>
          <p:cNvSpPr/>
          <p:nvPr/>
        </p:nvSpPr>
        <p:spPr>
          <a:xfrm>
            <a:off x="5911885" y="4050508"/>
            <a:ext cx="598080" cy="41918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200"/>
          </a:p>
        </p:txBody>
      </p:sp>
      <p:sp>
        <p:nvSpPr>
          <p:cNvPr id="13" name="Google Shape;556;p32">
            <a:extLst>
              <a:ext uri="{FF2B5EF4-FFF2-40B4-BE49-F238E27FC236}">
                <a16:creationId xmlns:a16="http://schemas.microsoft.com/office/drawing/2014/main" xmlns="" id="{E7A18995-C950-4A17-90C9-6CC0FB304487}"/>
              </a:ext>
            </a:extLst>
          </p:cNvPr>
          <p:cNvSpPr txBox="1"/>
          <p:nvPr/>
        </p:nvSpPr>
        <p:spPr bwMode="auto">
          <a:xfrm>
            <a:off x="11606210" y="6489474"/>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98</a:t>
            </a:fld>
            <a:endParaRPr sz="2000" b="1"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9676338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Прямоугольник 2"/>
          <p:cNvSpPr/>
          <p:nvPr/>
        </p:nvSpPr>
        <p:spPr bwMode="auto">
          <a:xfrm>
            <a:off x="838200" y="2136339"/>
            <a:ext cx="10512000" cy="461665"/>
          </a:xfrm>
          <a:prstGeom prst="rect">
            <a:avLst/>
          </a:prstGeom>
        </p:spPr>
        <p:txBody>
          <a:bodyPr>
            <a:spAutoFit/>
          </a:bodyPr>
          <a:lstStyle/>
          <a:p>
            <a:pPr algn="just">
              <a:defRPr/>
            </a:pPr>
            <a:r>
              <a:rPr lang="ru-RU" sz="2400"/>
              <a:t>      </a:t>
            </a:r>
            <a:endParaRPr sz="1200"/>
          </a:p>
        </p:txBody>
      </p:sp>
      <p:pic>
        <p:nvPicPr>
          <p:cNvPr id="6" name="Picture 5">
            <a:extLst>
              <a:ext uri="{FF2B5EF4-FFF2-40B4-BE49-F238E27FC236}">
                <a16:creationId xmlns:a16="http://schemas.microsoft.com/office/drawing/2014/main" xmlns="" id="{898669AF-06F7-41AF-BC34-1FA1BD36584E}"/>
              </a:ext>
            </a:extLst>
          </p:cNvPr>
          <p:cNvPicPr>
            <a:picLocks noChangeAspect="1"/>
          </p:cNvPicPr>
          <p:nvPr/>
        </p:nvPicPr>
        <p:blipFill>
          <a:blip r:embed="rId2"/>
          <a:stretch>
            <a:fillRect/>
          </a:stretch>
        </p:blipFill>
        <p:spPr>
          <a:xfrm>
            <a:off x="1325700" y="111760"/>
            <a:ext cx="10713962" cy="6377714"/>
          </a:xfrm>
          <a:prstGeom prst="rect">
            <a:avLst/>
          </a:prstGeom>
          <a:ln>
            <a:solidFill>
              <a:schemeClr val="accent6">
                <a:lumMod val="75000"/>
              </a:schemeClr>
            </a:solidFill>
          </a:ln>
          <a:effectLst>
            <a:outerShdw blurRad="50800" dist="38100" dir="8100000" algn="tr" rotWithShape="0">
              <a:prstClr val="black">
                <a:alpha val="40000"/>
              </a:prstClr>
            </a:outerShdw>
          </a:effectLst>
        </p:spPr>
      </p:pic>
      <p:sp>
        <p:nvSpPr>
          <p:cNvPr id="7" name="Google Shape;556;p32">
            <a:extLst>
              <a:ext uri="{FF2B5EF4-FFF2-40B4-BE49-F238E27FC236}">
                <a16:creationId xmlns:a16="http://schemas.microsoft.com/office/drawing/2014/main" xmlns="" id="{38D9F953-B5F9-41B1-9DCB-0A0986ECE623}"/>
              </a:ext>
            </a:extLst>
          </p:cNvPr>
          <p:cNvSpPr txBox="1"/>
          <p:nvPr/>
        </p:nvSpPr>
        <p:spPr bwMode="auto">
          <a:xfrm>
            <a:off x="11606210" y="6489474"/>
            <a:ext cx="58740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400"/>
              <a:buFont typeface="Arial"/>
              <a:buNone/>
            </a:pPr>
            <a:fld id="{00000000-1234-1234-1234-123412341234}" type="slidenum">
              <a:rPr lang="uk-UA" sz="2000" b="1" i="0" u="none" strike="noStrike" cap="none">
                <a:solidFill>
                  <a:schemeClr val="dk1"/>
                </a:solidFill>
                <a:latin typeface="Calibri"/>
                <a:ea typeface="Calibri"/>
                <a:cs typeface="Calibri"/>
                <a:sym typeface="Calibri"/>
              </a:rPr>
              <a:t>99</a:t>
            </a:fld>
            <a:endParaRPr sz="2000" b="1" i="0" u="none" strike="noStrike" cap="none" dirty="0">
              <a:solidFill>
                <a:schemeClr val="dk1"/>
              </a:solidFill>
              <a:latin typeface="Calibri"/>
              <a:ea typeface="Calibri"/>
              <a:cs typeface="Calibri"/>
              <a:sym typeface="Calibri"/>
            </a:endParaRPr>
          </a:p>
        </p:txBody>
      </p:sp>
      <p:sp>
        <p:nvSpPr>
          <p:cNvPr id="5" name="Заголовок 7"/>
          <p:cNvSpPr txBox="1"/>
          <p:nvPr/>
        </p:nvSpPr>
        <p:spPr bwMode="auto">
          <a:xfrm>
            <a:off x="225582" y="1259174"/>
            <a:ext cx="661720" cy="4217065"/>
          </a:xfrm>
          <a:prstGeom prst="rect">
            <a:avLst/>
          </a:prstGeom>
        </p:spPr>
        <p:txBody>
          <a:bodyPr vert="vert270" wrap="square" lIns="60960" tIns="30480" rIns="60960" bIns="30480" rtlCol="0" anchor="t" anchorCtr="0">
            <a:spAutoFit/>
          </a:bodyPr>
          <a:lstStyle>
            <a:defPPr>
              <a:defRPr lang="en-US"/>
            </a:defPPr>
            <a:lvl1pPr lvl="0" algn="ctr" defTabSz="1371600">
              <a:lnSpc>
                <a:spcPct val="90000"/>
              </a:lnSpc>
              <a:spcBef>
                <a:spcPts val="0"/>
              </a:spcBef>
              <a:buNone/>
              <a:defRPr sz="5400" b="1" cap="all">
                <a:solidFill>
                  <a:srgbClr val="ED3434"/>
                </a:solidFill>
                <a:ea typeface="+mj-ea"/>
                <a:cs typeface="+mj-cs"/>
              </a:defRPr>
            </a:lvl1pPr>
          </a:lstStyle>
          <a:p>
            <a:pPr>
              <a:lnSpc>
                <a:spcPct val="100000"/>
              </a:lnSpc>
              <a:defRPr/>
            </a:pPr>
            <a:r>
              <a:rPr lang="uk-UA" sz="3500" dirty="0">
                <a:solidFill>
                  <a:schemeClr val="tx1"/>
                </a:solidFill>
              </a:rPr>
              <a:t>ЗРАЗОК ЗВЕРНЕННЯ</a:t>
            </a:r>
          </a:p>
        </p:txBody>
      </p:sp>
    </p:spTree>
    <p:extLst>
      <p:ext uri="{BB962C8B-B14F-4D97-AF65-F5344CB8AC3E}">
        <p14:creationId xmlns:p14="http://schemas.microsoft.com/office/powerpoint/2010/main" val="20214944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800</TotalTime>
  <Words>11519</Words>
  <Application>Microsoft Office PowerPoint</Application>
  <PresentationFormat>Довільний</PresentationFormat>
  <Paragraphs>1156</Paragraphs>
  <Slides>155</Slides>
  <Notes>6</Notes>
  <HiddenSlides>0</HiddenSlides>
  <MMClips>0</MMClips>
  <ScaleCrop>false</ScaleCrop>
  <HeadingPairs>
    <vt:vector size="4" baseType="variant">
      <vt:variant>
        <vt:lpstr>Тема</vt:lpstr>
      </vt:variant>
      <vt:variant>
        <vt:i4>1</vt:i4>
      </vt:variant>
      <vt:variant>
        <vt:lpstr>Заголовки слайдів</vt:lpstr>
      </vt:variant>
      <vt:variant>
        <vt:i4>155</vt:i4>
      </vt:variant>
    </vt:vector>
  </HeadingPairs>
  <TitlesOfParts>
    <vt:vector size="156" baseType="lpstr">
      <vt:lpstr>Office Theme</vt:lpstr>
      <vt:lpstr>Презентація PowerPoint</vt:lpstr>
      <vt:lpstr>1 ЧАСТИНА</vt:lpstr>
      <vt:lpstr>Презентація PowerPoint</vt:lpstr>
      <vt:lpstr>2 ЧАСТИНА</vt:lpstr>
      <vt:lpstr>Презентація PowerPoint</vt:lpstr>
      <vt:lpstr>ХТО ПОДАЄ ДЕКЛАРАЦІЮ З ПНП ЗА 1-ШЕ ПІВРІЧЧЯ ?</vt:lpstr>
      <vt:lpstr>ЧИ ПОДАВАТИ КВАРТАЛЬНУ ДЕКУ, ЯКЩО:</vt:lpstr>
      <vt:lpstr>ПЛАТНИК ПОДАТКУ НА ПРИБУТОК ІЗ ДОХОДОМ &lt; 40 МЛН  ЧИ МОЖНА ДОБРОВІЛЬНО ЗВІТУВАТИ ЩОКВАРТАЛЬНО?</vt:lpstr>
      <vt:lpstr>ПЛАТНИК ПОДАТКУ НА ПРИБУТОК ІЗ ДОХОДОМ &lt; 40 МЛН  ЧИ МОЖНА ДОБРОВІЛЬНО ЗВІТУВАТИ ЩОКВАРТАЛЬНО?</vt:lpstr>
      <vt:lpstr>ЗА ЯКОЮ ФОРМОЮ ЗВІТУВАТИ?</vt:lpstr>
      <vt:lpstr>Презентація PowerPoint</vt:lpstr>
      <vt:lpstr>Презентація PowerPoint</vt:lpstr>
      <vt:lpstr>СТРОКИ ПОДАННЯ ПРИБУТКОВОЇ ДЕКЛАРАЦІЇ  І СПЛАТИ ПОДАТКУ ЗА І ПІВРІЧЧЯ 2024 РОКУ</vt:lpstr>
      <vt:lpstr>СТРОКИ ПОДАННЯ ФІНЗВІТНОСТІ ЗА 1-ШЕ ПІВРІЧЧЯ 2024</vt:lpstr>
      <vt:lpstr>КЛЮЧОВІ МОМЕНТИ ЗАПОВНЕННЯ –  РЯД. 01 ДОВІДКОВИЙ</vt:lpstr>
      <vt:lpstr>КЛЮЧОВІ МОМЕНТИ ЗАПОВНЕННЯ –  РЯД. 02 БУХФІНРЕЗ</vt:lpstr>
      <vt:lpstr>КЛЮЧОВІ МОМЕНТИ ЗАПОВНЕННЯ –  ПОДАТКОВІ РІЗНИЦІ</vt:lpstr>
      <vt:lpstr>ЯК КРЕДИТ 5-7-9 ВПЛИВАЄ НА  ПОДАТОК НА ПРИБУТОК?</vt:lpstr>
      <vt:lpstr>ЯК СПИСАННЯ ЗЕД КРЕДИТОРКИ ПО РФ  ТА БІЛОРУСІЇ ВПЛИВАЄ НА ПОДАТКИ?</vt:lpstr>
      <vt:lpstr>НОРМАТИВКА ПО ТЕМІ</vt:lpstr>
      <vt:lpstr>Презентація PowerPoint</vt:lpstr>
      <vt:lpstr>Презентація PowerPoint</vt:lpstr>
      <vt:lpstr>Презентація PowerPoint</vt:lpstr>
      <vt:lpstr>ЧИ ДІЙСНО ДО СПИСАНОЇ КРЕДИТОРКИ МОЖНА ЗАСТОСУВАТИ ЗМЕНШУВАЛЬНУ РІЗНИЦЮ?</vt:lpstr>
      <vt:lpstr>Презентація PowerPoint</vt:lpstr>
      <vt:lpstr>Презентація PowerPoint</vt:lpstr>
      <vt:lpstr>Презентація PowerPoint</vt:lpstr>
      <vt:lpstr>КЛЮЧОВІ МОМЕНТИ ЗАПОВНЕННЯ</vt:lpstr>
      <vt:lpstr>ЗАПОВНЕННЯ ЗАКЛЮЧНОЇ ЧАСТИНИ ДЕКЛАРАЦІЇ</vt:lpstr>
      <vt:lpstr>ЯКІ ПОДАТКОВІ РІЗНИЦІ Є КВАРТАЛЬНИМИ?</vt:lpstr>
      <vt:lpstr>ДОДАТОК РІ СКЛАДАЄТЬСЯ З  ЧОТИРЬОХ РОЗДІЛІВ:</vt:lpstr>
      <vt:lpstr>АНАЛІЗУЄМО ПОДАТКОВІ РІЗНИЦІ ДЛЯ «ВСІХ»  ТА ДЛЯ ВИСОКОДОХІДНИКІВ</vt:lpstr>
      <vt:lpstr>Чи повинен платник податку на прибуток здійснити одночасно коригування фінансового результату до оподаткування на дві податкові різниці згідно з п. 139.2 ПКУ та пп. 140.5.10 ПКУ при списанні дебіторської заборгованості?</vt:lpstr>
      <vt:lpstr>БРОНЮВАННЯ ПРАЦІВНИКІВ: СТРАТЕГІЧНЕ, ЕКОНОМІЧНЕ ТА Е-БРОНЮВАННЯ</vt:lpstr>
      <vt:lpstr>Презентація PowerPoint</vt:lpstr>
      <vt:lpstr>Презентація PowerPoint</vt:lpstr>
      <vt:lpstr>Презентація PowerPoint</vt:lpstr>
      <vt:lpstr>МОДЕЛЬ № 1 (ПРОЄКТ № 11331 ВІД 11.06.2024 Р.)</vt:lpstr>
      <vt:lpstr>Презентація PowerPoint</vt:lpstr>
      <vt:lpstr>МОДЕЛЬ № 2 (ПРОЄКТ № 11331-1 ВІД 17.06.2024 Р.)</vt:lpstr>
      <vt:lpstr>Презентація PowerPoint</vt:lpstr>
      <vt:lpstr>МОДЕЛЬ № 3 (ПРОЄКТ № 11331-2 ВІД 17.06.2024 Р.)</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НОРМАТИВНА БАЗА</vt:lpstr>
      <vt:lpstr>Презентація PowerPoint</vt:lpstr>
      <vt:lpstr>Презентація PowerPoint</vt:lpstr>
      <vt:lpstr>Презентація PowerPoint</vt:lpstr>
      <vt:lpstr>Презентація PowerPoint</vt:lpstr>
      <vt:lpstr>Презентація PowerPoint</vt:lpstr>
      <vt:lpstr>РОЗШИРЕНО ФУНКЦІОНАЛ КАБІНЕТУ СТРАХУВАЛЬНИКА  НА ВЕБПОРТАЛІ ПФУ</vt:lpstr>
      <vt:lpstr>Презентація PowerPoint</vt:lpstr>
      <vt:lpstr>Презентація PowerPoint</vt:lpstr>
      <vt:lpstr>Презентація PowerPoint</vt:lpstr>
      <vt:lpstr>Презентація PowerPoint</vt:lpstr>
      <vt:lpstr>КРИТЕРІЇ КРИТИЧНОСТІ ДЛЯ ФУНКЦІОНУВАННЯ ЕКОНОМІКИ ТА ЗАБЕЗПЕЧЕННЯ ЖИТТЄДІЯЛЬНОСТІ НАСЕЛЕННЯ </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і так далі по пунктах 5,6,7,8,9</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Admin</cp:lastModifiedBy>
  <cp:revision>63</cp:revision>
  <dcterms:created xsi:type="dcterms:W3CDTF">2024-04-05T13:29:26Z</dcterms:created>
  <dcterms:modified xsi:type="dcterms:W3CDTF">2024-07-11T14:24:31Z</dcterms:modified>
</cp:coreProperties>
</file>