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6"/>
  </p:notesMasterIdLst>
  <p:sldIdLst>
    <p:sldId id="3065" r:id="rId2"/>
    <p:sldId id="3126" r:id="rId3"/>
    <p:sldId id="3127" r:id="rId4"/>
    <p:sldId id="3106" r:id="rId5"/>
    <p:sldId id="2276" r:id="rId6"/>
    <p:sldId id="3056" r:id="rId7"/>
    <p:sldId id="3041" r:id="rId8"/>
    <p:sldId id="2277" r:id="rId9"/>
    <p:sldId id="428" r:id="rId10"/>
    <p:sldId id="3099" r:id="rId11"/>
    <p:sldId id="420" r:id="rId12"/>
    <p:sldId id="3100" r:id="rId13"/>
    <p:sldId id="3101" r:id="rId14"/>
    <p:sldId id="3102" r:id="rId15"/>
    <p:sldId id="3103" r:id="rId16"/>
    <p:sldId id="3104" r:id="rId17"/>
    <p:sldId id="423" r:id="rId18"/>
    <p:sldId id="424" r:id="rId19"/>
    <p:sldId id="425" r:id="rId20"/>
    <p:sldId id="418" r:id="rId21"/>
    <p:sldId id="427" r:id="rId22"/>
    <p:sldId id="3045" r:id="rId23"/>
    <p:sldId id="3043" r:id="rId24"/>
    <p:sldId id="3052" r:id="rId25"/>
    <p:sldId id="3053" r:id="rId26"/>
    <p:sldId id="3044" r:id="rId27"/>
    <p:sldId id="3107" r:id="rId28"/>
    <p:sldId id="3046" r:id="rId29"/>
    <p:sldId id="3108" r:id="rId30"/>
    <p:sldId id="3109" r:id="rId31"/>
    <p:sldId id="3110" r:id="rId32"/>
    <p:sldId id="3128" r:id="rId33"/>
    <p:sldId id="258" r:id="rId34"/>
    <p:sldId id="259" r:id="rId35"/>
    <p:sldId id="260" r:id="rId36"/>
    <p:sldId id="2392" r:id="rId37"/>
    <p:sldId id="3039" r:id="rId38"/>
    <p:sldId id="3040" r:id="rId39"/>
    <p:sldId id="3112" r:id="rId40"/>
    <p:sldId id="3042" r:id="rId41"/>
    <p:sldId id="261" r:id="rId42"/>
    <p:sldId id="262" r:id="rId43"/>
    <p:sldId id="3113" r:id="rId44"/>
    <p:sldId id="3114" r:id="rId45"/>
    <p:sldId id="3118" r:id="rId46"/>
    <p:sldId id="3115" r:id="rId47"/>
    <p:sldId id="3116" r:id="rId48"/>
    <p:sldId id="3117" r:id="rId49"/>
    <p:sldId id="3119" r:id="rId50"/>
    <p:sldId id="3154" r:id="rId51"/>
    <p:sldId id="3120" r:id="rId52"/>
    <p:sldId id="3121" r:id="rId53"/>
    <p:sldId id="3122" r:id="rId54"/>
    <p:sldId id="3155" r:id="rId55"/>
    <p:sldId id="3156" r:id="rId56"/>
    <p:sldId id="3123" r:id="rId57"/>
    <p:sldId id="3125" r:id="rId58"/>
    <p:sldId id="264" r:id="rId59"/>
    <p:sldId id="265" r:id="rId60"/>
    <p:sldId id="266" r:id="rId61"/>
    <p:sldId id="267" r:id="rId62"/>
    <p:sldId id="268" r:id="rId63"/>
    <p:sldId id="2167" r:id="rId64"/>
    <p:sldId id="2228" r:id="rId65"/>
    <p:sldId id="2169" r:id="rId66"/>
    <p:sldId id="2227" r:id="rId67"/>
    <p:sldId id="2234" r:id="rId68"/>
    <p:sldId id="2235" r:id="rId69"/>
    <p:sldId id="2237" r:id="rId70"/>
    <p:sldId id="3129" r:id="rId71"/>
    <p:sldId id="2238" r:id="rId72"/>
    <p:sldId id="3130" r:id="rId73"/>
    <p:sldId id="3131" r:id="rId74"/>
    <p:sldId id="2239" r:id="rId75"/>
    <p:sldId id="3132" r:id="rId76"/>
    <p:sldId id="3133" r:id="rId77"/>
    <p:sldId id="2240" r:id="rId78"/>
    <p:sldId id="2241" r:id="rId79"/>
    <p:sldId id="3134" r:id="rId80"/>
    <p:sldId id="2244" r:id="rId81"/>
    <p:sldId id="2245" r:id="rId82"/>
    <p:sldId id="3124" r:id="rId83"/>
    <p:sldId id="3135" r:id="rId84"/>
    <p:sldId id="3136" r:id="rId85"/>
    <p:sldId id="3137" r:id="rId86"/>
    <p:sldId id="3138" r:id="rId87"/>
    <p:sldId id="3139" r:id="rId88"/>
    <p:sldId id="3153" r:id="rId89"/>
    <p:sldId id="3140" r:id="rId90"/>
    <p:sldId id="3141" r:id="rId91"/>
    <p:sldId id="3142" r:id="rId92"/>
    <p:sldId id="3143" r:id="rId93"/>
    <p:sldId id="3144" r:id="rId94"/>
    <p:sldId id="3145" r:id="rId95"/>
    <p:sldId id="3146" r:id="rId96"/>
    <p:sldId id="3147" r:id="rId97"/>
    <p:sldId id="3157" r:id="rId98"/>
    <p:sldId id="3158" r:id="rId99"/>
    <p:sldId id="3148" r:id="rId100"/>
    <p:sldId id="3149" r:id="rId101"/>
    <p:sldId id="3150" r:id="rId102"/>
    <p:sldId id="3159" r:id="rId103"/>
    <p:sldId id="3151" r:id="rId104"/>
    <p:sldId id="3152" r:id="rId10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p:scale>
          <a:sx n="72" d="100"/>
          <a:sy n="72" d="100"/>
        </p:scale>
        <p:origin x="-636"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9FFCF-A242-F647-B612-88A35827BBB5}" type="doc">
      <dgm:prSet loTypeId="urn:microsoft.com/office/officeart/2008/layout/VerticalCurvedList" loCatId="" qsTypeId="urn:microsoft.com/office/officeart/2005/8/quickstyle/simple3" qsCatId="simple" csTypeId="urn:microsoft.com/office/officeart/2005/8/colors/accent1_2" csCatId="accent1" phldr="1"/>
      <dgm:spPr/>
      <dgm:t>
        <a:bodyPr/>
        <a:lstStyle/>
        <a:p>
          <a:endParaRPr lang="en-GB"/>
        </a:p>
      </dgm:t>
    </dgm:pt>
    <dgm:pt modelId="{88473AD7-0975-A843-A7A9-89CA222B9FBF}">
      <dgm:prSet phldrT="[Text]"/>
      <dgm:spPr/>
      <dgm:t>
        <a:bodyPr/>
        <a:lstStyle/>
        <a:p>
          <a:r>
            <a:rPr lang="uk-UA" b="0" i="0" dirty="0">
              <a:effectLst/>
              <a:latin typeface="Roboto"/>
            </a:rPr>
            <a:t>Податкові накладні на такі безоплатні передачі не складаються</a:t>
          </a:r>
          <a:endParaRPr lang="en-GB" dirty="0"/>
        </a:p>
      </dgm:t>
    </dgm:pt>
    <dgm:pt modelId="{71E76AB5-62D8-6D48-81BA-4E97332EB0FB}" type="parTrans" cxnId="{8621B2C6-CCC7-9A4B-B151-76345F7D7987}">
      <dgm:prSet/>
      <dgm:spPr/>
      <dgm:t>
        <a:bodyPr/>
        <a:lstStyle/>
        <a:p>
          <a:endParaRPr lang="en-GB"/>
        </a:p>
      </dgm:t>
    </dgm:pt>
    <dgm:pt modelId="{1C7A24DA-14E8-0045-B686-37A0D9BCA264}" type="sibTrans" cxnId="{8621B2C6-CCC7-9A4B-B151-76345F7D7987}">
      <dgm:prSet/>
      <dgm:spPr/>
      <dgm:t>
        <a:bodyPr/>
        <a:lstStyle/>
        <a:p>
          <a:endParaRPr lang="en-GB"/>
        </a:p>
      </dgm:t>
    </dgm:pt>
    <dgm:pt modelId="{4AA3BD35-4959-3A45-98B2-71530DC8B23C}">
      <dgm:prSet phldrT="[Text]"/>
      <dgm:spPr/>
      <dgm:t>
        <a:bodyPr/>
        <a:lstStyle/>
        <a:p>
          <a:r>
            <a:rPr lang="uk-UA" b="1" i="0">
              <a:effectLst/>
              <a:latin typeface="Roboto"/>
            </a:rPr>
            <a:t>в декларації з ПДВ</a:t>
          </a:r>
          <a:r>
            <a:rPr lang="uk-UA" b="0" i="0">
              <a:effectLst/>
              <a:latin typeface="Roboto"/>
            </a:rPr>
            <a:t> такі операції  </a:t>
          </a:r>
          <a:r>
            <a:rPr lang="uk-UA" b="1" i="0">
              <a:effectLst/>
              <a:latin typeface="Roboto"/>
            </a:rPr>
            <a:t>не відображаються</a:t>
          </a:r>
          <a:r>
            <a:rPr lang="uk-UA" b="0" i="0">
              <a:effectLst/>
              <a:latin typeface="Roboto"/>
            </a:rPr>
            <a:t>. </a:t>
          </a:r>
          <a:endParaRPr lang="en-GB" dirty="0"/>
        </a:p>
      </dgm:t>
    </dgm:pt>
    <dgm:pt modelId="{1BC7D7C4-EEC1-8140-9993-6E30FC315754}" type="parTrans" cxnId="{7AD777AE-8519-734B-9E2A-FEED5D8C3167}">
      <dgm:prSet/>
      <dgm:spPr/>
      <dgm:t>
        <a:bodyPr/>
        <a:lstStyle/>
        <a:p>
          <a:endParaRPr lang="en-GB"/>
        </a:p>
      </dgm:t>
    </dgm:pt>
    <dgm:pt modelId="{91178F07-E9EE-DC47-841F-5529D06F3833}" type="sibTrans" cxnId="{7AD777AE-8519-734B-9E2A-FEED5D8C3167}">
      <dgm:prSet/>
      <dgm:spPr/>
      <dgm:t>
        <a:bodyPr/>
        <a:lstStyle/>
        <a:p>
          <a:endParaRPr lang="en-GB"/>
        </a:p>
      </dgm:t>
    </dgm:pt>
    <dgm:pt modelId="{E0C3A892-484D-184E-A2D5-9380218F33E1}">
      <dgm:prSet phldrT="[Text]"/>
      <dgm:spPr/>
      <dgm:t>
        <a:bodyPr/>
        <a:lstStyle/>
        <a:p>
          <a:r>
            <a:rPr lang="uk-UA" dirty="0"/>
            <a:t>компенсуючого ПДВ не виникає</a:t>
          </a:r>
          <a:endParaRPr lang="en-GB" dirty="0"/>
        </a:p>
      </dgm:t>
    </dgm:pt>
    <dgm:pt modelId="{08AE41C7-3149-634B-83FE-126EFE9C5047}" type="parTrans" cxnId="{6D7880A6-5E93-8149-91B6-F1C2C831FC7B}">
      <dgm:prSet/>
      <dgm:spPr/>
      <dgm:t>
        <a:bodyPr/>
        <a:lstStyle/>
        <a:p>
          <a:endParaRPr lang="en-GB"/>
        </a:p>
      </dgm:t>
    </dgm:pt>
    <dgm:pt modelId="{6A52E30C-5181-814A-8F39-61476AFEBF48}" type="sibTrans" cxnId="{6D7880A6-5E93-8149-91B6-F1C2C831FC7B}">
      <dgm:prSet/>
      <dgm:spPr/>
      <dgm:t>
        <a:bodyPr/>
        <a:lstStyle/>
        <a:p>
          <a:endParaRPr lang="en-GB"/>
        </a:p>
      </dgm:t>
    </dgm:pt>
    <dgm:pt modelId="{72778619-2637-F14F-A570-4149B3FB08FC}">
      <dgm:prSet/>
      <dgm:spPr>
        <a:solidFill>
          <a:srgbClr val="FF0000"/>
        </a:solidFill>
      </dgm:spPr>
      <dgm:t>
        <a:bodyPr/>
        <a:lstStyle/>
        <a:p>
          <a:r>
            <a:rPr lang="uk-UA" dirty="0"/>
            <a:t>документальне підтвердження</a:t>
          </a:r>
          <a:endParaRPr lang="en-GB" dirty="0"/>
        </a:p>
      </dgm:t>
    </dgm:pt>
    <dgm:pt modelId="{722B83BA-EF58-E444-8D61-07C6703ED429}" type="parTrans" cxnId="{1B802650-3D57-6348-A65F-DB64CA78EE22}">
      <dgm:prSet/>
      <dgm:spPr/>
      <dgm:t>
        <a:bodyPr/>
        <a:lstStyle/>
        <a:p>
          <a:endParaRPr lang="en-GB"/>
        </a:p>
      </dgm:t>
    </dgm:pt>
    <dgm:pt modelId="{8151EF6D-98CC-8044-8A09-1CAF5296373A}" type="sibTrans" cxnId="{1B802650-3D57-6348-A65F-DB64CA78EE22}">
      <dgm:prSet/>
      <dgm:spPr/>
      <dgm:t>
        <a:bodyPr/>
        <a:lstStyle/>
        <a:p>
          <a:endParaRPr lang="en-GB"/>
        </a:p>
      </dgm:t>
    </dgm:pt>
    <dgm:pt modelId="{DC082E29-1D1F-2648-8B88-DC986F4B2EBB}" type="pres">
      <dgm:prSet presAssocID="{80F9FFCF-A242-F647-B612-88A35827BBB5}" presName="Name0" presStyleCnt="0">
        <dgm:presLayoutVars>
          <dgm:chMax val="7"/>
          <dgm:chPref val="7"/>
          <dgm:dir/>
        </dgm:presLayoutVars>
      </dgm:prSet>
      <dgm:spPr/>
      <dgm:t>
        <a:bodyPr/>
        <a:lstStyle/>
        <a:p>
          <a:endParaRPr lang="uk-UA"/>
        </a:p>
      </dgm:t>
    </dgm:pt>
    <dgm:pt modelId="{5130BEE3-6D2C-A24B-A399-49524BDB8453}" type="pres">
      <dgm:prSet presAssocID="{80F9FFCF-A242-F647-B612-88A35827BBB5}" presName="Name1" presStyleCnt="0"/>
      <dgm:spPr/>
    </dgm:pt>
    <dgm:pt modelId="{939E1907-CD60-9E47-A01B-4D2FADC7AEEE}" type="pres">
      <dgm:prSet presAssocID="{80F9FFCF-A242-F647-B612-88A35827BBB5}" presName="cycle" presStyleCnt="0"/>
      <dgm:spPr/>
    </dgm:pt>
    <dgm:pt modelId="{6E744B32-E243-FE49-86F6-D710DC3FFA30}" type="pres">
      <dgm:prSet presAssocID="{80F9FFCF-A242-F647-B612-88A35827BBB5}" presName="srcNode" presStyleLbl="node1" presStyleIdx="0" presStyleCnt="4"/>
      <dgm:spPr/>
    </dgm:pt>
    <dgm:pt modelId="{EBE4223A-7DFB-FA40-A8A6-D7A7B36F0701}" type="pres">
      <dgm:prSet presAssocID="{80F9FFCF-A242-F647-B612-88A35827BBB5}" presName="conn" presStyleLbl="parChTrans1D2" presStyleIdx="0" presStyleCnt="1"/>
      <dgm:spPr/>
      <dgm:t>
        <a:bodyPr/>
        <a:lstStyle/>
        <a:p>
          <a:endParaRPr lang="uk-UA"/>
        </a:p>
      </dgm:t>
    </dgm:pt>
    <dgm:pt modelId="{DB9CDDB9-AB60-B14D-825A-72DA23409EA7}" type="pres">
      <dgm:prSet presAssocID="{80F9FFCF-A242-F647-B612-88A35827BBB5}" presName="extraNode" presStyleLbl="node1" presStyleIdx="0" presStyleCnt="4"/>
      <dgm:spPr/>
    </dgm:pt>
    <dgm:pt modelId="{C104214B-C4BD-8D45-BE3F-06086DC023CD}" type="pres">
      <dgm:prSet presAssocID="{80F9FFCF-A242-F647-B612-88A35827BBB5}" presName="dstNode" presStyleLbl="node1" presStyleIdx="0" presStyleCnt="4"/>
      <dgm:spPr/>
    </dgm:pt>
    <dgm:pt modelId="{039CD29A-9413-6A4D-AAEB-1901EFF04263}" type="pres">
      <dgm:prSet presAssocID="{88473AD7-0975-A843-A7A9-89CA222B9FBF}" presName="text_1" presStyleLbl="node1" presStyleIdx="0" presStyleCnt="4">
        <dgm:presLayoutVars>
          <dgm:bulletEnabled val="1"/>
        </dgm:presLayoutVars>
      </dgm:prSet>
      <dgm:spPr/>
      <dgm:t>
        <a:bodyPr/>
        <a:lstStyle/>
        <a:p>
          <a:endParaRPr lang="uk-UA"/>
        </a:p>
      </dgm:t>
    </dgm:pt>
    <dgm:pt modelId="{E37F1B33-008F-9342-AF68-2398B3C67D96}" type="pres">
      <dgm:prSet presAssocID="{88473AD7-0975-A843-A7A9-89CA222B9FBF}" presName="accent_1" presStyleCnt="0"/>
      <dgm:spPr/>
    </dgm:pt>
    <dgm:pt modelId="{BC228197-8C4B-2F42-A7E4-5E2BCD97F5BA}" type="pres">
      <dgm:prSet presAssocID="{88473AD7-0975-A843-A7A9-89CA222B9FBF}" presName="accentRepeatNode" presStyleLbl="solidFgAcc1" presStyleIdx="0" presStyleCnt="4"/>
      <dgm:spPr/>
    </dgm:pt>
    <dgm:pt modelId="{56EF0FDA-B4D2-EC4B-93B9-BB9AD917CA99}" type="pres">
      <dgm:prSet presAssocID="{4AA3BD35-4959-3A45-98B2-71530DC8B23C}" presName="text_2" presStyleLbl="node1" presStyleIdx="1" presStyleCnt="4">
        <dgm:presLayoutVars>
          <dgm:bulletEnabled val="1"/>
        </dgm:presLayoutVars>
      </dgm:prSet>
      <dgm:spPr/>
      <dgm:t>
        <a:bodyPr/>
        <a:lstStyle/>
        <a:p>
          <a:endParaRPr lang="uk-UA"/>
        </a:p>
      </dgm:t>
    </dgm:pt>
    <dgm:pt modelId="{9D8BA7B9-8E95-6E4E-BD76-6841D8FEADFE}" type="pres">
      <dgm:prSet presAssocID="{4AA3BD35-4959-3A45-98B2-71530DC8B23C}" presName="accent_2" presStyleCnt="0"/>
      <dgm:spPr/>
    </dgm:pt>
    <dgm:pt modelId="{1A5D4475-FFED-DA4A-B110-171C87CE2DFF}" type="pres">
      <dgm:prSet presAssocID="{4AA3BD35-4959-3A45-98B2-71530DC8B23C}" presName="accentRepeatNode" presStyleLbl="solidFgAcc1" presStyleIdx="1" presStyleCnt="4"/>
      <dgm:spPr/>
    </dgm:pt>
    <dgm:pt modelId="{9B92549C-8978-C844-AF23-04EC0C7641D3}" type="pres">
      <dgm:prSet presAssocID="{E0C3A892-484D-184E-A2D5-9380218F33E1}" presName="text_3" presStyleLbl="node1" presStyleIdx="2" presStyleCnt="4">
        <dgm:presLayoutVars>
          <dgm:bulletEnabled val="1"/>
        </dgm:presLayoutVars>
      </dgm:prSet>
      <dgm:spPr/>
      <dgm:t>
        <a:bodyPr/>
        <a:lstStyle/>
        <a:p>
          <a:endParaRPr lang="uk-UA"/>
        </a:p>
      </dgm:t>
    </dgm:pt>
    <dgm:pt modelId="{A8AC788E-B3D3-A540-85AC-C553534ED4CE}" type="pres">
      <dgm:prSet presAssocID="{E0C3A892-484D-184E-A2D5-9380218F33E1}" presName="accent_3" presStyleCnt="0"/>
      <dgm:spPr/>
    </dgm:pt>
    <dgm:pt modelId="{9678D1B1-E83D-FC48-B192-918BC6860774}" type="pres">
      <dgm:prSet presAssocID="{E0C3A892-484D-184E-A2D5-9380218F33E1}" presName="accentRepeatNode" presStyleLbl="solidFgAcc1" presStyleIdx="2" presStyleCnt="4"/>
      <dgm:spPr/>
    </dgm:pt>
    <dgm:pt modelId="{9E32523F-6950-1A41-87E7-D8F19D5E775E}" type="pres">
      <dgm:prSet presAssocID="{72778619-2637-F14F-A570-4149B3FB08FC}" presName="text_4" presStyleLbl="node1" presStyleIdx="3" presStyleCnt="4">
        <dgm:presLayoutVars>
          <dgm:bulletEnabled val="1"/>
        </dgm:presLayoutVars>
      </dgm:prSet>
      <dgm:spPr/>
      <dgm:t>
        <a:bodyPr/>
        <a:lstStyle/>
        <a:p>
          <a:endParaRPr lang="uk-UA"/>
        </a:p>
      </dgm:t>
    </dgm:pt>
    <dgm:pt modelId="{CCE398E0-7273-5B43-92B2-F32AB957077E}" type="pres">
      <dgm:prSet presAssocID="{72778619-2637-F14F-A570-4149B3FB08FC}" presName="accent_4" presStyleCnt="0"/>
      <dgm:spPr/>
    </dgm:pt>
    <dgm:pt modelId="{3AFA483F-6FA3-8E44-903B-C83C5B45DB96}" type="pres">
      <dgm:prSet presAssocID="{72778619-2637-F14F-A570-4149B3FB08FC}" presName="accentRepeatNode" presStyleLbl="solidFgAcc1" presStyleIdx="3" presStyleCnt="4"/>
      <dgm:spPr/>
    </dgm:pt>
  </dgm:ptLst>
  <dgm:cxnLst>
    <dgm:cxn modelId="{BF53CB8F-ED92-DC4C-8D4B-4F0F127A8FE0}" type="presOf" srcId="{E0C3A892-484D-184E-A2D5-9380218F33E1}" destId="{9B92549C-8978-C844-AF23-04EC0C7641D3}" srcOrd="0" destOrd="0" presId="urn:microsoft.com/office/officeart/2008/layout/VerticalCurvedList"/>
    <dgm:cxn modelId="{F75997F8-9A1F-494B-A62A-1A4EE4F73787}" type="presOf" srcId="{80F9FFCF-A242-F647-B612-88A35827BBB5}" destId="{DC082E29-1D1F-2648-8B88-DC986F4B2EBB}" srcOrd="0" destOrd="0" presId="urn:microsoft.com/office/officeart/2008/layout/VerticalCurvedList"/>
    <dgm:cxn modelId="{C69BF14B-F999-DC4F-A4D6-8603858A3E77}" type="presOf" srcId="{72778619-2637-F14F-A570-4149B3FB08FC}" destId="{9E32523F-6950-1A41-87E7-D8F19D5E775E}" srcOrd="0" destOrd="0" presId="urn:microsoft.com/office/officeart/2008/layout/VerticalCurvedList"/>
    <dgm:cxn modelId="{A0D43093-792B-4043-8AAF-988ED2C4EB4E}" type="presOf" srcId="{4AA3BD35-4959-3A45-98B2-71530DC8B23C}" destId="{56EF0FDA-B4D2-EC4B-93B9-BB9AD917CA99}" srcOrd="0" destOrd="0" presId="urn:microsoft.com/office/officeart/2008/layout/VerticalCurvedList"/>
    <dgm:cxn modelId="{8621B2C6-CCC7-9A4B-B151-76345F7D7987}" srcId="{80F9FFCF-A242-F647-B612-88A35827BBB5}" destId="{88473AD7-0975-A843-A7A9-89CA222B9FBF}" srcOrd="0" destOrd="0" parTransId="{71E76AB5-62D8-6D48-81BA-4E97332EB0FB}" sibTransId="{1C7A24DA-14E8-0045-B686-37A0D9BCA264}"/>
    <dgm:cxn modelId="{B3408505-E0E9-8145-9403-FBBC9EBBFC49}" type="presOf" srcId="{88473AD7-0975-A843-A7A9-89CA222B9FBF}" destId="{039CD29A-9413-6A4D-AAEB-1901EFF04263}" srcOrd="0" destOrd="0" presId="urn:microsoft.com/office/officeart/2008/layout/VerticalCurvedList"/>
    <dgm:cxn modelId="{6D7880A6-5E93-8149-91B6-F1C2C831FC7B}" srcId="{80F9FFCF-A242-F647-B612-88A35827BBB5}" destId="{E0C3A892-484D-184E-A2D5-9380218F33E1}" srcOrd="2" destOrd="0" parTransId="{08AE41C7-3149-634B-83FE-126EFE9C5047}" sibTransId="{6A52E30C-5181-814A-8F39-61476AFEBF48}"/>
    <dgm:cxn modelId="{6F471BDC-1326-D241-AE4B-FC67036247F8}" type="presOf" srcId="{1C7A24DA-14E8-0045-B686-37A0D9BCA264}" destId="{EBE4223A-7DFB-FA40-A8A6-D7A7B36F0701}" srcOrd="0" destOrd="0" presId="urn:microsoft.com/office/officeart/2008/layout/VerticalCurvedList"/>
    <dgm:cxn modelId="{7AD777AE-8519-734B-9E2A-FEED5D8C3167}" srcId="{80F9FFCF-A242-F647-B612-88A35827BBB5}" destId="{4AA3BD35-4959-3A45-98B2-71530DC8B23C}" srcOrd="1" destOrd="0" parTransId="{1BC7D7C4-EEC1-8140-9993-6E30FC315754}" sibTransId="{91178F07-E9EE-DC47-841F-5529D06F3833}"/>
    <dgm:cxn modelId="{1B802650-3D57-6348-A65F-DB64CA78EE22}" srcId="{80F9FFCF-A242-F647-B612-88A35827BBB5}" destId="{72778619-2637-F14F-A570-4149B3FB08FC}" srcOrd="3" destOrd="0" parTransId="{722B83BA-EF58-E444-8D61-07C6703ED429}" sibTransId="{8151EF6D-98CC-8044-8A09-1CAF5296373A}"/>
    <dgm:cxn modelId="{04118CF2-3F27-4A4A-9849-CE2DC0042522}" type="presParOf" srcId="{DC082E29-1D1F-2648-8B88-DC986F4B2EBB}" destId="{5130BEE3-6D2C-A24B-A399-49524BDB8453}" srcOrd="0" destOrd="0" presId="urn:microsoft.com/office/officeart/2008/layout/VerticalCurvedList"/>
    <dgm:cxn modelId="{FDCD9630-C071-A447-8770-83025D1DFEFF}" type="presParOf" srcId="{5130BEE3-6D2C-A24B-A399-49524BDB8453}" destId="{939E1907-CD60-9E47-A01B-4D2FADC7AEEE}" srcOrd="0" destOrd="0" presId="urn:microsoft.com/office/officeart/2008/layout/VerticalCurvedList"/>
    <dgm:cxn modelId="{BDE6D3BA-B953-694F-9650-C1327A8E0C0F}" type="presParOf" srcId="{939E1907-CD60-9E47-A01B-4D2FADC7AEEE}" destId="{6E744B32-E243-FE49-86F6-D710DC3FFA30}" srcOrd="0" destOrd="0" presId="urn:microsoft.com/office/officeart/2008/layout/VerticalCurvedList"/>
    <dgm:cxn modelId="{E59EBBE1-0F2C-324F-B35C-272427D6A4C8}" type="presParOf" srcId="{939E1907-CD60-9E47-A01B-4D2FADC7AEEE}" destId="{EBE4223A-7DFB-FA40-A8A6-D7A7B36F0701}" srcOrd="1" destOrd="0" presId="urn:microsoft.com/office/officeart/2008/layout/VerticalCurvedList"/>
    <dgm:cxn modelId="{E93C410F-2C5F-694A-B9B8-D7F1260436EE}" type="presParOf" srcId="{939E1907-CD60-9E47-A01B-4D2FADC7AEEE}" destId="{DB9CDDB9-AB60-B14D-825A-72DA23409EA7}" srcOrd="2" destOrd="0" presId="urn:microsoft.com/office/officeart/2008/layout/VerticalCurvedList"/>
    <dgm:cxn modelId="{82EB543D-4CAD-714F-A331-6BC16C383B75}" type="presParOf" srcId="{939E1907-CD60-9E47-A01B-4D2FADC7AEEE}" destId="{C104214B-C4BD-8D45-BE3F-06086DC023CD}" srcOrd="3" destOrd="0" presId="urn:microsoft.com/office/officeart/2008/layout/VerticalCurvedList"/>
    <dgm:cxn modelId="{0DE30193-E072-3A42-852A-1797FA5A133B}" type="presParOf" srcId="{5130BEE3-6D2C-A24B-A399-49524BDB8453}" destId="{039CD29A-9413-6A4D-AAEB-1901EFF04263}" srcOrd="1" destOrd="0" presId="urn:microsoft.com/office/officeart/2008/layout/VerticalCurvedList"/>
    <dgm:cxn modelId="{BD350F90-0FEF-F846-BEA9-92C535B64A68}" type="presParOf" srcId="{5130BEE3-6D2C-A24B-A399-49524BDB8453}" destId="{E37F1B33-008F-9342-AF68-2398B3C67D96}" srcOrd="2" destOrd="0" presId="urn:microsoft.com/office/officeart/2008/layout/VerticalCurvedList"/>
    <dgm:cxn modelId="{B67338F4-E05C-A246-B159-E8F3A9E55745}" type="presParOf" srcId="{E37F1B33-008F-9342-AF68-2398B3C67D96}" destId="{BC228197-8C4B-2F42-A7E4-5E2BCD97F5BA}" srcOrd="0" destOrd="0" presId="urn:microsoft.com/office/officeart/2008/layout/VerticalCurvedList"/>
    <dgm:cxn modelId="{28C176DA-72CF-7040-B948-1D07DD360FDF}" type="presParOf" srcId="{5130BEE3-6D2C-A24B-A399-49524BDB8453}" destId="{56EF0FDA-B4D2-EC4B-93B9-BB9AD917CA99}" srcOrd="3" destOrd="0" presId="urn:microsoft.com/office/officeart/2008/layout/VerticalCurvedList"/>
    <dgm:cxn modelId="{E8641DB6-154A-FE40-8FFB-9F22979232FC}" type="presParOf" srcId="{5130BEE3-6D2C-A24B-A399-49524BDB8453}" destId="{9D8BA7B9-8E95-6E4E-BD76-6841D8FEADFE}" srcOrd="4" destOrd="0" presId="urn:microsoft.com/office/officeart/2008/layout/VerticalCurvedList"/>
    <dgm:cxn modelId="{903A9142-F12A-8440-8CB6-9220E361E134}" type="presParOf" srcId="{9D8BA7B9-8E95-6E4E-BD76-6841D8FEADFE}" destId="{1A5D4475-FFED-DA4A-B110-171C87CE2DFF}" srcOrd="0" destOrd="0" presId="urn:microsoft.com/office/officeart/2008/layout/VerticalCurvedList"/>
    <dgm:cxn modelId="{0840BAD7-8E9C-9A40-A3DA-029194EBBF25}" type="presParOf" srcId="{5130BEE3-6D2C-A24B-A399-49524BDB8453}" destId="{9B92549C-8978-C844-AF23-04EC0C7641D3}" srcOrd="5" destOrd="0" presId="urn:microsoft.com/office/officeart/2008/layout/VerticalCurvedList"/>
    <dgm:cxn modelId="{4FDF176E-EF2E-8541-9ABC-953A8157A93B}" type="presParOf" srcId="{5130BEE3-6D2C-A24B-A399-49524BDB8453}" destId="{A8AC788E-B3D3-A540-85AC-C553534ED4CE}" srcOrd="6" destOrd="0" presId="urn:microsoft.com/office/officeart/2008/layout/VerticalCurvedList"/>
    <dgm:cxn modelId="{B242D5A0-7B50-9649-BE90-40A6197BD565}" type="presParOf" srcId="{A8AC788E-B3D3-A540-85AC-C553534ED4CE}" destId="{9678D1B1-E83D-FC48-B192-918BC6860774}" srcOrd="0" destOrd="0" presId="urn:microsoft.com/office/officeart/2008/layout/VerticalCurvedList"/>
    <dgm:cxn modelId="{F9B87C8A-9D03-FA40-A360-1CD47A4A8E89}" type="presParOf" srcId="{5130BEE3-6D2C-A24B-A399-49524BDB8453}" destId="{9E32523F-6950-1A41-87E7-D8F19D5E775E}" srcOrd="7" destOrd="0" presId="urn:microsoft.com/office/officeart/2008/layout/VerticalCurvedList"/>
    <dgm:cxn modelId="{5AB97386-789E-214C-8CEE-6684187B92FE}" type="presParOf" srcId="{5130BEE3-6D2C-A24B-A399-49524BDB8453}" destId="{CCE398E0-7273-5B43-92B2-F32AB957077E}" srcOrd="8" destOrd="0" presId="urn:microsoft.com/office/officeart/2008/layout/VerticalCurvedList"/>
    <dgm:cxn modelId="{BEFEF155-48FC-BA47-A1AE-91CBF5841361}" type="presParOf" srcId="{CCE398E0-7273-5B43-92B2-F32AB957077E}" destId="{3AFA483F-6FA3-8E44-903B-C83C5B45DB96}"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4223A-7DFB-FA40-A8A6-D7A7B36F0701}">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9CD29A-9413-6A4D-AAEB-1901EFF04263}">
      <dsp:nvSpPr>
        <dsp:cNvPr id="0" name=""/>
        <dsp:cNvSpPr/>
      </dsp:nvSpPr>
      <dsp:spPr>
        <a:xfrm>
          <a:off x="610504" y="416587"/>
          <a:ext cx="7440913" cy="83360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uk-UA" sz="2500" b="0" i="0" kern="1200" dirty="0">
              <a:effectLst/>
              <a:latin typeface="Roboto"/>
            </a:rPr>
            <a:t>Податкові накладні на такі безоплатні передачі не складаються</a:t>
          </a:r>
          <a:endParaRPr lang="en-GB" sz="2500" kern="1200" dirty="0"/>
        </a:p>
      </dsp:txBody>
      <dsp:txXfrm>
        <a:off x="610504" y="416587"/>
        <a:ext cx="7440913" cy="833607"/>
      </dsp:txXfrm>
    </dsp:sp>
    <dsp:sp modelId="{BC228197-8C4B-2F42-A7E4-5E2BCD97F5BA}">
      <dsp:nvSpPr>
        <dsp:cNvPr id="0" name=""/>
        <dsp:cNvSpPr/>
      </dsp:nvSpPr>
      <dsp:spPr>
        <a:xfrm>
          <a:off x="89500" y="312386"/>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6EF0FDA-B4D2-EC4B-93B9-BB9AD917CA99}">
      <dsp:nvSpPr>
        <dsp:cNvPr id="0" name=""/>
        <dsp:cNvSpPr/>
      </dsp:nvSpPr>
      <dsp:spPr>
        <a:xfrm>
          <a:off x="1088431" y="1667215"/>
          <a:ext cx="6962986" cy="83360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uk-UA" sz="2500" b="1" i="0" kern="1200">
              <a:effectLst/>
              <a:latin typeface="Roboto"/>
            </a:rPr>
            <a:t>в декларації з ПДВ</a:t>
          </a:r>
          <a:r>
            <a:rPr lang="uk-UA" sz="2500" b="0" i="0" kern="1200">
              <a:effectLst/>
              <a:latin typeface="Roboto"/>
            </a:rPr>
            <a:t> такі операції  </a:t>
          </a:r>
          <a:r>
            <a:rPr lang="uk-UA" sz="2500" b="1" i="0" kern="1200">
              <a:effectLst/>
              <a:latin typeface="Roboto"/>
            </a:rPr>
            <a:t>не відображаються</a:t>
          </a:r>
          <a:r>
            <a:rPr lang="uk-UA" sz="2500" b="0" i="0" kern="1200">
              <a:effectLst/>
              <a:latin typeface="Roboto"/>
            </a:rPr>
            <a:t>. </a:t>
          </a:r>
          <a:endParaRPr lang="en-GB" sz="2500" kern="1200" dirty="0"/>
        </a:p>
      </dsp:txBody>
      <dsp:txXfrm>
        <a:off x="1088431" y="1667215"/>
        <a:ext cx="6962986" cy="833607"/>
      </dsp:txXfrm>
    </dsp:sp>
    <dsp:sp modelId="{1A5D4475-FFED-DA4A-B110-171C87CE2DFF}">
      <dsp:nvSpPr>
        <dsp:cNvPr id="0" name=""/>
        <dsp:cNvSpPr/>
      </dsp:nvSpPr>
      <dsp:spPr>
        <a:xfrm>
          <a:off x="567426" y="1563014"/>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B92549C-8978-C844-AF23-04EC0C7641D3}">
      <dsp:nvSpPr>
        <dsp:cNvPr id="0" name=""/>
        <dsp:cNvSpPr/>
      </dsp:nvSpPr>
      <dsp:spPr>
        <a:xfrm>
          <a:off x="1088431" y="2917843"/>
          <a:ext cx="6962986" cy="83360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uk-UA" sz="2500" kern="1200" dirty="0"/>
            <a:t>компенсуючого ПДВ не виникає</a:t>
          </a:r>
          <a:endParaRPr lang="en-GB" sz="2500" kern="1200" dirty="0"/>
        </a:p>
      </dsp:txBody>
      <dsp:txXfrm>
        <a:off x="1088431" y="2917843"/>
        <a:ext cx="6962986" cy="833607"/>
      </dsp:txXfrm>
    </dsp:sp>
    <dsp:sp modelId="{9678D1B1-E83D-FC48-B192-918BC6860774}">
      <dsp:nvSpPr>
        <dsp:cNvPr id="0" name=""/>
        <dsp:cNvSpPr/>
      </dsp:nvSpPr>
      <dsp:spPr>
        <a:xfrm>
          <a:off x="567426" y="2813642"/>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E32523F-6950-1A41-87E7-D8F19D5E775E}">
      <dsp:nvSpPr>
        <dsp:cNvPr id="0" name=""/>
        <dsp:cNvSpPr/>
      </dsp:nvSpPr>
      <dsp:spPr>
        <a:xfrm>
          <a:off x="610504" y="4168472"/>
          <a:ext cx="7440913" cy="833607"/>
        </a:xfrm>
        <a:prstGeom prst="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uk-UA" sz="2500" kern="1200" dirty="0"/>
            <a:t>документальне підтвердження</a:t>
          </a:r>
          <a:endParaRPr lang="en-GB" sz="2500" kern="1200" dirty="0"/>
        </a:p>
      </dsp:txBody>
      <dsp:txXfrm>
        <a:off x="610504" y="4168472"/>
        <a:ext cx="7440913" cy="833607"/>
      </dsp:txXfrm>
    </dsp:sp>
    <dsp:sp modelId="{3AFA483F-6FA3-8E44-903B-C83C5B45DB96}">
      <dsp:nvSpPr>
        <dsp:cNvPr id="0" name=""/>
        <dsp:cNvSpPr/>
      </dsp:nvSpPr>
      <dsp:spPr>
        <a:xfrm>
          <a:off x="89500" y="4064271"/>
          <a:ext cx="1042009" cy="104200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6B955-18D7-CC47-BD38-8BE419A27BA3}" type="datetimeFigureOut">
              <a:rPr lang="x-none" smtClean="0"/>
              <a:t>11.07.2024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F22BA-F266-704F-99BA-096BF694203B}" type="slidenum">
              <a:rPr lang="x-none" smtClean="0"/>
              <a:t>‹№›</a:t>
            </a:fld>
            <a:endParaRPr lang="x-none"/>
          </a:p>
        </p:txBody>
      </p:sp>
    </p:spTree>
    <p:extLst>
      <p:ext uri="{BB962C8B-B14F-4D97-AF65-F5344CB8AC3E}">
        <p14:creationId xmlns:p14="http://schemas.microsoft.com/office/powerpoint/2010/main" val="235367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93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92" name="Google Shape;1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289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92" name="Google Shape;1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422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92" name="Google Shape;1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997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29" name="Google Shape;22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980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42" name="Google Shape;2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632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54" name="Google Shape;25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22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EF2A16-3CD3-7A48-B869-7CE65E6E451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803BAD6D-2C35-094D-AB13-9002F1A17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93D452EA-A70A-124D-B3B7-CFE8C759BDC2}"/>
              </a:ext>
            </a:extLst>
          </p:cNvPr>
          <p:cNvSpPr>
            <a:spLocks noGrp="1"/>
          </p:cNvSpPr>
          <p:nvPr>
            <p:ph type="dt" sz="half" idx="10"/>
          </p:nvPr>
        </p:nvSpPr>
        <p:spPr/>
        <p:txBody>
          <a:bodyPr/>
          <a:lstStyle/>
          <a:p>
            <a:fld id="{80590EC5-B5CD-3E49-9EBA-DFE7AB424795}" type="datetimeFigureOut">
              <a:rPr lang="x-none" smtClean="0"/>
              <a:t>11.07.2024</a:t>
            </a:fld>
            <a:endParaRPr lang="x-none"/>
          </a:p>
        </p:txBody>
      </p:sp>
      <p:sp>
        <p:nvSpPr>
          <p:cNvPr id="5" name="Footer Placeholder 4">
            <a:extLst>
              <a:ext uri="{FF2B5EF4-FFF2-40B4-BE49-F238E27FC236}">
                <a16:creationId xmlns:a16="http://schemas.microsoft.com/office/drawing/2014/main" xmlns="" id="{946B0DEC-34AB-E248-BDA1-B6E5F364372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17ACF63-E38D-AE4C-97E0-23083BB3FE5E}"/>
              </a:ext>
            </a:extLst>
          </p:cNvPr>
          <p:cNvSpPr>
            <a:spLocks noGrp="1"/>
          </p:cNvSpPr>
          <p:nvPr>
            <p:ph type="sldNum" sz="quarter" idx="12"/>
          </p:nvPr>
        </p:nvSpPr>
        <p:spPr/>
        <p:txBody>
          <a:bodyPr/>
          <a:lstStyle/>
          <a:p>
            <a:fld id="{E17D53C8-428A-0D47-9547-B5CB93D18032}" type="slidenum">
              <a:rPr lang="x-none" smtClean="0"/>
              <a:t>‹№›</a:t>
            </a:fld>
            <a:endParaRPr lang="x-none"/>
          </a:p>
        </p:txBody>
      </p:sp>
    </p:spTree>
    <p:extLst>
      <p:ext uri="{BB962C8B-B14F-4D97-AF65-F5344CB8AC3E}">
        <p14:creationId xmlns:p14="http://schemas.microsoft.com/office/powerpoint/2010/main" val="346538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5052A-34E1-3246-A586-41053B538134}"/>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E5FE6277-693C-7349-94CD-53822093A5D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07DDA1F-19A0-3A4C-A05B-4EF5BEA471D3}"/>
              </a:ext>
            </a:extLst>
          </p:cNvPr>
          <p:cNvSpPr>
            <a:spLocks noGrp="1"/>
          </p:cNvSpPr>
          <p:nvPr>
            <p:ph type="dt" sz="half" idx="10"/>
          </p:nvPr>
        </p:nvSpPr>
        <p:spPr/>
        <p:txBody>
          <a:bodyPr/>
          <a:lstStyle/>
          <a:p>
            <a:fld id="{80590EC5-B5CD-3E49-9EBA-DFE7AB424795}" type="datetimeFigureOut">
              <a:rPr lang="x-none" smtClean="0"/>
              <a:t>11.07.2024</a:t>
            </a:fld>
            <a:endParaRPr lang="x-none"/>
          </a:p>
        </p:txBody>
      </p:sp>
      <p:sp>
        <p:nvSpPr>
          <p:cNvPr id="5" name="Footer Placeholder 4">
            <a:extLst>
              <a:ext uri="{FF2B5EF4-FFF2-40B4-BE49-F238E27FC236}">
                <a16:creationId xmlns:a16="http://schemas.microsoft.com/office/drawing/2014/main" xmlns="" id="{B23359E5-7524-D74F-966D-2CBD9F37F8C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34CAF1F-4426-1C4E-ACF2-396C8EA664C5}"/>
              </a:ext>
            </a:extLst>
          </p:cNvPr>
          <p:cNvSpPr>
            <a:spLocks noGrp="1"/>
          </p:cNvSpPr>
          <p:nvPr>
            <p:ph type="sldNum" sz="quarter" idx="12"/>
          </p:nvPr>
        </p:nvSpPr>
        <p:spPr/>
        <p:txBody>
          <a:bodyPr/>
          <a:lstStyle/>
          <a:p>
            <a:fld id="{E17D53C8-428A-0D47-9547-B5CB93D18032}" type="slidenum">
              <a:rPr lang="x-none" smtClean="0"/>
              <a:t>‹№›</a:t>
            </a:fld>
            <a:endParaRPr lang="x-none"/>
          </a:p>
        </p:txBody>
      </p:sp>
    </p:spTree>
    <p:extLst>
      <p:ext uri="{BB962C8B-B14F-4D97-AF65-F5344CB8AC3E}">
        <p14:creationId xmlns:p14="http://schemas.microsoft.com/office/powerpoint/2010/main" val="160304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8812CCF-A6D0-4643-9163-F453AB3ABEB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8E37F6BA-A9DF-D14D-B1E5-1E970C1D3CB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1F930B51-FADE-2F4A-8DF0-19800331A418}"/>
              </a:ext>
            </a:extLst>
          </p:cNvPr>
          <p:cNvSpPr>
            <a:spLocks noGrp="1"/>
          </p:cNvSpPr>
          <p:nvPr>
            <p:ph type="dt" sz="half" idx="10"/>
          </p:nvPr>
        </p:nvSpPr>
        <p:spPr/>
        <p:txBody>
          <a:bodyPr/>
          <a:lstStyle/>
          <a:p>
            <a:fld id="{80590EC5-B5CD-3E49-9EBA-DFE7AB424795}" type="datetimeFigureOut">
              <a:rPr lang="x-none" smtClean="0"/>
              <a:t>11.07.2024</a:t>
            </a:fld>
            <a:endParaRPr lang="x-none"/>
          </a:p>
        </p:txBody>
      </p:sp>
      <p:sp>
        <p:nvSpPr>
          <p:cNvPr id="5" name="Footer Placeholder 4">
            <a:extLst>
              <a:ext uri="{FF2B5EF4-FFF2-40B4-BE49-F238E27FC236}">
                <a16:creationId xmlns:a16="http://schemas.microsoft.com/office/drawing/2014/main" xmlns="" id="{519968B6-C410-F241-9C61-1FA2B20CF70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CD24D410-1D71-664E-98DF-59167ED0049D}"/>
              </a:ext>
            </a:extLst>
          </p:cNvPr>
          <p:cNvSpPr>
            <a:spLocks noGrp="1"/>
          </p:cNvSpPr>
          <p:nvPr>
            <p:ph type="sldNum" sz="quarter" idx="12"/>
          </p:nvPr>
        </p:nvSpPr>
        <p:spPr/>
        <p:txBody>
          <a:bodyPr/>
          <a:lstStyle/>
          <a:p>
            <a:fld id="{E17D53C8-428A-0D47-9547-B5CB93D18032}" type="slidenum">
              <a:rPr lang="x-none" smtClean="0"/>
              <a:t>‹№›</a:t>
            </a:fld>
            <a:endParaRPr lang="x-none"/>
          </a:p>
        </p:txBody>
      </p:sp>
    </p:spTree>
    <p:extLst>
      <p:ext uri="{BB962C8B-B14F-4D97-AF65-F5344CB8AC3E}">
        <p14:creationId xmlns:p14="http://schemas.microsoft.com/office/powerpoint/2010/main" val="399615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A28DD-2C91-E84D-9711-4D49D296642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F26676D7-47BF-1641-A34C-C1D851E8661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4714A07-B59D-0642-925C-5436077A9811}"/>
              </a:ext>
            </a:extLst>
          </p:cNvPr>
          <p:cNvSpPr>
            <a:spLocks noGrp="1"/>
          </p:cNvSpPr>
          <p:nvPr>
            <p:ph type="dt" sz="half" idx="10"/>
          </p:nvPr>
        </p:nvSpPr>
        <p:spPr/>
        <p:txBody>
          <a:bodyPr/>
          <a:lstStyle/>
          <a:p>
            <a:fld id="{80590EC5-B5CD-3E49-9EBA-DFE7AB424795}" type="datetimeFigureOut">
              <a:rPr lang="x-none" smtClean="0"/>
              <a:t>11.07.2024</a:t>
            </a:fld>
            <a:endParaRPr lang="x-none"/>
          </a:p>
        </p:txBody>
      </p:sp>
      <p:sp>
        <p:nvSpPr>
          <p:cNvPr id="5" name="Footer Placeholder 4">
            <a:extLst>
              <a:ext uri="{FF2B5EF4-FFF2-40B4-BE49-F238E27FC236}">
                <a16:creationId xmlns:a16="http://schemas.microsoft.com/office/drawing/2014/main" xmlns="" id="{07F0BB44-8E50-9F43-868C-EDF108AC3DB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D91D827-BD29-8D4D-A89B-D5C451A27992}"/>
              </a:ext>
            </a:extLst>
          </p:cNvPr>
          <p:cNvSpPr>
            <a:spLocks noGrp="1"/>
          </p:cNvSpPr>
          <p:nvPr>
            <p:ph type="sldNum" sz="quarter" idx="12"/>
          </p:nvPr>
        </p:nvSpPr>
        <p:spPr/>
        <p:txBody>
          <a:bodyPr/>
          <a:lstStyle/>
          <a:p>
            <a:fld id="{E17D53C8-428A-0D47-9547-B5CB93D18032}" type="slidenum">
              <a:rPr lang="x-none" smtClean="0"/>
              <a:t>‹№›</a:t>
            </a:fld>
            <a:endParaRPr lang="x-none"/>
          </a:p>
        </p:txBody>
      </p:sp>
    </p:spTree>
    <p:extLst>
      <p:ext uri="{BB962C8B-B14F-4D97-AF65-F5344CB8AC3E}">
        <p14:creationId xmlns:p14="http://schemas.microsoft.com/office/powerpoint/2010/main" val="30431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0F205-3073-5740-8812-57DB2338E89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2906AF5A-BD3C-EC40-91BE-84F55F8F00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91E56CE2-1D74-A24D-A78B-FCD6F837F7D2}"/>
              </a:ext>
            </a:extLst>
          </p:cNvPr>
          <p:cNvSpPr>
            <a:spLocks noGrp="1"/>
          </p:cNvSpPr>
          <p:nvPr>
            <p:ph type="dt" sz="half" idx="10"/>
          </p:nvPr>
        </p:nvSpPr>
        <p:spPr/>
        <p:txBody>
          <a:bodyPr/>
          <a:lstStyle/>
          <a:p>
            <a:fld id="{80590EC5-B5CD-3E49-9EBA-DFE7AB424795}" type="datetimeFigureOut">
              <a:rPr lang="x-none" smtClean="0"/>
              <a:t>11.07.2024</a:t>
            </a:fld>
            <a:endParaRPr lang="x-none"/>
          </a:p>
        </p:txBody>
      </p:sp>
      <p:sp>
        <p:nvSpPr>
          <p:cNvPr id="5" name="Footer Placeholder 4">
            <a:extLst>
              <a:ext uri="{FF2B5EF4-FFF2-40B4-BE49-F238E27FC236}">
                <a16:creationId xmlns:a16="http://schemas.microsoft.com/office/drawing/2014/main" xmlns="" id="{6A9B7477-03BB-0243-A5B8-480ACA5EF82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BC8E26A4-A31D-664A-B076-F67B2D5E0907}"/>
              </a:ext>
            </a:extLst>
          </p:cNvPr>
          <p:cNvSpPr>
            <a:spLocks noGrp="1"/>
          </p:cNvSpPr>
          <p:nvPr>
            <p:ph type="sldNum" sz="quarter" idx="12"/>
          </p:nvPr>
        </p:nvSpPr>
        <p:spPr/>
        <p:txBody>
          <a:bodyPr/>
          <a:lstStyle/>
          <a:p>
            <a:fld id="{E17D53C8-428A-0D47-9547-B5CB93D18032}" type="slidenum">
              <a:rPr lang="x-none" smtClean="0"/>
              <a:t>‹№›</a:t>
            </a:fld>
            <a:endParaRPr lang="x-none"/>
          </a:p>
        </p:txBody>
      </p:sp>
    </p:spTree>
    <p:extLst>
      <p:ext uri="{BB962C8B-B14F-4D97-AF65-F5344CB8AC3E}">
        <p14:creationId xmlns:p14="http://schemas.microsoft.com/office/powerpoint/2010/main" val="72143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46E3F-14B5-0B46-B701-A5DCFB0D7CC4}"/>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B087E69-AE44-BC49-BD8C-A0A4BC8926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4FF5CB60-4F92-C842-9F8C-48FCFB4591F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4AF8BD9-AB72-914F-8BD5-3E518FBB76B2}"/>
              </a:ext>
            </a:extLst>
          </p:cNvPr>
          <p:cNvSpPr>
            <a:spLocks noGrp="1"/>
          </p:cNvSpPr>
          <p:nvPr>
            <p:ph type="dt" sz="half" idx="10"/>
          </p:nvPr>
        </p:nvSpPr>
        <p:spPr/>
        <p:txBody>
          <a:bodyPr/>
          <a:lstStyle/>
          <a:p>
            <a:fld id="{80590EC5-B5CD-3E49-9EBA-DFE7AB424795}" type="datetimeFigureOut">
              <a:rPr lang="x-none" smtClean="0"/>
              <a:t>11.07.2024</a:t>
            </a:fld>
            <a:endParaRPr lang="x-none"/>
          </a:p>
        </p:txBody>
      </p:sp>
      <p:sp>
        <p:nvSpPr>
          <p:cNvPr id="6" name="Footer Placeholder 5">
            <a:extLst>
              <a:ext uri="{FF2B5EF4-FFF2-40B4-BE49-F238E27FC236}">
                <a16:creationId xmlns:a16="http://schemas.microsoft.com/office/drawing/2014/main" xmlns="" id="{8D179817-EF44-1547-B5C0-6DB2E493D62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938C359-558A-4342-8B46-EB69DCEF31F3}"/>
              </a:ext>
            </a:extLst>
          </p:cNvPr>
          <p:cNvSpPr>
            <a:spLocks noGrp="1"/>
          </p:cNvSpPr>
          <p:nvPr>
            <p:ph type="sldNum" sz="quarter" idx="12"/>
          </p:nvPr>
        </p:nvSpPr>
        <p:spPr/>
        <p:txBody>
          <a:bodyPr/>
          <a:lstStyle/>
          <a:p>
            <a:fld id="{E17D53C8-428A-0D47-9547-B5CB93D18032}" type="slidenum">
              <a:rPr lang="x-none" smtClean="0"/>
              <a:t>‹№›</a:t>
            </a:fld>
            <a:endParaRPr lang="x-none"/>
          </a:p>
        </p:txBody>
      </p:sp>
    </p:spTree>
    <p:extLst>
      <p:ext uri="{BB962C8B-B14F-4D97-AF65-F5344CB8AC3E}">
        <p14:creationId xmlns:p14="http://schemas.microsoft.com/office/powerpoint/2010/main" val="380764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0224B-E8B8-834F-9643-61830998522B}"/>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97783A8E-A0F6-EC4E-9098-2E28BDB38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CDDA5DB9-6D9A-BB43-A7D5-F9A5165A4D1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E16FD2E2-2BDC-7642-A744-E2065DB1FD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EA280613-786A-C742-BC97-F338DB8C8F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8930E6D-7A9D-FC41-A548-FFBD520325A4}"/>
              </a:ext>
            </a:extLst>
          </p:cNvPr>
          <p:cNvSpPr>
            <a:spLocks noGrp="1"/>
          </p:cNvSpPr>
          <p:nvPr>
            <p:ph type="dt" sz="half" idx="10"/>
          </p:nvPr>
        </p:nvSpPr>
        <p:spPr/>
        <p:txBody>
          <a:bodyPr/>
          <a:lstStyle/>
          <a:p>
            <a:fld id="{80590EC5-B5CD-3E49-9EBA-DFE7AB424795}" type="datetimeFigureOut">
              <a:rPr lang="x-none" smtClean="0"/>
              <a:t>11.07.2024</a:t>
            </a:fld>
            <a:endParaRPr lang="x-none"/>
          </a:p>
        </p:txBody>
      </p:sp>
      <p:sp>
        <p:nvSpPr>
          <p:cNvPr id="8" name="Footer Placeholder 7">
            <a:extLst>
              <a:ext uri="{FF2B5EF4-FFF2-40B4-BE49-F238E27FC236}">
                <a16:creationId xmlns:a16="http://schemas.microsoft.com/office/drawing/2014/main" xmlns="" id="{D8649E38-6526-9040-B0A5-0200BB580C7A}"/>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7FCD28AB-BBA0-B041-A327-AED0288AD740}"/>
              </a:ext>
            </a:extLst>
          </p:cNvPr>
          <p:cNvSpPr>
            <a:spLocks noGrp="1"/>
          </p:cNvSpPr>
          <p:nvPr>
            <p:ph type="sldNum" sz="quarter" idx="12"/>
          </p:nvPr>
        </p:nvSpPr>
        <p:spPr/>
        <p:txBody>
          <a:bodyPr/>
          <a:lstStyle/>
          <a:p>
            <a:fld id="{E17D53C8-428A-0D47-9547-B5CB93D18032}" type="slidenum">
              <a:rPr lang="x-none" smtClean="0"/>
              <a:t>‹№›</a:t>
            </a:fld>
            <a:endParaRPr lang="x-none"/>
          </a:p>
        </p:txBody>
      </p:sp>
    </p:spTree>
    <p:extLst>
      <p:ext uri="{BB962C8B-B14F-4D97-AF65-F5344CB8AC3E}">
        <p14:creationId xmlns:p14="http://schemas.microsoft.com/office/powerpoint/2010/main" val="407682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7439A5-5F0D-2B4B-B552-B4B4EFAC9683}"/>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5312805A-DE5B-594E-A660-88845603289D}"/>
              </a:ext>
            </a:extLst>
          </p:cNvPr>
          <p:cNvSpPr>
            <a:spLocks noGrp="1"/>
          </p:cNvSpPr>
          <p:nvPr>
            <p:ph type="dt" sz="half" idx="10"/>
          </p:nvPr>
        </p:nvSpPr>
        <p:spPr/>
        <p:txBody>
          <a:bodyPr/>
          <a:lstStyle/>
          <a:p>
            <a:fld id="{80590EC5-B5CD-3E49-9EBA-DFE7AB424795}" type="datetimeFigureOut">
              <a:rPr lang="x-none" smtClean="0"/>
              <a:t>11.07.2024</a:t>
            </a:fld>
            <a:endParaRPr lang="x-none"/>
          </a:p>
        </p:txBody>
      </p:sp>
      <p:sp>
        <p:nvSpPr>
          <p:cNvPr id="4" name="Footer Placeholder 3">
            <a:extLst>
              <a:ext uri="{FF2B5EF4-FFF2-40B4-BE49-F238E27FC236}">
                <a16:creationId xmlns:a16="http://schemas.microsoft.com/office/drawing/2014/main" xmlns="" id="{9A61095D-1528-9043-98DF-97BA9DAD328C}"/>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38CE9CDC-AF14-BB4F-A81D-3E3687D4BEA6}"/>
              </a:ext>
            </a:extLst>
          </p:cNvPr>
          <p:cNvSpPr>
            <a:spLocks noGrp="1"/>
          </p:cNvSpPr>
          <p:nvPr>
            <p:ph type="sldNum" sz="quarter" idx="12"/>
          </p:nvPr>
        </p:nvSpPr>
        <p:spPr/>
        <p:txBody>
          <a:bodyPr/>
          <a:lstStyle/>
          <a:p>
            <a:fld id="{E17D53C8-428A-0D47-9547-B5CB93D18032}" type="slidenum">
              <a:rPr lang="x-none" smtClean="0"/>
              <a:t>‹№›</a:t>
            </a:fld>
            <a:endParaRPr lang="x-none"/>
          </a:p>
        </p:txBody>
      </p:sp>
    </p:spTree>
    <p:extLst>
      <p:ext uri="{BB962C8B-B14F-4D97-AF65-F5344CB8AC3E}">
        <p14:creationId xmlns:p14="http://schemas.microsoft.com/office/powerpoint/2010/main" val="52015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8D46C92-1C0C-B045-8249-80060F38FF94}"/>
              </a:ext>
            </a:extLst>
          </p:cNvPr>
          <p:cNvSpPr>
            <a:spLocks noGrp="1"/>
          </p:cNvSpPr>
          <p:nvPr>
            <p:ph type="dt" sz="half" idx="10"/>
          </p:nvPr>
        </p:nvSpPr>
        <p:spPr/>
        <p:txBody>
          <a:bodyPr/>
          <a:lstStyle/>
          <a:p>
            <a:fld id="{80590EC5-B5CD-3E49-9EBA-DFE7AB424795}" type="datetimeFigureOut">
              <a:rPr lang="x-none" smtClean="0"/>
              <a:t>11.07.2024</a:t>
            </a:fld>
            <a:endParaRPr lang="x-none"/>
          </a:p>
        </p:txBody>
      </p:sp>
      <p:sp>
        <p:nvSpPr>
          <p:cNvPr id="3" name="Footer Placeholder 2">
            <a:extLst>
              <a:ext uri="{FF2B5EF4-FFF2-40B4-BE49-F238E27FC236}">
                <a16:creationId xmlns:a16="http://schemas.microsoft.com/office/drawing/2014/main" xmlns="" id="{5D157B56-FE8D-D243-A96F-6B16C0FC099E}"/>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97D5CA98-2ABE-7B4B-BDE7-234D9503F222}"/>
              </a:ext>
            </a:extLst>
          </p:cNvPr>
          <p:cNvSpPr>
            <a:spLocks noGrp="1"/>
          </p:cNvSpPr>
          <p:nvPr>
            <p:ph type="sldNum" sz="quarter" idx="12"/>
          </p:nvPr>
        </p:nvSpPr>
        <p:spPr/>
        <p:txBody>
          <a:bodyPr/>
          <a:lstStyle/>
          <a:p>
            <a:fld id="{E17D53C8-428A-0D47-9547-B5CB93D18032}" type="slidenum">
              <a:rPr lang="x-none" smtClean="0"/>
              <a:t>‹№›</a:t>
            </a:fld>
            <a:endParaRPr lang="x-none"/>
          </a:p>
        </p:txBody>
      </p:sp>
    </p:spTree>
    <p:extLst>
      <p:ext uri="{BB962C8B-B14F-4D97-AF65-F5344CB8AC3E}">
        <p14:creationId xmlns:p14="http://schemas.microsoft.com/office/powerpoint/2010/main" val="209208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BE2C9-7336-8F49-BC91-37C8985F85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DC272729-FBB6-3E49-A0F6-F518871649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5D9DA6C0-CB2B-6F43-A30C-21ADFE180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6EE7389-A1CF-944F-A2BD-2B6041C80B8F}"/>
              </a:ext>
            </a:extLst>
          </p:cNvPr>
          <p:cNvSpPr>
            <a:spLocks noGrp="1"/>
          </p:cNvSpPr>
          <p:nvPr>
            <p:ph type="dt" sz="half" idx="10"/>
          </p:nvPr>
        </p:nvSpPr>
        <p:spPr/>
        <p:txBody>
          <a:bodyPr/>
          <a:lstStyle/>
          <a:p>
            <a:fld id="{80590EC5-B5CD-3E49-9EBA-DFE7AB424795}" type="datetimeFigureOut">
              <a:rPr lang="x-none" smtClean="0"/>
              <a:t>11.07.2024</a:t>
            </a:fld>
            <a:endParaRPr lang="x-none"/>
          </a:p>
        </p:txBody>
      </p:sp>
      <p:sp>
        <p:nvSpPr>
          <p:cNvPr id="6" name="Footer Placeholder 5">
            <a:extLst>
              <a:ext uri="{FF2B5EF4-FFF2-40B4-BE49-F238E27FC236}">
                <a16:creationId xmlns:a16="http://schemas.microsoft.com/office/drawing/2014/main" xmlns="" id="{05B12FD7-D6FF-3F44-93DF-7FC4E5805A2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213C3E60-8B33-944E-8CF2-30907EF23ECF}"/>
              </a:ext>
            </a:extLst>
          </p:cNvPr>
          <p:cNvSpPr>
            <a:spLocks noGrp="1"/>
          </p:cNvSpPr>
          <p:nvPr>
            <p:ph type="sldNum" sz="quarter" idx="12"/>
          </p:nvPr>
        </p:nvSpPr>
        <p:spPr/>
        <p:txBody>
          <a:bodyPr/>
          <a:lstStyle/>
          <a:p>
            <a:fld id="{E17D53C8-428A-0D47-9547-B5CB93D18032}" type="slidenum">
              <a:rPr lang="x-none" smtClean="0"/>
              <a:t>‹№›</a:t>
            </a:fld>
            <a:endParaRPr lang="x-none"/>
          </a:p>
        </p:txBody>
      </p:sp>
    </p:spTree>
    <p:extLst>
      <p:ext uri="{BB962C8B-B14F-4D97-AF65-F5344CB8AC3E}">
        <p14:creationId xmlns:p14="http://schemas.microsoft.com/office/powerpoint/2010/main" val="2466130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B21538-6DE2-F246-B86A-A640C193B1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6D44F642-9CDD-EA4D-AC49-B456CD86CA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C506B89B-F6D6-0D4B-8874-DBEC85A36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C8FAC13-9A34-0A40-BA04-329054FD0869}"/>
              </a:ext>
            </a:extLst>
          </p:cNvPr>
          <p:cNvSpPr>
            <a:spLocks noGrp="1"/>
          </p:cNvSpPr>
          <p:nvPr>
            <p:ph type="dt" sz="half" idx="10"/>
          </p:nvPr>
        </p:nvSpPr>
        <p:spPr/>
        <p:txBody>
          <a:bodyPr/>
          <a:lstStyle/>
          <a:p>
            <a:fld id="{80590EC5-B5CD-3E49-9EBA-DFE7AB424795}" type="datetimeFigureOut">
              <a:rPr lang="x-none" smtClean="0"/>
              <a:t>11.07.2024</a:t>
            </a:fld>
            <a:endParaRPr lang="x-none"/>
          </a:p>
        </p:txBody>
      </p:sp>
      <p:sp>
        <p:nvSpPr>
          <p:cNvPr id="6" name="Footer Placeholder 5">
            <a:extLst>
              <a:ext uri="{FF2B5EF4-FFF2-40B4-BE49-F238E27FC236}">
                <a16:creationId xmlns:a16="http://schemas.microsoft.com/office/drawing/2014/main" xmlns="" id="{9B984EAB-10DD-3D48-81F2-0D255F92931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6DDD4867-D924-984A-8972-2663F7624169}"/>
              </a:ext>
            </a:extLst>
          </p:cNvPr>
          <p:cNvSpPr>
            <a:spLocks noGrp="1"/>
          </p:cNvSpPr>
          <p:nvPr>
            <p:ph type="sldNum" sz="quarter" idx="12"/>
          </p:nvPr>
        </p:nvSpPr>
        <p:spPr/>
        <p:txBody>
          <a:bodyPr/>
          <a:lstStyle/>
          <a:p>
            <a:fld id="{E17D53C8-428A-0D47-9547-B5CB93D18032}" type="slidenum">
              <a:rPr lang="x-none" smtClean="0"/>
              <a:t>‹№›</a:t>
            </a:fld>
            <a:endParaRPr lang="x-none"/>
          </a:p>
        </p:txBody>
      </p:sp>
    </p:spTree>
    <p:extLst>
      <p:ext uri="{BB962C8B-B14F-4D97-AF65-F5344CB8AC3E}">
        <p14:creationId xmlns:p14="http://schemas.microsoft.com/office/powerpoint/2010/main" val="18103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95C4B6-5AC1-4840-AB8E-C391F627D4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4C2227ED-CCED-6C42-8C89-C827713D1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B1599426-A9A2-4D4E-A9F8-A1DB7E4A0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90EC5-B5CD-3E49-9EBA-DFE7AB424795}" type="datetimeFigureOut">
              <a:rPr lang="x-none" smtClean="0"/>
              <a:t>11.07.2024</a:t>
            </a:fld>
            <a:endParaRPr lang="x-none"/>
          </a:p>
        </p:txBody>
      </p:sp>
      <p:sp>
        <p:nvSpPr>
          <p:cNvPr id="5" name="Footer Placeholder 4">
            <a:extLst>
              <a:ext uri="{FF2B5EF4-FFF2-40B4-BE49-F238E27FC236}">
                <a16:creationId xmlns:a16="http://schemas.microsoft.com/office/drawing/2014/main" xmlns="" id="{B0DD1247-3ACA-364E-9FD2-DAF3098D19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EEE24BB4-7EC7-5B4D-AD69-13DBDD8E0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D53C8-428A-0D47-9547-B5CB93D18032}" type="slidenum">
              <a:rPr lang="x-none" smtClean="0"/>
              <a:t>‹№›</a:t>
            </a:fld>
            <a:endParaRPr lang="x-none"/>
          </a:p>
        </p:txBody>
      </p:sp>
    </p:spTree>
    <p:extLst>
      <p:ext uri="{BB962C8B-B14F-4D97-AF65-F5344CB8AC3E}">
        <p14:creationId xmlns:p14="http://schemas.microsoft.com/office/powerpoint/2010/main" val="2774053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if.tax.gov.ua/media-ark/news-ark/798594.html"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56538F42-DC3E-40CE-84A9-CBF1B6D073E5}"/>
              </a:ext>
            </a:extLst>
          </p:cNvPr>
          <p:cNvPicPr>
            <a:picLocks noChangeAspect="1"/>
          </p:cNvPicPr>
          <p:nvPr/>
        </p:nvPicPr>
        <p:blipFill rotWithShape="1">
          <a:blip r:embed="rId2">
            <a:extLst>
              <a:ext uri="{28A0092B-C50C-407E-A947-70E740481C1C}">
                <a14:useLocalDpi xmlns:a14="http://schemas.microsoft.com/office/drawing/2010/main" val="0"/>
              </a:ext>
            </a:extLst>
          </a:blip>
          <a:srcRect r="1" b="36289"/>
          <a:stretch/>
        </p:blipFill>
        <p:spPr>
          <a:xfrm>
            <a:off x="865024" y="118550"/>
            <a:ext cx="4365952" cy="3566160"/>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effectLst>
            <a:glow rad="228600">
              <a:schemeClr val="accent4">
                <a:satMod val="175000"/>
                <a:alpha val="40000"/>
              </a:schemeClr>
            </a:glow>
          </a:effectLst>
          <a:scene3d>
            <a:camera prst="orthographicFront"/>
            <a:lightRig rig="threePt" dir="t"/>
          </a:scene3d>
          <a:sp3d>
            <a:bevelT w="165100" prst="coolSlant"/>
          </a:sp3d>
        </p:spPr>
      </p:pic>
      <p:sp>
        <p:nvSpPr>
          <p:cNvPr id="5" name="Прямокутник 4">
            <a:extLst>
              <a:ext uri="{FF2B5EF4-FFF2-40B4-BE49-F238E27FC236}">
                <a16:creationId xmlns:a16="http://schemas.microsoft.com/office/drawing/2014/main" xmlns="" id="{1C9A8A8F-1F0E-4D8E-8572-8BE8C073AEC5}"/>
              </a:ext>
            </a:extLst>
          </p:cNvPr>
          <p:cNvSpPr/>
          <p:nvPr/>
        </p:nvSpPr>
        <p:spPr>
          <a:xfrm>
            <a:off x="5862876" y="2313515"/>
            <a:ext cx="6096000" cy="1708160"/>
          </a:xfrm>
          <a:prstGeom prst="rect">
            <a:avLst/>
          </a:prstGeom>
        </p:spPr>
        <p:txBody>
          <a:bodyPr anchor="ctr">
            <a:spAutoFit/>
          </a:bodyPr>
          <a:lstStyle/>
          <a:p>
            <a:pPr algn="ctr"/>
            <a:r>
              <a:rPr lang="ru-RU" sz="3500" b="1" dirty="0"/>
              <a:t>КВАРТАЛЬНА ЗВІТНІСТЬ ТА ВСІ АКТУАЛЬНІ ПИТАННЯ НА ДАТУ ПРОВЕДЕННЯ</a:t>
            </a:r>
            <a:endParaRPr lang="uk-UA" sz="3500" b="1" dirty="0"/>
          </a:p>
        </p:txBody>
      </p:sp>
      <p:sp>
        <p:nvSpPr>
          <p:cNvPr id="6" name="TextBox 5">
            <a:extLst>
              <a:ext uri="{FF2B5EF4-FFF2-40B4-BE49-F238E27FC236}">
                <a16:creationId xmlns:a16="http://schemas.microsoft.com/office/drawing/2014/main" xmlns="" id="{CE620D6B-039B-46C0-BDFE-852015BA5257}"/>
              </a:ext>
            </a:extLst>
          </p:cNvPr>
          <p:cNvSpPr txBox="1"/>
          <p:nvPr/>
        </p:nvSpPr>
        <p:spPr>
          <a:xfrm>
            <a:off x="7885595" y="639225"/>
            <a:ext cx="2050561" cy="707886"/>
          </a:xfrm>
          <a:prstGeom prst="rect">
            <a:avLst/>
          </a:prstGeom>
          <a:noFill/>
        </p:spPr>
        <p:txBody>
          <a:bodyPr wrap="none" rtlCol="0" anchor="ctr">
            <a:spAutoFit/>
          </a:bodyPr>
          <a:lstStyle/>
          <a:p>
            <a:pPr algn="ctr"/>
            <a:r>
              <a:rPr lang="uk-UA" sz="4000" b="1" i="1" dirty="0"/>
              <a:t>ВЕБІНАР</a:t>
            </a:r>
          </a:p>
        </p:txBody>
      </p:sp>
      <p:sp>
        <p:nvSpPr>
          <p:cNvPr id="7" name="TextBox 6">
            <a:extLst>
              <a:ext uri="{FF2B5EF4-FFF2-40B4-BE49-F238E27FC236}">
                <a16:creationId xmlns:a16="http://schemas.microsoft.com/office/drawing/2014/main" xmlns="" id="{EB32FD3A-3813-46D7-9798-7A576C817403}"/>
              </a:ext>
            </a:extLst>
          </p:cNvPr>
          <p:cNvSpPr txBox="1"/>
          <p:nvPr/>
        </p:nvSpPr>
        <p:spPr>
          <a:xfrm>
            <a:off x="7566689" y="5342022"/>
            <a:ext cx="2932214" cy="553998"/>
          </a:xfrm>
          <a:prstGeom prst="rect">
            <a:avLst/>
          </a:prstGeom>
          <a:noFill/>
        </p:spPr>
        <p:txBody>
          <a:bodyPr wrap="none" rtlCol="0" anchor="ctr">
            <a:spAutoFit/>
          </a:bodyPr>
          <a:lstStyle/>
          <a:p>
            <a:pPr algn="ctr"/>
            <a:r>
              <a:rPr lang="uk-UA" sz="3000" b="1" dirty="0"/>
              <a:t>11.07.2024 РОКУ</a:t>
            </a:r>
          </a:p>
        </p:txBody>
      </p:sp>
      <p:sp>
        <p:nvSpPr>
          <p:cNvPr id="8" name="Спікер – Уляна Курило">
            <a:extLst>
              <a:ext uri="{FF2B5EF4-FFF2-40B4-BE49-F238E27FC236}">
                <a16:creationId xmlns:a16="http://schemas.microsoft.com/office/drawing/2014/main" xmlns="" id="{C6751471-9275-4491-B1C4-93EBB77DAB66}"/>
              </a:ext>
            </a:extLst>
          </p:cNvPr>
          <p:cNvSpPr txBox="1"/>
          <p:nvPr/>
        </p:nvSpPr>
        <p:spPr>
          <a:xfrm>
            <a:off x="1244304" y="3477694"/>
            <a:ext cx="3607392" cy="414032"/>
          </a:xfrm>
          <a:prstGeom prst="rect">
            <a:avLst/>
          </a:prstGeom>
          <a:solidFill>
            <a:srgbClr val="FFFF00"/>
          </a:solidFill>
          <a:ln>
            <a:solidFill>
              <a:schemeClr val="accent1">
                <a:lumMod val="50000"/>
              </a:schemeClr>
            </a:solidFill>
          </a:ln>
          <a:effectLst>
            <a:outerShdw blurRad="57150" dist="19050" dir="5400000" algn="ctr" rotWithShape="0">
              <a:srgbClr val="000000">
                <a:alpha val="63000"/>
              </a:srgbClr>
            </a:outerShdw>
            <a:reflection blurRad="6350" stA="50000" endA="300" endPos="38500" dist="50800" dir="5400000" sy="-100000" algn="bl" rotWithShape="0"/>
          </a:effectLst>
          <a:scene3d>
            <a:camera prst="orthographicFront">
              <a:rot lat="0" lon="0" rev="0"/>
            </a:camera>
            <a:lightRig rig="threePt" dir="t">
              <a:rot lat="0" lon="0" rev="19800000"/>
            </a:lightRig>
          </a:scene3d>
          <a:sp3d prstMaterial="flat">
            <a:bevelT w="25400" h="31750" prst="softRound"/>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defPPr>
              <a:defRPr lang="x-none"/>
            </a:defPPr>
            <a:lvl1pPr indent="0" algn="ctr">
              <a:lnSpc>
                <a:spcPct val="90000"/>
              </a:lnSpc>
              <a:spcBef>
                <a:spcPts val="1000"/>
              </a:spcBef>
              <a:buFont typeface="Arial" panose="020B0604020202020204" pitchFamily="34" charset="0"/>
              <a:buNone/>
              <a:defRPr sz="2000" b="1">
                <a:solidFill>
                  <a:schemeClr val="tx1"/>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uk-UA" i="1" dirty="0"/>
              <a:t>СПІКЕР – МАР'ЯНА КАВИН</a:t>
            </a:r>
          </a:p>
        </p:txBody>
      </p:sp>
      <p:pic>
        <p:nvPicPr>
          <p:cNvPr id="9" name="Рисунок 10">
            <a:extLst>
              <a:ext uri="{FF2B5EF4-FFF2-40B4-BE49-F238E27FC236}">
                <a16:creationId xmlns:a16="http://schemas.microsoft.com/office/drawing/2014/main" xmlns="" id="{5405D2BE-CD8D-4D04-B9E9-F5DC4229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673" y="3357855"/>
            <a:ext cx="581502" cy="657372"/>
          </a:xfrm>
          <a:prstGeom prst="rect">
            <a:avLst/>
          </a:prstGeom>
        </p:spPr>
      </p:pic>
      <p:sp>
        <p:nvSpPr>
          <p:cNvPr id="10" name="Прямокутник 9">
            <a:extLst>
              <a:ext uri="{FF2B5EF4-FFF2-40B4-BE49-F238E27FC236}">
                <a16:creationId xmlns:a16="http://schemas.microsoft.com/office/drawing/2014/main" xmlns="" id="{AC305B9E-C7A6-42EB-AE92-518E5AE67BBA}"/>
              </a:ext>
            </a:extLst>
          </p:cNvPr>
          <p:cNvSpPr/>
          <p:nvPr/>
        </p:nvSpPr>
        <p:spPr>
          <a:xfrm>
            <a:off x="121920" y="4011565"/>
            <a:ext cx="6350000" cy="2836325"/>
          </a:xfrm>
          <a:prstGeom prst="rect">
            <a:avLst/>
          </a:prstGeom>
        </p:spPr>
        <p:txBody>
          <a:bodyPr>
            <a:noAutofit/>
          </a:bodyPr>
          <a:lstStyle/>
          <a:p>
            <a:r>
              <a:rPr lang="uk-UA" sz="1600" dirty="0"/>
              <a:t>Незалежний податковий консультант та практикуючий бухгалтер з 1998 року у сфері послуг, виробництва, торгівлі та зовнішньоекономічної діяльності;</a:t>
            </a:r>
          </a:p>
          <a:p>
            <a:r>
              <a:rPr lang="uk-UA" sz="1600" dirty="0"/>
              <a:t>– Лекторська практика із спеціалізацією податки та бухоблік з 2010 року;</a:t>
            </a:r>
          </a:p>
          <a:p>
            <a:r>
              <a:rPr lang="uk-UA" sz="1600" dirty="0"/>
              <a:t>– Загалом проведено більше 200 очних та он-</a:t>
            </a:r>
            <a:r>
              <a:rPr lang="uk-UA" sz="1600" dirty="0" err="1"/>
              <a:t>лайнових</a:t>
            </a:r>
            <a:r>
              <a:rPr lang="uk-UA" sz="1600" dirty="0"/>
              <a:t> семінарів на яких слухачами було більше 20,5 тис. осіб;</a:t>
            </a:r>
          </a:p>
          <a:p>
            <a:r>
              <a:rPr lang="uk-UA" sz="1600" dirty="0"/>
              <a:t>– Публікації у професійних бухгалтерських виданнях;</a:t>
            </a:r>
          </a:p>
          <a:p>
            <a:r>
              <a:rPr lang="uk-UA" sz="1600" dirty="0"/>
              <a:t>– Здобула сертифікати: САР, СІРА, АССА </a:t>
            </a:r>
            <a:r>
              <a:rPr lang="en-US" sz="1600" dirty="0" err="1"/>
              <a:t>DipIFR</a:t>
            </a:r>
            <a:r>
              <a:rPr lang="en-US" sz="1600" dirty="0"/>
              <a:t>, IFA-</a:t>
            </a:r>
            <a:r>
              <a:rPr lang="uk-UA" sz="1600" dirty="0"/>
              <a:t>внутрішній аудит.</a:t>
            </a:r>
          </a:p>
          <a:p>
            <a:r>
              <a:rPr lang="uk-UA" sz="1600" dirty="0"/>
              <a:t>– Володар національної премії ВИБІР бухгалтера 2020 у номінації «КРАЩИЙ ЛЕКТОР НАВЧАЛЬНИХ ПРОГРАМ”</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3076259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A74FA7-7BC7-CD42-B0F7-B9440625BF21}"/>
              </a:ext>
            </a:extLst>
          </p:cNvPr>
          <p:cNvSpPr>
            <a:spLocks noGrp="1"/>
          </p:cNvSpPr>
          <p:nvPr>
            <p:ph type="title"/>
          </p:nvPr>
        </p:nvSpPr>
        <p:spPr>
          <a:xfrm>
            <a:off x="0" y="1"/>
            <a:ext cx="12192000" cy="965199"/>
          </a:xfrm>
        </p:spPr>
        <p:txBody>
          <a:bodyPr>
            <a:noAutofit/>
          </a:bodyPr>
          <a:lstStyle/>
          <a:p>
            <a:pPr algn="ctr"/>
            <a:r>
              <a:rPr lang="uk-UA" sz="3500" b="1" dirty="0">
                <a:latin typeface="+mn-lt"/>
              </a:rPr>
              <a:t>ПРИКЛАДИ</a:t>
            </a:r>
            <a:endParaRPr lang="x-none" sz="3500" b="1" dirty="0">
              <a:latin typeface="+mn-lt"/>
            </a:endParaRPr>
          </a:p>
        </p:txBody>
      </p:sp>
      <p:sp>
        <p:nvSpPr>
          <p:cNvPr id="5" name="Content Placeholder 4">
            <a:extLst>
              <a:ext uri="{FF2B5EF4-FFF2-40B4-BE49-F238E27FC236}">
                <a16:creationId xmlns:a16="http://schemas.microsoft.com/office/drawing/2014/main" xmlns="" id="{1CE9303F-85E6-2547-98FB-541DDCA8BFA2}"/>
              </a:ext>
            </a:extLst>
          </p:cNvPr>
          <p:cNvSpPr>
            <a:spLocks noGrp="1"/>
          </p:cNvSpPr>
          <p:nvPr>
            <p:ph idx="1"/>
          </p:nvPr>
        </p:nvSpPr>
        <p:spPr>
          <a:xfrm>
            <a:off x="314960" y="965200"/>
            <a:ext cx="11643360" cy="5211763"/>
          </a:xfrm>
        </p:spPr>
        <p:txBody>
          <a:bodyPr anchor="ctr">
            <a:normAutofit lnSpcReduction="10000"/>
          </a:bodyPr>
          <a:lstStyle/>
          <a:p>
            <a:pPr marL="0" indent="0" algn="just">
              <a:lnSpc>
                <a:spcPct val="113000"/>
              </a:lnSpc>
              <a:buNone/>
            </a:pPr>
            <a:r>
              <a:rPr lang="uk-UA" sz="2400" dirty="0"/>
              <a:t>— послуги перевезень, у тому числі вантажоперевезень (код 49.41);</a:t>
            </a:r>
          </a:p>
          <a:p>
            <a:pPr marL="0" indent="0" algn="just">
              <a:lnSpc>
                <a:spcPct val="113000"/>
              </a:lnSpc>
              <a:buNone/>
            </a:pPr>
            <a:endParaRPr lang="uk-UA" sz="2400" dirty="0"/>
          </a:p>
          <a:p>
            <a:pPr marL="0" indent="0" algn="just">
              <a:lnSpc>
                <a:spcPct val="113000"/>
              </a:lnSpc>
              <a:buNone/>
            </a:pPr>
            <a:r>
              <a:rPr lang="uk-UA" sz="2400" dirty="0"/>
              <a:t>— здавання в оренду транспортних засобів (код 77; БЗ 101.05; лист ДПСУ від 08.09.2021 № 3379/ІПК/99-00-21-03-02-06);</a:t>
            </a:r>
          </a:p>
          <a:p>
            <a:pPr marL="0" indent="0" algn="just">
              <a:lnSpc>
                <a:spcPct val="113000"/>
              </a:lnSpc>
              <a:buNone/>
            </a:pPr>
            <a:endParaRPr lang="uk-UA" sz="2400" dirty="0"/>
          </a:p>
          <a:p>
            <a:pPr marL="0" indent="0" algn="just">
              <a:lnSpc>
                <a:spcPct val="113000"/>
              </a:lnSpc>
              <a:buNone/>
            </a:pPr>
            <a:r>
              <a:rPr lang="uk-UA" sz="2400" dirty="0"/>
              <a:t>— маркетингові послуги (</a:t>
            </a:r>
            <a:r>
              <a:rPr lang="uk-UA" sz="2400" dirty="0" err="1"/>
              <a:t>пп</a:t>
            </a:r>
            <a:r>
              <a:rPr lang="uk-UA" sz="2400" dirty="0"/>
              <a:t>. 14.1.108 ПКУ) (послуг з просування товарів (код 73.11), дослідження ринку (код 73.2), лист ДПСУ від 11.01.2024 № 197/ІПК/99-00-21-03-02 ІПК) — крім реклами з </a:t>
            </a:r>
            <a:r>
              <a:rPr lang="uk-UA" sz="2400" dirty="0" err="1"/>
              <a:t>пп</a:t>
            </a:r>
            <a:r>
              <a:rPr lang="uk-UA" sz="2400" dirty="0"/>
              <a:t>. «в» </a:t>
            </a:r>
            <a:r>
              <a:rPr lang="uk-UA" sz="2400" dirty="0" err="1"/>
              <a:t>п</a:t>
            </a:r>
            <a:r>
              <a:rPr lang="uk-UA" sz="2400" dirty="0"/>
              <a:t>. 186.3 ПКУ;</a:t>
            </a:r>
          </a:p>
          <a:p>
            <a:pPr marL="0" indent="0" algn="just">
              <a:lnSpc>
                <a:spcPct val="113000"/>
              </a:lnSpc>
              <a:buNone/>
            </a:pPr>
            <a:endParaRPr lang="uk-UA" sz="2400" dirty="0"/>
          </a:p>
          <a:p>
            <a:pPr marL="0" indent="0" algn="just">
              <a:lnSpc>
                <a:spcPct val="113000"/>
              </a:lnSpc>
              <a:buNone/>
            </a:pPr>
            <a:r>
              <a:rPr lang="uk-UA" sz="2400" dirty="0"/>
              <a:t>— послуг із сертифікації продукції (код 71.20, лист ГУ ДПС у Рівненській обл. від 05.03.2024 № 1157/ІПК/17-00-04-02-06).</a:t>
            </a:r>
          </a:p>
        </p:txBody>
      </p:sp>
      <p:sp>
        <p:nvSpPr>
          <p:cNvPr id="6" name="Google Shape;200;p11">
            <a:extLst>
              <a:ext uri="{FF2B5EF4-FFF2-40B4-BE49-F238E27FC236}">
                <a16:creationId xmlns:a16="http://schemas.microsoft.com/office/drawing/2014/main" xmlns="" id="{8096D40A-36F2-4A47-8D2D-25DC53067B44}"/>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10</a:t>
            </a:fld>
            <a:endParaRPr sz="2000" b="1" i="0" u="none" strike="noStrike" cap="none" dirty="0">
              <a:solidFill>
                <a:schemeClr val="dk1"/>
              </a:solidFill>
              <a:latin typeface="Calibri"/>
              <a:ea typeface="Calibri"/>
              <a:cs typeface="Calibri"/>
              <a:sym typeface="Calibri"/>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35408280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1F94E5-B72C-7D43-81A4-B7733460575A}"/>
              </a:ext>
            </a:extLst>
          </p:cNvPr>
          <p:cNvSpPr>
            <a:spLocks noGrp="1"/>
          </p:cNvSpPr>
          <p:nvPr>
            <p:ph idx="1"/>
          </p:nvPr>
        </p:nvSpPr>
        <p:spPr>
          <a:xfrm>
            <a:off x="390331" y="1172482"/>
            <a:ext cx="11515530" cy="4621828"/>
          </a:xfrm>
        </p:spPr>
        <p:txBody>
          <a:bodyPr anchor="ctr"/>
          <a:lstStyle/>
          <a:p>
            <a:pPr marL="0" indent="457200" algn="just" fontAlgn="base">
              <a:lnSpc>
                <a:spcPct val="114000"/>
              </a:lnSpc>
              <a:spcBef>
                <a:spcPts val="0"/>
              </a:spcBef>
              <a:buNone/>
            </a:pPr>
            <a:r>
              <a:rPr lang="uk-UA" b="1" dirty="0"/>
              <a:t>Щодо середніх показників по галузі:</a:t>
            </a:r>
          </a:p>
          <a:p>
            <a:pPr marL="0" indent="457200" algn="just" fontAlgn="base">
              <a:lnSpc>
                <a:spcPct val="114000"/>
              </a:lnSpc>
              <a:spcBef>
                <a:spcPts val="0"/>
              </a:spcBef>
              <a:buNone/>
            </a:pPr>
            <a:r>
              <a:rPr lang="uk-UA" dirty="0"/>
              <a:t>— галузь визначається </a:t>
            </a:r>
            <a:r>
              <a:rPr lang="uk-UA" b="1" dirty="0"/>
              <a:t>за основним видом</a:t>
            </a:r>
            <a:r>
              <a:rPr lang="uk-UA" dirty="0"/>
              <a:t> економічної діяльності платника податків </a:t>
            </a:r>
            <a:r>
              <a:rPr lang="uk-UA" b="1" dirty="0"/>
              <a:t>на рівні класу</a:t>
            </a:r>
            <a:r>
              <a:rPr lang="uk-UA" dirty="0"/>
              <a:t> згідно з КВЕД 009:2010;</a:t>
            </a:r>
          </a:p>
          <a:p>
            <a:pPr marL="0" indent="457200" algn="just" fontAlgn="base">
              <a:lnSpc>
                <a:spcPct val="114000"/>
              </a:lnSpc>
              <a:spcBef>
                <a:spcPts val="0"/>
              </a:spcBef>
              <a:buNone/>
            </a:pPr>
            <a:r>
              <a:rPr lang="uk-UA" dirty="0"/>
              <a:t>— розраховані середні показники критеріїв публікуються на сайті ДПСУ протягом 5 робочих днів після затвердження Переліку «білих» платників;</a:t>
            </a:r>
          </a:p>
          <a:p>
            <a:pPr marL="0" indent="457200" algn="just" fontAlgn="base">
              <a:lnSpc>
                <a:spcPct val="114000"/>
              </a:lnSpc>
              <a:spcBef>
                <a:spcPts val="0"/>
              </a:spcBef>
              <a:buNone/>
            </a:pPr>
            <a:r>
              <a:rPr lang="uk-UA" dirty="0"/>
              <a:t>— інформація про показники, яким платник податків не відповідає, розміщуватиметься в Електронному кабінеті платника.</a:t>
            </a:r>
          </a:p>
        </p:txBody>
      </p:sp>
      <p:sp>
        <p:nvSpPr>
          <p:cNvPr id="4" name="Google Shape;556;p32">
            <a:extLst>
              <a:ext uri="{FF2B5EF4-FFF2-40B4-BE49-F238E27FC236}">
                <a16:creationId xmlns:a16="http://schemas.microsoft.com/office/drawing/2014/main" xmlns="" id="{13FDBB3C-0EE5-4EBA-AE6B-AB444DE61A89}"/>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100</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4214159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65DAE-AC67-7948-8DE5-50BB0992C35C}"/>
              </a:ext>
            </a:extLst>
          </p:cNvPr>
          <p:cNvSpPr>
            <a:spLocks noGrp="1"/>
          </p:cNvSpPr>
          <p:nvPr>
            <p:ph type="title"/>
          </p:nvPr>
        </p:nvSpPr>
        <p:spPr>
          <a:xfrm>
            <a:off x="0" y="18255"/>
            <a:ext cx="12192000" cy="776305"/>
          </a:xfrm>
        </p:spPr>
        <p:txBody>
          <a:bodyPr>
            <a:normAutofit/>
          </a:bodyPr>
          <a:lstStyle/>
          <a:p>
            <a:pPr algn="ctr"/>
            <a:r>
              <a:rPr lang="uk-UA" sz="3500" b="1" dirty="0">
                <a:latin typeface="+mn-lt"/>
              </a:rPr>
              <a:t>КРИТЕРІЇ, ЯКІ Є ЗАГАЛЬНИМИ ДЛЯ ВСІХ</a:t>
            </a:r>
            <a:endParaRPr lang="x-none" sz="3500" dirty="0">
              <a:latin typeface="+mn-lt"/>
            </a:endParaRPr>
          </a:p>
        </p:txBody>
      </p:sp>
      <p:graphicFrame>
        <p:nvGraphicFramePr>
          <p:cNvPr id="4" name="Content Placeholder 3">
            <a:extLst>
              <a:ext uri="{FF2B5EF4-FFF2-40B4-BE49-F238E27FC236}">
                <a16:creationId xmlns:a16="http://schemas.microsoft.com/office/drawing/2014/main" xmlns="" id="{66450D89-6A0D-374D-B2A4-52B40DCC88E2}"/>
              </a:ext>
            </a:extLst>
          </p:cNvPr>
          <p:cNvGraphicFramePr>
            <a:graphicFrameLocks noGrp="1"/>
          </p:cNvGraphicFramePr>
          <p:nvPr>
            <p:ph idx="1"/>
            <p:extLst>
              <p:ext uri="{D42A27DB-BD31-4B8C-83A1-F6EECF244321}">
                <p14:modId xmlns:p14="http://schemas.microsoft.com/office/powerpoint/2010/main" val="469919086"/>
              </p:ext>
            </p:extLst>
          </p:nvPr>
        </p:nvGraphicFramePr>
        <p:xfrm>
          <a:off x="255036" y="1405683"/>
          <a:ext cx="11681927" cy="4472668"/>
        </p:xfrm>
        <a:graphic>
          <a:graphicData uri="http://schemas.openxmlformats.org/drawingml/2006/table">
            <a:tbl>
              <a:tblPr/>
              <a:tblGrid>
                <a:gridCol w="8060532">
                  <a:extLst>
                    <a:ext uri="{9D8B030D-6E8A-4147-A177-3AD203B41FA5}">
                      <a16:colId xmlns:a16="http://schemas.microsoft.com/office/drawing/2014/main" xmlns="" val="4271539996"/>
                    </a:ext>
                  </a:extLst>
                </a:gridCol>
                <a:gridCol w="3621395">
                  <a:extLst>
                    <a:ext uri="{9D8B030D-6E8A-4147-A177-3AD203B41FA5}">
                      <a16:colId xmlns:a16="http://schemas.microsoft.com/office/drawing/2014/main" xmlns="" val="1344619722"/>
                    </a:ext>
                  </a:extLst>
                </a:gridCol>
              </a:tblGrid>
              <a:tr h="387751">
                <a:tc>
                  <a:txBody>
                    <a:bodyPr/>
                    <a:lstStyle/>
                    <a:p>
                      <a:pPr algn="ctr" fontAlgn="base"/>
                      <a:r>
                        <a:rPr lang="uk-UA" sz="1800" b="1" dirty="0">
                          <a:solidFill>
                            <a:srgbClr val="333333"/>
                          </a:solidFill>
                          <a:effectLst/>
                        </a:rPr>
                        <a:t>Критерій</a:t>
                      </a:r>
                    </a:p>
                  </a:txBody>
                  <a:tcPr marL="27568" marR="27568" marT="19298" marB="19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ase"/>
                      <a:r>
                        <a:rPr lang="uk-UA" sz="1800" b="1">
                          <a:solidFill>
                            <a:srgbClr val="333333"/>
                          </a:solidFill>
                          <a:effectLst/>
                        </a:rPr>
                        <a:t>Станом на яку дату визначається</a:t>
                      </a:r>
                    </a:p>
                  </a:txBody>
                  <a:tcPr marL="27568" marR="27568" marT="19298" marB="19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324518215"/>
                  </a:ext>
                </a:extLst>
              </a:tr>
              <a:tr h="375197">
                <a:tc gridSpan="2">
                  <a:txBody>
                    <a:bodyPr/>
                    <a:lstStyle/>
                    <a:p>
                      <a:pPr algn="ctr" fontAlgn="base"/>
                      <a:r>
                        <a:rPr lang="uk-UA" sz="1800" b="1" dirty="0">
                          <a:solidFill>
                            <a:srgbClr val="333333"/>
                          </a:solidFill>
                          <a:effectLst/>
                        </a:rPr>
                        <a:t>Критерії мають виконуватися ОДНОЧАСНО</a:t>
                      </a:r>
                    </a:p>
                  </a:txBody>
                  <a:tcPr marL="27568" marR="27568" marT="19298" marB="192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x-none"/>
                    </a:p>
                  </a:txBody>
                  <a:tcPr/>
                </a:tc>
                <a:extLst>
                  <a:ext uri="{0D108BD9-81ED-4DB2-BD59-A6C34878D82A}">
                    <a16:rowId xmlns:a16="http://schemas.microsoft.com/office/drawing/2014/main" xmlns="" val="1113063097"/>
                  </a:ext>
                </a:extLst>
              </a:tr>
              <a:tr h="810622">
                <a:tc>
                  <a:txBody>
                    <a:bodyPr/>
                    <a:lstStyle/>
                    <a:p>
                      <a:pPr algn="l" fontAlgn="base"/>
                      <a:r>
                        <a:rPr lang="uk-UA" sz="1800" b="1">
                          <a:solidFill>
                            <a:srgbClr val="333333"/>
                          </a:solidFill>
                          <a:effectLst/>
                        </a:rPr>
                        <a:t>Податковий борг</a:t>
                      </a:r>
                      <a:r>
                        <a:rPr lang="uk-UA" sz="1800" b="0">
                          <a:solidFill>
                            <a:srgbClr val="333333"/>
                          </a:solidFill>
                          <a:effectLst/>
                        </a:rPr>
                        <a:t> або заборгованість з інших платежів, що контролюється податковим органом, </a:t>
                      </a:r>
                      <a:r>
                        <a:rPr lang="uk-UA" sz="1800" b="1">
                          <a:solidFill>
                            <a:srgbClr val="333333"/>
                          </a:solidFill>
                          <a:effectLst/>
                        </a:rPr>
                        <a:t>не перевищує </a:t>
                      </a:r>
                      <a:r>
                        <a:rPr lang="uk-UA" sz="1800" b="0">
                          <a:solidFill>
                            <a:srgbClr val="333333"/>
                          </a:solidFill>
                          <a:effectLst/>
                        </a:rPr>
                        <a:t>3000 нмдг (</a:t>
                      </a:r>
                      <a:r>
                        <a:rPr lang="uk-UA" sz="1800" b="1">
                          <a:solidFill>
                            <a:srgbClr val="333333"/>
                          </a:solidFill>
                          <a:effectLst/>
                        </a:rPr>
                        <a:t>51000 грн</a:t>
                      </a:r>
                      <a:r>
                        <a:rPr lang="uk-UA" sz="1800" b="0">
                          <a:solidFill>
                            <a:srgbClr val="333333"/>
                          </a:solidFill>
                          <a:effectLst/>
                        </a:rPr>
                        <a:t>) та з дня виникнення заборгованості </a:t>
                      </a:r>
                      <a:r>
                        <a:rPr lang="uk-UA" sz="1800" b="1">
                          <a:solidFill>
                            <a:srgbClr val="333333"/>
                          </a:solidFill>
                          <a:effectLst/>
                        </a:rPr>
                        <a:t>не минуло 30 днів</a:t>
                      </a:r>
                      <a:endParaRPr lang="uk-UA" sz="1800" b="0">
                        <a:solidFill>
                          <a:srgbClr val="333333"/>
                        </a:solidFill>
                        <a:effectLst/>
                      </a:endParaRP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l" fontAlgn="base"/>
                      <a:r>
                        <a:rPr lang="uk-UA" sz="1800" b="0">
                          <a:solidFill>
                            <a:srgbClr val="333333"/>
                          </a:solidFill>
                          <a:effectLst/>
                        </a:rPr>
                        <a:t>Визначається станом на дату формування Переліку «білих» платників (формується щокварталу)</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3005068"/>
                  </a:ext>
                </a:extLst>
              </a:tr>
              <a:tr h="387751">
                <a:tc>
                  <a:txBody>
                    <a:bodyPr/>
                    <a:lstStyle/>
                    <a:p>
                      <a:pPr algn="l" fontAlgn="base"/>
                      <a:r>
                        <a:rPr lang="uk-UA" sz="1800" b="1" dirty="0">
                          <a:solidFill>
                            <a:srgbClr val="333333"/>
                          </a:solidFill>
                          <a:effectLst/>
                        </a:rPr>
                        <a:t>Відсутня заборгованість</a:t>
                      </a:r>
                      <a:r>
                        <a:rPr lang="uk-UA" sz="1800" b="0" dirty="0">
                          <a:solidFill>
                            <a:srgbClr val="333333"/>
                          </a:solidFill>
                          <a:effectLst/>
                        </a:rPr>
                        <a:t> (недоїмка, штраф, пеня) </a:t>
                      </a:r>
                      <a:r>
                        <a:rPr lang="uk-UA" sz="1800" b="1" dirty="0">
                          <a:solidFill>
                            <a:srgbClr val="333333"/>
                          </a:solidFill>
                          <a:effectLst/>
                        </a:rPr>
                        <a:t>з ЄСВ</a:t>
                      </a:r>
                      <a:r>
                        <a:rPr lang="uk-UA" sz="1800" b="0" dirty="0">
                          <a:solidFill>
                            <a:srgbClr val="333333"/>
                          </a:solidFill>
                          <a:effectLst/>
                        </a:rPr>
                        <a:t> в будь-якій сумі</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x-none"/>
                    </a:p>
                  </a:txBody>
                  <a:tcPr/>
                </a:tc>
                <a:extLst>
                  <a:ext uri="{0D108BD9-81ED-4DB2-BD59-A6C34878D82A}">
                    <a16:rowId xmlns:a16="http://schemas.microsoft.com/office/drawing/2014/main" xmlns="" val="276853336"/>
                  </a:ext>
                </a:extLst>
              </a:tr>
              <a:tr h="552519">
                <a:tc>
                  <a:txBody>
                    <a:bodyPr/>
                    <a:lstStyle/>
                    <a:p>
                      <a:pPr algn="l" fontAlgn="base"/>
                      <a:r>
                        <a:rPr lang="uk-UA" sz="1800" b="0" dirty="0">
                          <a:solidFill>
                            <a:srgbClr val="333333"/>
                          </a:solidFill>
                          <a:effectLst/>
                        </a:rPr>
                        <a:t>Відсутність порушень щодо подання звітності та/або документів (повідомлень), у т. ч. за КІК, </a:t>
                      </a:r>
                      <a:r>
                        <a:rPr lang="uk-UA" sz="1800" b="1" dirty="0">
                          <a:solidFill>
                            <a:srgbClr val="333333"/>
                          </a:solidFill>
                          <a:effectLst/>
                        </a:rPr>
                        <a:t>фінансової звітності</a:t>
                      </a:r>
                      <a:endParaRPr lang="uk-UA" sz="1800" b="0" dirty="0">
                        <a:solidFill>
                          <a:srgbClr val="333333"/>
                        </a:solidFill>
                        <a:effectLst/>
                      </a:endParaRP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l" fontAlgn="base"/>
                      <a:r>
                        <a:rPr lang="uk-UA" sz="1800" b="0" dirty="0">
                          <a:solidFill>
                            <a:srgbClr val="333333"/>
                          </a:solidFill>
                          <a:effectLst/>
                        </a:rPr>
                        <a:t>Визначається </a:t>
                      </a:r>
                      <a:r>
                        <a:rPr lang="uk-UA" sz="1800" b="1" dirty="0">
                          <a:solidFill>
                            <a:srgbClr val="333333"/>
                          </a:solidFill>
                          <a:effectLst/>
                        </a:rPr>
                        <a:t>за останні 12 місяців, що передують місяцю</a:t>
                      </a:r>
                      <a:r>
                        <a:rPr lang="uk-UA" sz="1800" b="0" dirty="0">
                          <a:solidFill>
                            <a:srgbClr val="333333"/>
                          </a:solidFill>
                          <a:effectLst/>
                        </a:rPr>
                        <a:t> формування Переліку «білих» платників (формується щокварталу)</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29758292"/>
                  </a:ext>
                </a:extLst>
              </a:tr>
              <a:tr h="810622">
                <a:tc>
                  <a:txBody>
                    <a:bodyPr/>
                    <a:lstStyle/>
                    <a:p>
                      <a:pPr algn="l" fontAlgn="base"/>
                      <a:r>
                        <a:rPr lang="uk-UA" sz="1800" b="0" dirty="0">
                          <a:solidFill>
                            <a:srgbClr val="333333"/>
                          </a:solidFill>
                          <a:effectLst/>
                        </a:rPr>
                        <a:t>Відсутність ППР (податкових повідомлень-рішень) про порушення граничних строків розрахунків за операціями з експорту та імпорту товарів протягом останніх 12 місяців</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x-none"/>
                    </a:p>
                  </a:txBody>
                  <a:tcPr/>
                </a:tc>
                <a:extLst>
                  <a:ext uri="{0D108BD9-81ED-4DB2-BD59-A6C34878D82A}">
                    <a16:rowId xmlns:a16="http://schemas.microsoft.com/office/drawing/2014/main" xmlns="" val="1882554397"/>
                  </a:ext>
                </a:extLst>
              </a:tr>
              <a:tr h="1011621">
                <a:tc>
                  <a:txBody>
                    <a:bodyPr/>
                    <a:lstStyle/>
                    <a:p>
                      <a:pPr algn="l" fontAlgn="base"/>
                      <a:r>
                        <a:rPr lang="uk-UA" sz="1800" b="0" dirty="0">
                          <a:solidFill>
                            <a:srgbClr val="333333"/>
                          </a:solidFill>
                          <a:effectLst/>
                        </a:rPr>
                        <a:t>Відсутність рішення про відповідність платника податків </a:t>
                      </a:r>
                      <a:r>
                        <a:rPr lang="uk-UA" sz="1800" b="1" dirty="0">
                          <a:solidFill>
                            <a:srgbClr val="333333"/>
                          </a:solidFill>
                          <a:effectLst/>
                        </a:rPr>
                        <a:t>критеріям ризиковості ПДВ</a:t>
                      </a:r>
                      <a:endParaRPr lang="uk-UA" sz="1800" b="0" dirty="0">
                        <a:solidFill>
                          <a:srgbClr val="333333"/>
                        </a:solidFill>
                        <a:effectLst/>
                      </a:endParaRP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ase"/>
                      <a:r>
                        <a:rPr lang="uk-UA" sz="1800" b="0" dirty="0">
                          <a:solidFill>
                            <a:srgbClr val="333333"/>
                          </a:solidFill>
                          <a:effectLst/>
                        </a:rPr>
                        <a:t>Показник визначається станом на дату формування Переліку «білих» платників (формується щокварталу)</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916407502"/>
                  </a:ext>
                </a:extLst>
              </a:tr>
            </a:tbl>
          </a:graphicData>
        </a:graphic>
      </p:graphicFrame>
      <p:sp>
        <p:nvSpPr>
          <p:cNvPr id="5" name="Google Shape;556;p32">
            <a:extLst>
              <a:ext uri="{FF2B5EF4-FFF2-40B4-BE49-F238E27FC236}">
                <a16:creationId xmlns:a16="http://schemas.microsoft.com/office/drawing/2014/main" xmlns="" id="{1F4080D4-07AA-46B5-A966-A20E7FC10E11}"/>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101</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62238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65DAE-AC67-7948-8DE5-50BB0992C35C}"/>
              </a:ext>
            </a:extLst>
          </p:cNvPr>
          <p:cNvSpPr>
            <a:spLocks noGrp="1"/>
          </p:cNvSpPr>
          <p:nvPr>
            <p:ph type="title"/>
          </p:nvPr>
        </p:nvSpPr>
        <p:spPr>
          <a:xfrm>
            <a:off x="0" y="18255"/>
            <a:ext cx="12192000" cy="709533"/>
          </a:xfrm>
        </p:spPr>
        <p:txBody>
          <a:bodyPr>
            <a:normAutofit/>
          </a:bodyPr>
          <a:lstStyle/>
          <a:p>
            <a:pPr algn="ctr"/>
            <a:r>
              <a:rPr lang="uk-UA" sz="3500" b="1" dirty="0">
                <a:latin typeface="+mn-lt"/>
              </a:rPr>
              <a:t>КРИТЕРІЇ, ЯКІ Є ЗАГАЛЬНИМИ ДЛЯ ВСІХ</a:t>
            </a:r>
            <a:endParaRPr lang="x-none" sz="3500" b="1" dirty="0">
              <a:latin typeface="+mn-lt"/>
            </a:endParaRPr>
          </a:p>
        </p:txBody>
      </p:sp>
      <p:graphicFrame>
        <p:nvGraphicFramePr>
          <p:cNvPr id="4" name="Content Placeholder 3">
            <a:extLst>
              <a:ext uri="{FF2B5EF4-FFF2-40B4-BE49-F238E27FC236}">
                <a16:creationId xmlns:a16="http://schemas.microsoft.com/office/drawing/2014/main" xmlns="" id="{66450D89-6A0D-374D-B2A4-52B40DCC88E2}"/>
              </a:ext>
            </a:extLst>
          </p:cNvPr>
          <p:cNvGraphicFramePr>
            <a:graphicFrameLocks noGrp="1"/>
          </p:cNvGraphicFramePr>
          <p:nvPr>
            <p:ph idx="1"/>
            <p:extLst>
              <p:ext uri="{D42A27DB-BD31-4B8C-83A1-F6EECF244321}">
                <p14:modId xmlns:p14="http://schemas.microsoft.com/office/powerpoint/2010/main" val="3244156893"/>
              </p:ext>
            </p:extLst>
          </p:nvPr>
        </p:nvGraphicFramePr>
        <p:xfrm>
          <a:off x="255036" y="715282"/>
          <a:ext cx="11681927" cy="5592211"/>
        </p:xfrm>
        <a:graphic>
          <a:graphicData uri="http://schemas.openxmlformats.org/drawingml/2006/table">
            <a:tbl>
              <a:tblPr/>
              <a:tblGrid>
                <a:gridCol w="8060532">
                  <a:extLst>
                    <a:ext uri="{9D8B030D-6E8A-4147-A177-3AD203B41FA5}">
                      <a16:colId xmlns:a16="http://schemas.microsoft.com/office/drawing/2014/main" xmlns="" val="4271539996"/>
                    </a:ext>
                  </a:extLst>
                </a:gridCol>
                <a:gridCol w="3621395">
                  <a:extLst>
                    <a:ext uri="{9D8B030D-6E8A-4147-A177-3AD203B41FA5}">
                      <a16:colId xmlns:a16="http://schemas.microsoft.com/office/drawing/2014/main" xmlns="" val="1344619722"/>
                    </a:ext>
                  </a:extLst>
                </a:gridCol>
              </a:tblGrid>
              <a:tr h="333533">
                <a:tc>
                  <a:txBody>
                    <a:bodyPr/>
                    <a:lstStyle/>
                    <a:p>
                      <a:pPr algn="ctr" fontAlgn="base"/>
                      <a:r>
                        <a:rPr lang="uk-UA" sz="1800" b="1" dirty="0">
                          <a:solidFill>
                            <a:srgbClr val="333333"/>
                          </a:solidFill>
                          <a:effectLst/>
                        </a:rPr>
                        <a:t>Критерій</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ase"/>
                      <a:r>
                        <a:rPr lang="uk-UA" sz="1800" b="1">
                          <a:solidFill>
                            <a:srgbClr val="333333"/>
                          </a:solidFill>
                          <a:effectLst/>
                        </a:rPr>
                        <a:t>Станом на яку дату визначається</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24518215"/>
                  </a:ext>
                </a:extLst>
              </a:tr>
              <a:tr h="333533">
                <a:tc gridSpan="2">
                  <a:txBody>
                    <a:bodyPr/>
                    <a:lstStyle/>
                    <a:p>
                      <a:pPr algn="ctr" fontAlgn="base"/>
                      <a:r>
                        <a:rPr lang="uk-UA" sz="1800" b="1" dirty="0">
                          <a:solidFill>
                            <a:srgbClr val="333333"/>
                          </a:solidFill>
                          <a:effectLst/>
                        </a:rPr>
                        <a:t>Критерії мають виконуватися ОДНОЧАСНО</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x-none"/>
                    </a:p>
                  </a:txBody>
                  <a:tcPr/>
                </a:tc>
                <a:extLst>
                  <a:ext uri="{0D108BD9-81ED-4DB2-BD59-A6C34878D82A}">
                    <a16:rowId xmlns:a16="http://schemas.microsoft.com/office/drawing/2014/main" xmlns="" val="1113063097"/>
                  </a:ext>
                </a:extLst>
              </a:tr>
              <a:tr h="625928">
                <a:tc>
                  <a:txBody>
                    <a:bodyPr/>
                    <a:lstStyle/>
                    <a:p>
                      <a:pPr algn="l" fontAlgn="base"/>
                      <a:r>
                        <a:rPr lang="uk-UA" sz="1800" b="0">
                          <a:solidFill>
                            <a:srgbClr val="333333"/>
                          </a:solidFill>
                          <a:effectLst/>
                        </a:rPr>
                        <a:t>Відсутність змін щодо </a:t>
                      </a:r>
                      <a:r>
                        <a:rPr lang="uk-UA" sz="1800" b="1">
                          <a:solidFill>
                            <a:srgbClr val="333333"/>
                          </a:solidFill>
                          <a:effectLst/>
                        </a:rPr>
                        <a:t>основного КВЕД протягом останніх послідовних 12 календарних місяців</a:t>
                      </a:r>
                      <a:endParaRPr lang="uk-UA" sz="1800" b="0">
                        <a:solidFill>
                          <a:srgbClr val="333333"/>
                        </a:solidFill>
                        <a:effectLst/>
                      </a:endParaRP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gn="l" fontAlgn="base"/>
                      <a:r>
                        <a:rPr lang="uk-UA" sz="1800" b="0" dirty="0">
                          <a:solidFill>
                            <a:srgbClr val="333333"/>
                          </a:solidFill>
                          <a:effectLst/>
                        </a:rPr>
                        <a:t>Показник визначається станом на дату формування Переліку «білих» платників (формується щокварталу)</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667496175"/>
                  </a:ext>
                </a:extLst>
              </a:tr>
              <a:tr h="625928">
                <a:tc>
                  <a:txBody>
                    <a:bodyPr/>
                    <a:lstStyle/>
                    <a:p>
                      <a:pPr algn="l" fontAlgn="base"/>
                      <a:r>
                        <a:rPr lang="uk-UA" sz="1800" b="0">
                          <a:solidFill>
                            <a:srgbClr val="333333"/>
                          </a:solidFill>
                          <a:effectLst/>
                        </a:rPr>
                        <a:t>Відсутність розпочатої процедури припинення юридичної особи або підприємницької діяльності ФОП</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x-none"/>
                    </a:p>
                  </a:txBody>
                  <a:tcPr/>
                </a:tc>
                <a:extLst>
                  <a:ext uri="{0D108BD9-81ED-4DB2-BD59-A6C34878D82A}">
                    <a16:rowId xmlns:a16="http://schemas.microsoft.com/office/drawing/2014/main" xmlns="" val="2015891572"/>
                  </a:ext>
                </a:extLst>
              </a:tr>
              <a:tr h="625928">
                <a:tc>
                  <a:txBody>
                    <a:bodyPr/>
                    <a:lstStyle/>
                    <a:p>
                      <a:pPr algn="l" fontAlgn="base"/>
                      <a:r>
                        <a:rPr lang="uk-UA" sz="1800" b="0">
                          <a:solidFill>
                            <a:srgbClr val="333333"/>
                          </a:solidFill>
                          <a:effectLst/>
                        </a:rPr>
                        <a:t>Відсутність порушеного провадження у справі про банкрутство (неплатоспроможність) платника податків</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x-none"/>
                    </a:p>
                  </a:txBody>
                  <a:tcPr/>
                </a:tc>
                <a:extLst>
                  <a:ext uri="{0D108BD9-81ED-4DB2-BD59-A6C34878D82A}">
                    <a16:rowId xmlns:a16="http://schemas.microsoft.com/office/drawing/2014/main" xmlns="" val="1926804871"/>
                  </a:ext>
                </a:extLst>
              </a:tr>
              <a:tr h="918322">
                <a:tc>
                  <a:txBody>
                    <a:bodyPr/>
                    <a:lstStyle/>
                    <a:p>
                      <a:pPr algn="l" fontAlgn="base"/>
                      <a:r>
                        <a:rPr lang="uk-UA" sz="1800" b="0">
                          <a:solidFill>
                            <a:srgbClr val="333333"/>
                          </a:solidFill>
                          <a:effectLst/>
                        </a:rPr>
                        <a:t>Відсутність застосованих до платника та/або його засновників / кінцевих бенефіціарних власників санкцій у порядку, встановленому </a:t>
                      </a:r>
                      <a:r>
                        <a:rPr lang="uk-UA" sz="1800" b="0" i="1">
                          <a:solidFill>
                            <a:srgbClr val="333333"/>
                          </a:solidFill>
                          <a:effectLst/>
                        </a:rPr>
                        <a:t>Законом України «Про санкції»</a:t>
                      </a:r>
                      <a:endParaRPr lang="uk-UA" sz="1800" b="0">
                        <a:solidFill>
                          <a:srgbClr val="333333"/>
                        </a:solidFill>
                        <a:effectLst/>
                      </a:endParaRP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gn="l" fontAlgn="base"/>
                      <a:r>
                        <a:rPr lang="uk-UA" sz="1800" b="0">
                          <a:solidFill>
                            <a:srgbClr val="333333"/>
                          </a:solidFill>
                          <a:effectLst/>
                        </a:rPr>
                        <a:t>У разі якщо контролюючий орган виявив факт невідповідності платника цим критеріям, такий платник податків виключається з Переліку «білих» платників у день виявлення такого факту</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4278668292"/>
                  </a:ext>
                </a:extLst>
              </a:tr>
              <a:tr h="1210717">
                <a:tc>
                  <a:txBody>
                    <a:bodyPr/>
                    <a:lstStyle/>
                    <a:p>
                      <a:pPr algn="l" fontAlgn="base"/>
                      <a:r>
                        <a:rPr lang="uk-UA" sz="1800" b="0">
                          <a:solidFill>
                            <a:srgbClr val="333333"/>
                          </a:solidFill>
                          <a:effectLst/>
                        </a:rPr>
                        <a:t>Відсутність у платника податків та/або його засновників (учасників), кінцевих бенефіціарних власників громадянства держави, що здійснює збройну агресію проти України (крім громадян такої держави, яким надано статус учасника бойових дій після 14 квітня 2014 року)</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x-none"/>
                    </a:p>
                  </a:txBody>
                  <a:tcPr/>
                </a:tc>
                <a:extLst>
                  <a:ext uri="{0D108BD9-81ED-4DB2-BD59-A6C34878D82A}">
                    <a16:rowId xmlns:a16="http://schemas.microsoft.com/office/drawing/2014/main" xmlns="" val="1430885950"/>
                  </a:ext>
                </a:extLst>
              </a:tr>
              <a:tr h="918322">
                <a:tc>
                  <a:txBody>
                    <a:bodyPr/>
                    <a:lstStyle/>
                    <a:p>
                      <a:pPr algn="l" fontAlgn="base"/>
                      <a:r>
                        <a:rPr lang="uk-UA" sz="1800" b="0" dirty="0">
                          <a:solidFill>
                            <a:srgbClr val="333333"/>
                          </a:solidFill>
                          <a:effectLst/>
                        </a:rPr>
                        <a:t>Відсутність серед засновників (учасників), кінцевих </a:t>
                      </a:r>
                      <a:r>
                        <a:rPr lang="uk-UA" sz="1800" b="0" dirty="0" err="1">
                          <a:solidFill>
                            <a:srgbClr val="333333"/>
                          </a:solidFill>
                          <a:effectLst/>
                        </a:rPr>
                        <a:t>бенефіціарних</a:t>
                      </a:r>
                      <a:r>
                        <a:rPr lang="uk-UA" sz="1800" b="0" dirty="0">
                          <a:solidFill>
                            <a:srgbClr val="333333"/>
                          </a:solidFill>
                          <a:effectLst/>
                        </a:rPr>
                        <a:t> власників платника податків осіб, місцем проживання (місцезнаходженням) яких є держава, що здійснює збройну агресію проти України</a:t>
                      </a:r>
                    </a:p>
                  </a:txBody>
                  <a:tcPr marL="27568" marR="27568" marT="19298" marB="19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x-none"/>
                    </a:p>
                  </a:txBody>
                  <a:tcPr/>
                </a:tc>
                <a:extLst>
                  <a:ext uri="{0D108BD9-81ED-4DB2-BD59-A6C34878D82A}">
                    <a16:rowId xmlns:a16="http://schemas.microsoft.com/office/drawing/2014/main" xmlns="" val="4208469652"/>
                  </a:ext>
                </a:extLst>
              </a:tr>
            </a:tbl>
          </a:graphicData>
        </a:graphic>
      </p:graphicFrame>
      <p:sp>
        <p:nvSpPr>
          <p:cNvPr id="5" name="Google Shape;556;p32">
            <a:extLst>
              <a:ext uri="{FF2B5EF4-FFF2-40B4-BE49-F238E27FC236}">
                <a16:creationId xmlns:a16="http://schemas.microsoft.com/office/drawing/2014/main" xmlns="" id="{1F4080D4-07AA-46B5-A966-A20E7FC10E11}"/>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102</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75138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0C857-CEEB-764C-805F-71A82910EEE8}"/>
              </a:ext>
            </a:extLst>
          </p:cNvPr>
          <p:cNvSpPr>
            <a:spLocks noGrp="1"/>
          </p:cNvSpPr>
          <p:nvPr>
            <p:ph type="title"/>
          </p:nvPr>
        </p:nvSpPr>
        <p:spPr>
          <a:xfrm>
            <a:off x="0" y="18255"/>
            <a:ext cx="12192000" cy="868153"/>
          </a:xfrm>
        </p:spPr>
        <p:txBody>
          <a:bodyPr>
            <a:normAutofit/>
          </a:bodyPr>
          <a:lstStyle/>
          <a:p>
            <a:pPr algn="ctr"/>
            <a:r>
              <a:rPr lang="uk-UA" sz="3500" b="1" dirty="0">
                <a:latin typeface="+mn-lt"/>
              </a:rPr>
              <a:t>НОВОСТВОРЕНІ СУБ’ЄКТИ ГОСПОДАРЮВАННЯ</a:t>
            </a:r>
            <a:endParaRPr lang="x-none" sz="3500" dirty="0">
              <a:latin typeface="+mn-lt"/>
            </a:endParaRPr>
          </a:p>
        </p:txBody>
      </p:sp>
      <p:sp>
        <p:nvSpPr>
          <p:cNvPr id="3" name="Content Placeholder 2">
            <a:extLst>
              <a:ext uri="{FF2B5EF4-FFF2-40B4-BE49-F238E27FC236}">
                <a16:creationId xmlns:a16="http://schemas.microsoft.com/office/drawing/2014/main" xmlns="" id="{91A50BFF-E404-2E41-AB09-E8037D3EE74C}"/>
              </a:ext>
            </a:extLst>
          </p:cNvPr>
          <p:cNvSpPr>
            <a:spLocks noGrp="1"/>
          </p:cNvSpPr>
          <p:nvPr>
            <p:ph idx="1"/>
          </p:nvPr>
        </p:nvSpPr>
        <p:spPr>
          <a:xfrm>
            <a:off x="457200" y="1253331"/>
            <a:ext cx="11327363" cy="4351338"/>
          </a:xfrm>
        </p:spPr>
        <p:txBody>
          <a:bodyPr anchor="ctr"/>
          <a:lstStyle/>
          <a:p>
            <a:pPr marL="0" indent="457200" algn="just">
              <a:lnSpc>
                <a:spcPct val="114000"/>
              </a:lnSpc>
              <a:spcBef>
                <a:spcPts val="0"/>
              </a:spcBef>
              <a:buNone/>
            </a:pPr>
            <a:r>
              <a:rPr lang="uk-UA" dirty="0"/>
              <a:t>Можуть бути включені до Переліку «білих» платників з першого числа місяця, що настає за податковим (звітним) кварталом, але не раніше одного календарного року з моменту взяття такого платника на облік у ДПІ (</a:t>
            </a:r>
            <a:r>
              <a:rPr lang="uk-UA" dirty="0" err="1"/>
              <a:t>пп</a:t>
            </a:r>
            <a:r>
              <a:rPr lang="uk-UA" dirty="0"/>
              <a:t>. 69.41.2.7 підрозд. 10 розд. </a:t>
            </a:r>
            <a:r>
              <a:rPr lang="en-GB" dirty="0"/>
              <a:t>XX </a:t>
            </a:r>
            <a:r>
              <a:rPr lang="uk-UA" dirty="0"/>
              <a:t>ПКУ).</a:t>
            </a:r>
            <a:endParaRPr lang="x-none" dirty="0"/>
          </a:p>
        </p:txBody>
      </p:sp>
      <p:sp>
        <p:nvSpPr>
          <p:cNvPr id="4" name="Google Shape;556;p32">
            <a:extLst>
              <a:ext uri="{FF2B5EF4-FFF2-40B4-BE49-F238E27FC236}">
                <a16:creationId xmlns:a16="http://schemas.microsoft.com/office/drawing/2014/main" xmlns="" id="{91A3DF6F-8EBD-4712-83E7-ACFEC44E204D}"/>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103</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27797366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275A5D-EA2F-CD45-A9C4-B14435CC3B4F}"/>
              </a:ext>
            </a:extLst>
          </p:cNvPr>
          <p:cNvSpPr>
            <a:spLocks noGrp="1"/>
          </p:cNvSpPr>
          <p:nvPr>
            <p:ph type="title"/>
          </p:nvPr>
        </p:nvSpPr>
        <p:spPr>
          <a:xfrm>
            <a:off x="0" y="18255"/>
            <a:ext cx="12192000" cy="774847"/>
          </a:xfrm>
        </p:spPr>
        <p:txBody>
          <a:bodyPr>
            <a:normAutofit/>
          </a:bodyPr>
          <a:lstStyle/>
          <a:p>
            <a:pPr algn="ctr"/>
            <a:r>
              <a:rPr lang="uk-UA" sz="3200" b="1" dirty="0">
                <a:latin typeface="+mn-lt"/>
              </a:rPr>
              <a:t>ВКЛЮЧЕННЯ (ВИКЛЮЧЕННЯ) ДО (З) ПЕРЕЛІКУ «БІЛИХ» ПЛАТНИКІВ</a:t>
            </a:r>
            <a:endParaRPr lang="x-none" sz="3200" dirty="0">
              <a:latin typeface="+mn-lt"/>
            </a:endParaRPr>
          </a:p>
        </p:txBody>
      </p:sp>
      <p:sp>
        <p:nvSpPr>
          <p:cNvPr id="3" name="Content Placeholder 2">
            <a:extLst>
              <a:ext uri="{FF2B5EF4-FFF2-40B4-BE49-F238E27FC236}">
                <a16:creationId xmlns:a16="http://schemas.microsoft.com/office/drawing/2014/main" xmlns="" id="{40009E96-5501-2F49-B06A-6324FFCA8987}"/>
              </a:ext>
            </a:extLst>
          </p:cNvPr>
          <p:cNvSpPr>
            <a:spLocks noGrp="1"/>
          </p:cNvSpPr>
          <p:nvPr>
            <p:ph idx="1"/>
          </p:nvPr>
        </p:nvSpPr>
        <p:spPr>
          <a:xfrm>
            <a:off x="261257" y="793102"/>
            <a:ext cx="11719249" cy="5617029"/>
          </a:xfrm>
        </p:spPr>
        <p:txBody>
          <a:bodyPr anchor="ctr">
            <a:noAutofit/>
          </a:bodyPr>
          <a:lstStyle/>
          <a:p>
            <a:pPr marL="0" indent="457200" algn="just" fontAlgn="base">
              <a:lnSpc>
                <a:spcPct val="114000"/>
              </a:lnSpc>
              <a:spcBef>
                <a:spcPts val="0"/>
              </a:spcBef>
              <a:buNone/>
            </a:pPr>
            <a:r>
              <a:rPr lang="uk-UA" sz="2200" dirty="0"/>
              <a:t>Перелік платників податків із високим рівнем добровільного дотримання податкового законодавства ДПСУ буде формувати </a:t>
            </a:r>
            <a:r>
              <a:rPr lang="uk-UA" sz="2200" b="1" dirty="0"/>
              <a:t>щокварталу</a:t>
            </a:r>
            <a:r>
              <a:rPr lang="uk-UA" sz="2200" dirty="0"/>
              <a:t> не пізніше останнього робочого дня березня, травня, серпня та листопада і оприлюднювати на сайті ДПСУ (п.п. 69.41.2 підрозд. 10 розд. </a:t>
            </a:r>
            <a:r>
              <a:rPr lang="en-GB" sz="2200" dirty="0"/>
              <a:t>XX </a:t>
            </a:r>
            <a:r>
              <a:rPr lang="uk-UA" sz="2200" dirty="0"/>
              <a:t>ПКУ).</a:t>
            </a:r>
          </a:p>
          <a:p>
            <a:pPr marL="0" indent="457200" algn="just" fontAlgn="base">
              <a:lnSpc>
                <a:spcPct val="114000"/>
              </a:lnSpc>
              <a:spcBef>
                <a:spcPts val="0"/>
              </a:spcBef>
              <a:buNone/>
            </a:pPr>
            <a:r>
              <a:rPr lang="uk-UA" sz="2200" dirty="0"/>
              <a:t>Тобто фактично щокварталу перевірятиметься, відповідає платник вищенаведеним критеріям чи ні.</a:t>
            </a:r>
          </a:p>
          <a:p>
            <a:pPr marL="0" indent="457200" algn="just" fontAlgn="base">
              <a:lnSpc>
                <a:spcPct val="114000"/>
              </a:lnSpc>
              <a:spcBef>
                <a:spcPts val="0"/>
              </a:spcBef>
              <a:buNone/>
            </a:pPr>
            <a:r>
              <a:rPr lang="uk-UA" sz="2200" dirty="0"/>
              <a:t>Потрапляння до Переліку відбувається автоматично, якщо платник відповідає всім установленим для «білого» платника критеріям</a:t>
            </a:r>
          </a:p>
          <a:p>
            <a:pPr marL="0" indent="457200" algn="just" fontAlgn="base">
              <a:lnSpc>
                <a:spcPct val="114000"/>
              </a:lnSpc>
              <a:spcBef>
                <a:spcPts val="0"/>
              </a:spcBef>
              <a:buNone/>
            </a:pPr>
            <a:r>
              <a:rPr lang="uk-UA" sz="2200" dirty="0"/>
              <a:t>Про включення / виключення платника до/з Переліку податківці інформуватимуть платника через Електронний кабінет.</a:t>
            </a:r>
          </a:p>
          <a:p>
            <a:pPr marL="0" indent="457200" algn="just" fontAlgn="base">
              <a:lnSpc>
                <a:spcPct val="114000"/>
              </a:lnSpc>
              <a:spcBef>
                <a:spcPts val="0"/>
              </a:spcBef>
              <a:buNone/>
            </a:pPr>
            <a:r>
              <a:rPr lang="uk-UA" sz="2200" dirty="0"/>
              <a:t>Також закріплено право платника податку </a:t>
            </a:r>
            <a:r>
              <a:rPr lang="uk-UA" sz="2200" b="1" dirty="0"/>
              <a:t>відмовитися від оприлюднення</a:t>
            </a:r>
            <a:r>
              <a:rPr lang="uk-UA" sz="2200" dirty="0"/>
              <a:t> своїх даних у цьому </a:t>
            </a:r>
            <a:r>
              <a:rPr lang="uk-UA" sz="2200" i="1" dirty="0"/>
              <a:t>Переліку</a:t>
            </a:r>
            <a:r>
              <a:rPr lang="uk-UA" sz="2200" dirty="0"/>
              <a:t>. Для цього платнику потрібно буде подати податківцям повідомлення про відмову в оприлюдненні даних про платника податку, форму та порядок подання якого ще буде затверджено Мінфіном.</a:t>
            </a:r>
          </a:p>
        </p:txBody>
      </p:sp>
      <p:sp>
        <p:nvSpPr>
          <p:cNvPr id="4" name="Google Shape;556;p32">
            <a:extLst>
              <a:ext uri="{FF2B5EF4-FFF2-40B4-BE49-F238E27FC236}">
                <a16:creationId xmlns:a16="http://schemas.microsoft.com/office/drawing/2014/main" xmlns="" id="{5E4E0BF7-D3D0-432A-A6A3-BE19D302091B}"/>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104</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868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9" name="Google Shape;199;p11"/>
          <p:cNvSpPr/>
          <p:nvPr/>
        </p:nvSpPr>
        <p:spPr>
          <a:xfrm>
            <a:off x="0" y="20732"/>
            <a:ext cx="12192000" cy="11695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alibri"/>
              <a:buNone/>
            </a:pPr>
            <a:r>
              <a:rPr lang="ru-RU" sz="3500" b="1" i="0" u="none" strike="noStrike" cap="none" dirty="0">
                <a:solidFill>
                  <a:srgbClr val="000000"/>
                </a:solidFill>
                <a:ea typeface="Calibri"/>
                <a:cs typeface="Calibri"/>
                <a:sym typeface="Calibri"/>
              </a:rPr>
              <a:t>МІСЦЕ ФАКТИЧНОГО ПОСТАЧАННЯ ПОСЛУГ, </a:t>
            </a:r>
            <a:endParaRPr lang="ru-RU" sz="3500" b="0" i="0" u="none" strike="noStrike" cap="none" dirty="0">
              <a:solidFill>
                <a:srgbClr val="000000"/>
              </a:solidFill>
              <a:ea typeface="Arial"/>
              <a:cs typeface="Arial"/>
              <a:sym typeface="Arial"/>
            </a:endParaRPr>
          </a:p>
          <a:p>
            <a:pPr marL="0" marR="0" lvl="0" indent="0" algn="ctr" rtl="0">
              <a:lnSpc>
                <a:spcPct val="100000"/>
              </a:lnSpc>
              <a:spcBef>
                <a:spcPts val="0"/>
              </a:spcBef>
              <a:spcAft>
                <a:spcPts val="0"/>
              </a:spcAft>
              <a:buClr>
                <a:srgbClr val="000000"/>
              </a:buClr>
              <a:buSzPts val="3200"/>
              <a:buFont typeface="Calibri"/>
              <a:buNone/>
            </a:pPr>
            <a:r>
              <a:rPr lang="ru-RU" sz="3500" b="1" i="0" u="none" strike="noStrike" cap="none" dirty="0">
                <a:solidFill>
                  <a:srgbClr val="000000"/>
                </a:solidFill>
                <a:ea typeface="Calibri"/>
                <a:cs typeface="Calibri"/>
                <a:sym typeface="Calibri"/>
              </a:rPr>
              <a:t>ПОВ'ЯЗАНИХ З РУХОМИМ МАЙНОМ </a:t>
            </a:r>
            <a:r>
              <a:rPr lang="ru-RU" sz="3500" b="1" u="none" strike="noStrike" cap="none" dirty="0">
                <a:solidFill>
                  <a:srgbClr val="000000"/>
                </a:solidFill>
                <a:ea typeface="Calibri"/>
                <a:cs typeface="Calibri"/>
                <a:sym typeface="Calibri"/>
              </a:rPr>
              <a:t>(П. 186.2.1 ПКУ)</a:t>
            </a:r>
            <a:endParaRPr lang="ru-RU" sz="3500" dirty="0">
              <a:solidFill>
                <a:schemeClr val="dk1"/>
              </a:solidFill>
              <a:ea typeface="Calibri"/>
              <a:cs typeface="Calibri"/>
              <a:sym typeface="Calibri"/>
            </a:endParaRPr>
          </a:p>
        </p:txBody>
      </p:sp>
      <p:sp>
        <p:nvSpPr>
          <p:cNvPr id="200" name="Google Shape;200;p11"/>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11</a:t>
            </a:fld>
            <a:endParaRPr sz="2000" b="1" i="0" u="none" strike="noStrike" cap="none" dirty="0">
              <a:solidFill>
                <a:schemeClr val="dk1"/>
              </a:solidFill>
              <a:latin typeface="Calibri"/>
              <a:ea typeface="Calibri"/>
              <a:cs typeface="Calibri"/>
              <a:sym typeface="Calibri"/>
            </a:endParaRPr>
          </a:p>
        </p:txBody>
      </p:sp>
      <p:grpSp>
        <p:nvGrpSpPr>
          <p:cNvPr id="2" name="Групувати 1">
            <a:extLst>
              <a:ext uri="{FF2B5EF4-FFF2-40B4-BE49-F238E27FC236}">
                <a16:creationId xmlns:a16="http://schemas.microsoft.com/office/drawing/2014/main" xmlns="" id="{FE1B9924-8882-43E4-9279-825C6B2369F5}"/>
              </a:ext>
            </a:extLst>
          </p:cNvPr>
          <p:cNvGrpSpPr/>
          <p:nvPr/>
        </p:nvGrpSpPr>
        <p:grpSpPr>
          <a:xfrm>
            <a:off x="244403" y="1441987"/>
            <a:ext cx="11703194" cy="4838369"/>
            <a:chOff x="278164" y="2875297"/>
            <a:chExt cx="11104250" cy="2908059"/>
          </a:xfrm>
        </p:grpSpPr>
        <p:sp>
          <p:nvSpPr>
            <p:cNvPr id="3" name="Полілінія: фігура 2">
              <a:extLst>
                <a:ext uri="{FF2B5EF4-FFF2-40B4-BE49-F238E27FC236}">
                  <a16:creationId xmlns:a16="http://schemas.microsoft.com/office/drawing/2014/main" xmlns="" id="{1934A279-A7C5-4250-B8A7-870D5009A456}"/>
                </a:ext>
              </a:extLst>
            </p:cNvPr>
            <p:cNvSpPr/>
            <p:nvPr/>
          </p:nvSpPr>
          <p:spPr>
            <a:xfrm>
              <a:off x="457861" y="2916005"/>
              <a:ext cx="2708419" cy="2867351"/>
            </a:xfrm>
            <a:custGeom>
              <a:avLst/>
              <a:gdLst>
                <a:gd name="connsiteX0" fmla="*/ 0 w 2547709"/>
                <a:gd name="connsiteY0" fmla="*/ 0 h 2503924"/>
                <a:gd name="connsiteX1" fmla="*/ 2547709 w 2547709"/>
                <a:gd name="connsiteY1" fmla="*/ 0 h 2503924"/>
                <a:gd name="connsiteX2" fmla="*/ 2547709 w 2547709"/>
                <a:gd name="connsiteY2" fmla="*/ 2503924 h 2503924"/>
                <a:gd name="connsiteX3" fmla="*/ 0 w 2547709"/>
                <a:gd name="connsiteY3" fmla="*/ 2503924 h 2503924"/>
                <a:gd name="connsiteX4" fmla="*/ 0 w 2547709"/>
                <a:gd name="connsiteY4" fmla="*/ 0 h 2503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709" h="2503924">
                  <a:moveTo>
                    <a:pt x="0" y="0"/>
                  </a:moveTo>
                  <a:lnTo>
                    <a:pt x="2547709" y="0"/>
                  </a:lnTo>
                  <a:lnTo>
                    <a:pt x="2547709" y="2503924"/>
                  </a:lnTo>
                  <a:lnTo>
                    <a:pt x="0" y="2503924"/>
                  </a:lnTo>
                  <a:lnTo>
                    <a:pt x="0" y="0"/>
                  </a:lnTo>
                  <a:close/>
                </a:path>
              </a:pathLst>
            </a:custGeom>
            <a:ln>
              <a:solidFill>
                <a:schemeClr val="tx1">
                  <a:alpha val="90000"/>
                </a:schemeClr>
              </a:solidFill>
            </a:ln>
            <a:scene3d>
              <a:camera prst="orthographicFront"/>
              <a:lightRig rig="threePt" dir="t"/>
            </a:scene3d>
            <a:sp3d>
              <a:bevelT/>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2000" tIns="170688" rIns="72000" bIns="170688" numCol="1" spcCol="1270" anchor="ctr" anchorCtr="0">
              <a:noAutofit/>
            </a:bodyPr>
            <a:lstStyle/>
            <a:p>
              <a:pPr marL="0" lvl="0" indent="0" algn="ctr" defTabSz="1066800">
                <a:lnSpc>
                  <a:spcPct val="90000"/>
                </a:lnSpc>
                <a:spcBef>
                  <a:spcPct val="0"/>
                </a:spcBef>
                <a:spcAft>
                  <a:spcPct val="35000"/>
                </a:spcAft>
                <a:buClr>
                  <a:srgbClr val="000000"/>
                </a:buClr>
                <a:buSzPts val="1600"/>
                <a:buFont typeface="Arial"/>
                <a:buNone/>
              </a:pPr>
              <a:r>
                <a:rPr lang="uk-UA" sz="2400" b="1" i="0" u="none" strike="noStrike" kern="1200" cap="none" noProof="0" dirty="0">
                  <a:latin typeface="+mn-lt"/>
                  <a:ea typeface="Calibri"/>
                  <a:cs typeface="Calibri"/>
                  <a:sym typeface="Calibri"/>
                </a:rPr>
                <a:t>ПОСЛУГ, ЩО Є ДОПОМІЖНИМИ У ТРАНСПОРТНІЙ ДІЯЛЬНОСТІ: </a:t>
              </a:r>
              <a:r>
                <a:rPr lang="uk-UA" sz="2400" b="0" i="0" u="none" strike="noStrike" kern="1200" cap="none" noProof="0" dirty="0">
                  <a:latin typeface="+mn-lt"/>
                  <a:ea typeface="Calibri"/>
                  <a:cs typeface="Calibri"/>
                  <a:sym typeface="Calibri"/>
                </a:rPr>
                <a:t>навантаження, розвантаження, перевантаження, складська обробка товарів та інші аналогічні види послуг;</a:t>
              </a:r>
              <a:endParaRPr lang="uk-UA" sz="2400" kern="1200" noProof="0" dirty="0">
                <a:latin typeface="+mn-lt"/>
              </a:endParaRPr>
            </a:p>
          </p:txBody>
        </p:sp>
        <p:sp>
          <p:nvSpPr>
            <p:cNvPr id="5" name="Полілінія: фігура 4">
              <a:extLst>
                <a:ext uri="{FF2B5EF4-FFF2-40B4-BE49-F238E27FC236}">
                  <a16:creationId xmlns:a16="http://schemas.microsoft.com/office/drawing/2014/main" xmlns="" id="{26C055FB-26ED-44E8-BDB2-6EDB9CF17752}"/>
                </a:ext>
              </a:extLst>
            </p:cNvPr>
            <p:cNvSpPr/>
            <p:nvPr/>
          </p:nvSpPr>
          <p:spPr>
            <a:xfrm>
              <a:off x="278164" y="2875297"/>
              <a:ext cx="683152" cy="432750"/>
            </a:xfrm>
            <a:custGeom>
              <a:avLst/>
              <a:gdLst>
                <a:gd name="connsiteX0" fmla="*/ 0 w 822843"/>
                <a:gd name="connsiteY0" fmla="*/ 319923 h 639845"/>
                <a:gd name="connsiteX1" fmla="*/ 411422 w 822843"/>
                <a:gd name="connsiteY1" fmla="*/ 0 h 639845"/>
                <a:gd name="connsiteX2" fmla="*/ 822844 w 822843"/>
                <a:gd name="connsiteY2" fmla="*/ 319923 h 639845"/>
                <a:gd name="connsiteX3" fmla="*/ 411422 w 822843"/>
                <a:gd name="connsiteY3" fmla="*/ 639846 h 639845"/>
                <a:gd name="connsiteX4" fmla="*/ 0 w 822843"/>
                <a:gd name="connsiteY4" fmla="*/ 319923 h 63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843" h="639845">
                  <a:moveTo>
                    <a:pt x="0" y="319923"/>
                  </a:moveTo>
                  <a:cubicBezTo>
                    <a:pt x="0" y="143234"/>
                    <a:pt x="184200" y="0"/>
                    <a:pt x="411422" y="0"/>
                  </a:cubicBezTo>
                  <a:cubicBezTo>
                    <a:pt x="638644" y="0"/>
                    <a:pt x="822844" y="143234"/>
                    <a:pt x="822844" y="319923"/>
                  </a:cubicBezTo>
                  <a:cubicBezTo>
                    <a:pt x="822844" y="496612"/>
                    <a:pt x="638644" y="639846"/>
                    <a:pt x="411422" y="639846"/>
                  </a:cubicBezTo>
                  <a:cubicBezTo>
                    <a:pt x="184200" y="639846"/>
                    <a:pt x="0" y="496612"/>
                    <a:pt x="0" y="319923"/>
                  </a:cubicBezTo>
                  <a:close/>
                </a:path>
              </a:pathLst>
            </a:cu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0503" tIns="93703" rIns="120503" bIns="93703" numCol="1" spcCol="1270" anchor="ctr" anchorCtr="0">
              <a:noAutofit/>
            </a:bodyPr>
            <a:lstStyle/>
            <a:p>
              <a:pPr marL="0" lvl="0" indent="0" algn="ctr" defTabSz="1066800">
                <a:lnSpc>
                  <a:spcPct val="90000"/>
                </a:lnSpc>
                <a:spcBef>
                  <a:spcPct val="0"/>
                </a:spcBef>
                <a:spcAft>
                  <a:spcPct val="35000"/>
                </a:spcAft>
                <a:buNone/>
              </a:pPr>
              <a:r>
                <a:rPr lang="uk-UA" sz="2400" b="1" kern="1200" dirty="0">
                  <a:effectLst>
                    <a:outerShdw blurRad="38100" dist="38100" dir="2700000" algn="tl">
                      <a:srgbClr val="000000">
                        <a:alpha val="43137"/>
                      </a:srgbClr>
                    </a:outerShdw>
                  </a:effectLst>
                  <a:latin typeface="+mn-lt"/>
                </a:rPr>
                <a:t>А</a:t>
              </a:r>
            </a:p>
          </p:txBody>
        </p:sp>
        <p:sp>
          <p:nvSpPr>
            <p:cNvPr id="6" name="Полілінія: фігура 5">
              <a:extLst>
                <a:ext uri="{FF2B5EF4-FFF2-40B4-BE49-F238E27FC236}">
                  <a16:creationId xmlns:a16="http://schemas.microsoft.com/office/drawing/2014/main" xmlns="" id="{DCB74561-EEE8-4D8D-A51C-A5023950577E}"/>
                </a:ext>
              </a:extLst>
            </p:cNvPr>
            <p:cNvSpPr/>
            <p:nvPr/>
          </p:nvSpPr>
          <p:spPr>
            <a:xfrm>
              <a:off x="3357282" y="2916005"/>
              <a:ext cx="2547709" cy="2867351"/>
            </a:xfrm>
            <a:custGeom>
              <a:avLst/>
              <a:gdLst>
                <a:gd name="connsiteX0" fmla="*/ 0 w 2547709"/>
                <a:gd name="connsiteY0" fmla="*/ 0 h 2531527"/>
                <a:gd name="connsiteX1" fmla="*/ 2547709 w 2547709"/>
                <a:gd name="connsiteY1" fmla="*/ 0 h 2531527"/>
                <a:gd name="connsiteX2" fmla="*/ 2547709 w 2547709"/>
                <a:gd name="connsiteY2" fmla="*/ 2531527 h 2531527"/>
                <a:gd name="connsiteX3" fmla="*/ 0 w 2547709"/>
                <a:gd name="connsiteY3" fmla="*/ 2531527 h 2531527"/>
                <a:gd name="connsiteX4" fmla="*/ 0 w 2547709"/>
                <a:gd name="connsiteY4" fmla="*/ 0 h 253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709" h="2531527">
                  <a:moveTo>
                    <a:pt x="0" y="0"/>
                  </a:moveTo>
                  <a:lnTo>
                    <a:pt x="2547709" y="0"/>
                  </a:lnTo>
                  <a:lnTo>
                    <a:pt x="2547709" y="2531527"/>
                  </a:lnTo>
                  <a:lnTo>
                    <a:pt x="0" y="2531527"/>
                  </a:lnTo>
                  <a:lnTo>
                    <a:pt x="0" y="0"/>
                  </a:lnTo>
                  <a:close/>
                </a:path>
              </a:pathLst>
            </a:custGeom>
            <a:ln>
              <a:solidFill>
                <a:schemeClr val="tx1">
                  <a:alpha val="90000"/>
                </a:schemeClr>
              </a:solidFill>
            </a:ln>
            <a:scene3d>
              <a:camera prst="orthographicFront"/>
              <a:lightRig rig="threePt" dir="t"/>
            </a:scene3d>
            <a:sp3d>
              <a:bevelT/>
            </a:sp3d>
          </p:spPr>
          <p:style>
            <a:lnRef idx="2">
              <a:schemeClr val="accent4">
                <a:tint val="40000"/>
                <a:alpha val="90000"/>
                <a:hueOff val="3620642"/>
                <a:satOff val="-17082"/>
                <a:lumOff val="-617"/>
                <a:alphaOff val="0"/>
              </a:schemeClr>
            </a:lnRef>
            <a:fillRef idx="1">
              <a:schemeClr val="accent4">
                <a:tint val="40000"/>
                <a:alpha val="90000"/>
                <a:hueOff val="3620642"/>
                <a:satOff val="-17082"/>
                <a:lumOff val="-617"/>
                <a:alphaOff val="0"/>
              </a:schemeClr>
            </a:fillRef>
            <a:effectRef idx="0">
              <a:schemeClr val="accent4">
                <a:tint val="40000"/>
                <a:alpha val="90000"/>
                <a:hueOff val="3620642"/>
                <a:satOff val="-17082"/>
                <a:lumOff val="-617"/>
                <a:alphaOff val="0"/>
              </a:schemeClr>
            </a:effectRef>
            <a:fontRef idx="minor">
              <a:schemeClr val="dk1">
                <a:hueOff val="0"/>
                <a:satOff val="0"/>
                <a:lumOff val="0"/>
                <a:alphaOff val="0"/>
              </a:schemeClr>
            </a:fontRef>
          </p:style>
          <p:txBody>
            <a:bodyPr spcFirstLastPara="0" vert="horz" wrap="square" lIns="72000" tIns="170688" rIns="72000" bIns="170688" numCol="1" spcCol="1270" anchor="ctr" anchorCtr="0">
              <a:noAutofit/>
            </a:bodyPr>
            <a:lstStyle/>
            <a:p>
              <a:pPr marL="0" lvl="0" indent="0" algn="ctr" defTabSz="1066800">
                <a:lnSpc>
                  <a:spcPct val="90000"/>
                </a:lnSpc>
                <a:spcBef>
                  <a:spcPct val="0"/>
                </a:spcBef>
                <a:spcAft>
                  <a:spcPct val="35000"/>
                </a:spcAft>
                <a:buClr>
                  <a:srgbClr val="000000"/>
                </a:buClr>
                <a:buSzPts val="1600"/>
                <a:buFont typeface="Arial"/>
                <a:buNone/>
              </a:pPr>
              <a:r>
                <a:rPr lang="uk-UA" sz="2400" b="1" i="0" u="none" strike="noStrike" kern="1200" cap="none" noProof="0" dirty="0">
                  <a:latin typeface="+mn-lt"/>
                  <a:ea typeface="Calibri"/>
                  <a:cs typeface="Calibri"/>
                  <a:sym typeface="Calibri"/>
                </a:rPr>
                <a:t>ПОСЛУГ ІЗ ПРОВЕДЕННЯ ЕКСПЕРТИЗИ ТА ОЦІНКИ РУХОМОГО МАЙНА</a:t>
              </a:r>
              <a:r>
                <a:rPr lang="uk-UA" sz="2400" b="0" i="0" u="none" strike="noStrike" kern="1200" cap="none" noProof="0" dirty="0">
                  <a:latin typeface="+mn-lt"/>
                  <a:ea typeface="Calibri"/>
                  <a:cs typeface="Calibri"/>
                  <a:sym typeface="Calibri"/>
                </a:rPr>
                <a:t>;</a:t>
              </a:r>
              <a:endParaRPr lang="uk-UA" sz="2400" kern="1200" noProof="0" dirty="0">
                <a:latin typeface="+mn-lt"/>
              </a:endParaRPr>
            </a:p>
          </p:txBody>
        </p:sp>
        <p:sp>
          <p:nvSpPr>
            <p:cNvPr id="7" name="Полілінія: фігура 6">
              <a:extLst>
                <a:ext uri="{FF2B5EF4-FFF2-40B4-BE49-F238E27FC236}">
                  <a16:creationId xmlns:a16="http://schemas.microsoft.com/office/drawing/2014/main" xmlns="" id="{9AA5F945-0B90-4DA9-B7DD-1D97AB88124A}"/>
                </a:ext>
              </a:extLst>
            </p:cNvPr>
            <p:cNvSpPr/>
            <p:nvPr/>
          </p:nvSpPr>
          <p:spPr>
            <a:xfrm>
              <a:off x="3222346" y="2875298"/>
              <a:ext cx="683152" cy="432750"/>
            </a:xfrm>
            <a:custGeom>
              <a:avLst/>
              <a:gdLst>
                <a:gd name="connsiteX0" fmla="*/ 0 w 822843"/>
                <a:gd name="connsiteY0" fmla="*/ 319923 h 639845"/>
                <a:gd name="connsiteX1" fmla="*/ 411422 w 822843"/>
                <a:gd name="connsiteY1" fmla="*/ 0 h 639845"/>
                <a:gd name="connsiteX2" fmla="*/ 822844 w 822843"/>
                <a:gd name="connsiteY2" fmla="*/ 319923 h 639845"/>
                <a:gd name="connsiteX3" fmla="*/ 411422 w 822843"/>
                <a:gd name="connsiteY3" fmla="*/ 639846 h 639845"/>
                <a:gd name="connsiteX4" fmla="*/ 0 w 822843"/>
                <a:gd name="connsiteY4" fmla="*/ 319923 h 63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843" h="639845">
                  <a:moveTo>
                    <a:pt x="0" y="319923"/>
                  </a:moveTo>
                  <a:cubicBezTo>
                    <a:pt x="0" y="143234"/>
                    <a:pt x="184200" y="0"/>
                    <a:pt x="411422" y="0"/>
                  </a:cubicBezTo>
                  <a:cubicBezTo>
                    <a:pt x="638644" y="0"/>
                    <a:pt x="822844" y="143234"/>
                    <a:pt x="822844" y="319923"/>
                  </a:cubicBezTo>
                  <a:cubicBezTo>
                    <a:pt x="822844" y="496612"/>
                    <a:pt x="638644" y="639846"/>
                    <a:pt x="411422" y="639846"/>
                  </a:cubicBezTo>
                  <a:cubicBezTo>
                    <a:pt x="184200" y="639846"/>
                    <a:pt x="0" y="496612"/>
                    <a:pt x="0" y="319923"/>
                  </a:cubicBezTo>
                  <a:close/>
                </a:path>
              </a:pathLst>
            </a:cu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txBody>
            <a:bodyPr spcFirstLastPara="0" vert="horz" wrap="square" lIns="120503" tIns="93703" rIns="120503" bIns="93703" numCol="1" spcCol="1270" anchor="ctr" anchorCtr="0">
              <a:noAutofit/>
            </a:bodyPr>
            <a:lstStyle/>
            <a:p>
              <a:pPr marL="0" lvl="0" indent="0" algn="ctr" defTabSz="1066800">
                <a:lnSpc>
                  <a:spcPct val="90000"/>
                </a:lnSpc>
                <a:spcBef>
                  <a:spcPct val="0"/>
                </a:spcBef>
                <a:spcAft>
                  <a:spcPct val="35000"/>
                </a:spcAft>
                <a:buNone/>
              </a:pPr>
              <a:r>
                <a:rPr lang="uk-UA" sz="2400" b="1" kern="1200" dirty="0">
                  <a:effectLst>
                    <a:outerShdw blurRad="38100" dist="38100" dir="2700000" algn="tl">
                      <a:srgbClr val="000000">
                        <a:alpha val="43137"/>
                      </a:srgbClr>
                    </a:outerShdw>
                  </a:effectLst>
                  <a:latin typeface="+mn-lt"/>
                </a:rPr>
                <a:t>Б</a:t>
              </a:r>
            </a:p>
          </p:txBody>
        </p:sp>
        <p:sp>
          <p:nvSpPr>
            <p:cNvPr id="8" name="Полілінія: фігура 7">
              <a:extLst>
                <a:ext uri="{FF2B5EF4-FFF2-40B4-BE49-F238E27FC236}">
                  <a16:creationId xmlns:a16="http://schemas.microsoft.com/office/drawing/2014/main" xmlns="" id="{C66450C6-9358-4D7E-99C6-9843FB710E54}"/>
                </a:ext>
              </a:extLst>
            </p:cNvPr>
            <p:cNvSpPr/>
            <p:nvPr/>
          </p:nvSpPr>
          <p:spPr>
            <a:xfrm>
              <a:off x="6095993" y="2916005"/>
              <a:ext cx="2547709" cy="2867351"/>
            </a:xfrm>
            <a:custGeom>
              <a:avLst/>
              <a:gdLst>
                <a:gd name="connsiteX0" fmla="*/ 0 w 2547709"/>
                <a:gd name="connsiteY0" fmla="*/ 0 h 2519811"/>
                <a:gd name="connsiteX1" fmla="*/ 2547709 w 2547709"/>
                <a:gd name="connsiteY1" fmla="*/ 0 h 2519811"/>
                <a:gd name="connsiteX2" fmla="*/ 2547709 w 2547709"/>
                <a:gd name="connsiteY2" fmla="*/ 2519811 h 2519811"/>
                <a:gd name="connsiteX3" fmla="*/ 0 w 2547709"/>
                <a:gd name="connsiteY3" fmla="*/ 2519811 h 2519811"/>
                <a:gd name="connsiteX4" fmla="*/ 0 w 2547709"/>
                <a:gd name="connsiteY4" fmla="*/ 0 h 251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709" h="2519811">
                  <a:moveTo>
                    <a:pt x="0" y="0"/>
                  </a:moveTo>
                  <a:lnTo>
                    <a:pt x="2547709" y="0"/>
                  </a:lnTo>
                  <a:lnTo>
                    <a:pt x="2547709" y="2519811"/>
                  </a:lnTo>
                  <a:lnTo>
                    <a:pt x="0" y="2519811"/>
                  </a:lnTo>
                  <a:lnTo>
                    <a:pt x="0" y="0"/>
                  </a:lnTo>
                  <a:close/>
                </a:path>
              </a:pathLst>
            </a:custGeom>
            <a:ln>
              <a:solidFill>
                <a:schemeClr val="tx1">
                  <a:alpha val="90000"/>
                </a:schemeClr>
              </a:solidFill>
            </a:ln>
            <a:scene3d>
              <a:camera prst="orthographicFront"/>
              <a:lightRig rig="threePt" dir="t"/>
            </a:scene3d>
            <a:sp3d>
              <a:bevelT/>
            </a:sp3d>
          </p:spPr>
          <p:style>
            <a:lnRef idx="2">
              <a:schemeClr val="accent4">
                <a:tint val="40000"/>
                <a:alpha val="90000"/>
                <a:hueOff val="7241284"/>
                <a:satOff val="-34163"/>
                <a:lumOff val="-1234"/>
                <a:alphaOff val="0"/>
              </a:schemeClr>
            </a:lnRef>
            <a:fillRef idx="1">
              <a:schemeClr val="accent4">
                <a:tint val="40000"/>
                <a:alpha val="90000"/>
                <a:hueOff val="7241284"/>
                <a:satOff val="-34163"/>
                <a:lumOff val="-1234"/>
                <a:alphaOff val="0"/>
              </a:schemeClr>
            </a:fillRef>
            <a:effectRef idx="0">
              <a:schemeClr val="accent4">
                <a:tint val="40000"/>
                <a:alpha val="90000"/>
                <a:hueOff val="7241284"/>
                <a:satOff val="-34163"/>
                <a:lumOff val="-1234"/>
                <a:alphaOff val="0"/>
              </a:schemeClr>
            </a:effectRef>
            <a:fontRef idx="minor">
              <a:schemeClr val="dk1">
                <a:hueOff val="0"/>
                <a:satOff val="0"/>
                <a:lumOff val="0"/>
                <a:alphaOff val="0"/>
              </a:schemeClr>
            </a:fontRef>
          </p:style>
          <p:txBody>
            <a:bodyPr spcFirstLastPara="0" vert="horz" wrap="square" lIns="72000" tIns="170688" rIns="72000" bIns="170688" numCol="1" spcCol="1270" anchor="ctr" anchorCtr="0">
              <a:noAutofit/>
            </a:bodyPr>
            <a:lstStyle/>
            <a:p>
              <a:pPr marL="0" lvl="0" indent="0" algn="ctr" defTabSz="1066800">
                <a:lnSpc>
                  <a:spcPct val="90000"/>
                </a:lnSpc>
                <a:spcBef>
                  <a:spcPct val="0"/>
                </a:spcBef>
                <a:spcAft>
                  <a:spcPts val="0"/>
                </a:spcAft>
                <a:buClr>
                  <a:srgbClr val="000000"/>
                </a:buClr>
                <a:buSzPts val="1600"/>
                <a:buFont typeface="Arial"/>
                <a:buNone/>
              </a:pPr>
              <a:r>
                <a:rPr lang="uk-UA" sz="2400" b="1" i="0" u="none" strike="noStrike" kern="1200" cap="none" noProof="0" dirty="0">
                  <a:latin typeface="+mn-lt"/>
                  <a:ea typeface="Calibri"/>
                  <a:cs typeface="Calibri"/>
                  <a:sym typeface="Calibri"/>
                </a:rPr>
                <a:t>ПОСЛУГ, ПОВ'ЯЗАНИХ ІЗ ПЕРЕВЕЗЕННЯМ ПАСАЖИРІВ ТА ВАНТАЖІВ</a:t>
              </a:r>
              <a:r>
                <a:rPr lang="uk-UA" sz="2400" b="0" i="0" u="none" strike="noStrike" kern="1200" cap="none" noProof="0" dirty="0">
                  <a:latin typeface="+mn-lt"/>
                  <a:ea typeface="Calibri"/>
                  <a:cs typeface="Calibri"/>
                  <a:sym typeface="Calibri"/>
                </a:rPr>
                <a:t>,</a:t>
              </a:r>
            </a:p>
            <a:p>
              <a:pPr marL="0" lvl="0" indent="0" algn="ctr" defTabSz="1066800">
                <a:lnSpc>
                  <a:spcPct val="90000"/>
                </a:lnSpc>
                <a:spcBef>
                  <a:spcPct val="0"/>
                </a:spcBef>
                <a:spcAft>
                  <a:spcPts val="0"/>
                </a:spcAft>
                <a:buClr>
                  <a:srgbClr val="000000"/>
                </a:buClr>
                <a:buSzPts val="1600"/>
                <a:buFont typeface="Arial"/>
                <a:buNone/>
              </a:pPr>
              <a:r>
                <a:rPr lang="uk-UA" sz="2400" b="0" i="0" u="none" strike="noStrike" kern="1200" cap="none" noProof="0" dirty="0">
                  <a:latin typeface="+mn-lt"/>
                  <a:ea typeface="Calibri"/>
                  <a:cs typeface="Calibri"/>
                  <a:sym typeface="Calibri"/>
                </a:rPr>
                <a:t>у тому числі з постачанням продовольчих продуктів і напоїв, призначених для споживання;</a:t>
              </a:r>
              <a:endParaRPr lang="uk-UA" sz="2400" kern="1200" noProof="0" dirty="0">
                <a:latin typeface="+mn-lt"/>
              </a:endParaRPr>
            </a:p>
          </p:txBody>
        </p:sp>
        <p:sp>
          <p:nvSpPr>
            <p:cNvPr id="9" name="Полілінія: фігура 8">
              <a:extLst>
                <a:ext uri="{FF2B5EF4-FFF2-40B4-BE49-F238E27FC236}">
                  <a16:creationId xmlns:a16="http://schemas.microsoft.com/office/drawing/2014/main" xmlns="" id="{3C3FE347-629A-4F67-8AA0-F42D8D41F3F7}"/>
                </a:ext>
              </a:extLst>
            </p:cNvPr>
            <p:cNvSpPr/>
            <p:nvPr/>
          </p:nvSpPr>
          <p:spPr>
            <a:xfrm>
              <a:off x="5968669" y="2875298"/>
              <a:ext cx="683152" cy="432750"/>
            </a:xfrm>
            <a:custGeom>
              <a:avLst/>
              <a:gdLst>
                <a:gd name="connsiteX0" fmla="*/ 0 w 822843"/>
                <a:gd name="connsiteY0" fmla="*/ 319923 h 639845"/>
                <a:gd name="connsiteX1" fmla="*/ 411422 w 822843"/>
                <a:gd name="connsiteY1" fmla="*/ 0 h 639845"/>
                <a:gd name="connsiteX2" fmla="*/ 822844 w 822843"/>
                <a:gd name="connsiteY2" fmla="*/ 319923 h 639845"/>
                <a:gd name="connsiteX3" fmla="*/ 411422 w 822843"/>
                <a:gd name="connsiteY3" fmla="*/ 639846 h 639845"/>
                <a:gd name="connsiteX4" fmla="*/ 0 w 822843"/>
                <a:gd name="connsiteY4" fmla="*/ 319923 h 63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843" h="639845">
                  <a:moveTo>
                    <a:pt x="0" y="319923"/>
                  </a:moveTo>
                  <a:cubicBezTo>
                    <a:pt x="0" y="143234"/>
                    <a:pt x="184200" y="0"/>
                    <a:pt x="411422" y="0"/>
                  </a:cubicBezTo>
                  <a:cubicBezTo>
                    <a:pt x="638644" y="0"/>
                    <a:pt x="822844" y="143234"/>
                    <a:pt x="822844" y="319923"/>
                  </a:cubicBezTo>
                  <a:cubicBezTo>
                    <a:pt x="822844" y="496612"/>
                    <a:pt x="638644" y="639846"/>
                    <a:pt x="411422" y="639846"/>
                  </a:cubicBezTo>
                  <a:cubicBezTo>
                    <a:pt x="184200" y="639846"/>
                    <a:pt x="0" y="496612"/>
                    <a:pt x="0" y="319923"/>
                  </a:cubicBezTo>
                  <a:close/>
                </a:path>
              </a:pathLst>
            </a:cu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spcFirstLastPara="0" vert="horz" wrap="square" lIns="120503" tIns="93703" rIns="120503" bIns="93703" numCol="1" spcCol="1270" anchor="ctr" anchorCtr="0">
              <a:noAutofit/>
            </a:bodyPr>
            <a:lstStyle/>
            <a:p>
              <a:pPr marL="0" lvl="0" indent="0" algn="ctr" defTabSz="1066800">
                <a:lnSpc>
                  <a:spcPct val="90000"/>
                </a:lnSpc>
                <a:spcBef>
                  <a:spcPct val="0"/>
                </a:spcBef>
                <a:spcAft>
                  <a:spcPct val="35000"/>
                </a:spcAft>
                <a:buNone/>
              </a:pPr>
              <a:r>
                <a:rPr lang="uk-UA" sz="2400" b="1" kern="1200" dirty="0">
                  <a:effectLst>
                    <a:outerShdw blurRad="38100" dist="38100" dir="2700000" algn="tl">
                      <a:srgbClr val="000000">
                        <a:alpha val="43137"/>
                      </a:srgbClr>
                    </a:outerShdw>
                  </a:effectLst>
                  <a:latin typeface="+mn-lt"/>
                </a:rPr>
                <a:t>В</a:t>
              </a:r>
            </a:p>
          </p:txBody>
        </p:sp>
        <p:sp>
          <p:nvSpPr>
            <p:cNvPr id="10" name="Полілінія: фігура 9">
              <a:extLst>
                <a:ext uri="{FF2B5EF4-FFF2-40B4-BE49-F238E27FC236}">
                  <a16:creationId xmlns:a16="http://schemas.microsoft.com/office/drawing/2014/main" xmlns="" id="{B40A41EB-3238-46FE-ADF6-4FC82AF69D58}"/>
                </a:ext>
              </a:extLst>
            </p:cNvPr>
            <p:cNvSpPr/>
            <p:nvPr/>
          </p:nvSpPr>
          <p:spPr>
            <a:xfrm>
              <a:off x="8834705" y="2916005"/>
              <a:ext cx="2547709" cy="2867351"/>
            </a:xfrm>
            <a:custGeom>
              <a:avLst/>
              <a:gdLst>
                <a:gd name="connsiteX0" fmla="*/ 0 w 2547709"/>
                <a:gd name="connsiteY0" fmla="*/ 0 h 2544052"/>
                <a:gd name="connsiteX1" fmla="*/ 2547709 w 2547709"/>
                <a:gd name="connsiteY1" fmla="*/ 0 h 2544052"/>
                <a:gd name="connsiteX2" fmla="*/ 2547709 w 2547709"/>
                <a:gd name="connsiteY2" fmla="*/ 2544052 h 2544052"/>
                <a:gd name="connsiteX3" fmla="*/ 0 w 2547709"/>
                <a:gd name="connsiteY3" fmla="*/ 2544052 h 2544052"/>
                <a:gd name="connsiteX4" fmla="*/ 0 w 2547709"/>
                <a:gd name="connsiteY4" fmla="*/ 0 h 254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709" h="2544052">
                  <a:moveTo>
                    <a:pt x="0" y="0"/>
                  </a:moveTo>
                  <a:lnTo>
                    <a:pt x="2547709" y="0"/>
                  </a:lnTo>
                  <a:lnTo>
                    <a:pt x="2547709" y="2544052"/>
                  </a:lnTo>
                  <a:lnTo>
                    <a:pt x="0" y="2544052"/>
                  </a:lnTo>
                  <a:lnTo>
                    <a:pt x="0" y="0"/>
                  </a:lnTo>
                  <a:close/>
                </a:path>
              </a:pathLst>
            </a:custGeom>
            <a:ln>
              <a:solidFill>
                <a:schemeClr val="tx1">
                  <a:alpha val="90000"/>
                </a:schemeClr>
              </a:solidFill>
            </a:ln>
            <a:scene3d>
              <a:camera prst="orthographicFront"/>
              <a:lightRig rig="threePt" dir="t"/>
            </a:scene3d>
            <a:sp3d>
              <a:bevelT/>
            </a:sp3d>
          </p:spPr>
          <p:style>
            <a:lnRef idx="2">
              <a:schemeClr val="accent4">
                <a:tint val="40000"/>
                <a:alpha val="90000"/>
                <a:hueOff val="10861925"/>
                <a:satOff val="-51245"/>
                <a:lumOff val="-1851"/>
                <a:alphaOff val="0"/>
              </a:schemeClr>
            </a:lnRef>
            <a:fillRef idx="1">
              <a:schemeClr val="accent4">
                <a:tint val="40000"/>
                <a:alpha val="90000"/>
                <a:hueOff val="10861925"/>
                <a:satOff val="-51245"/>
                <a:lumOff val="-1851"/>
                <a:alphaOff val="0"/>
              </a:schemeClr>
            </a:fillRef>
            <a:effectRef idx="0">
              <a:schemeClr val="accent4">
                <a:tint val="40000"/>
                <a:alpha val="90000"/>
                <a:hueOff val="10861925"/>
                <a:satOff val="-51245"/>
                <a:lumOff val="-1851"/>
                <a:alphaOff val="0"/>
              </a:schemeClr>
            </a:effectRef>
            <a:fontRef idx="minor">
              <a:schemeClr val="dk1">
                <a:hueOff val="0"/>
                <a:satOff val="0"/>
                <a:lumOff val="0"/>
                <a:alphaOff val="0"/>
              </a:schemeClr>
            </a:fontRef>
          </p:style>
          <p:txBody>
            <a:bodyPr spcFirstLastPara="0" vert="horz" wrap="square" lIns="72000" tIns="170688" rIns="72000" bIns="170688" numCol="1" spcCol="1270" anchor="ctr" anchorCtr="0">
              <a:noAutofit/>
            </a:bodyPr>
            <a:lstStyle/>
            <a:p>
              <a:pPr marL="0" lvl="0" indent="0" algn="ctr" defTabSz="1066800">
                <a:lnSpc>
                  <a:spcPct val="90000"/>
                </a:lnSpc>
                <a:spcBef>
                  <a:spcPct val="0"/>
                </a:spcBef>
                <a:buClr>
                  <a:srgbClr val="000000"/>
                </a:buClr>
                <a:buSzPts val="1600"/>
                <a:buFont typeface="Arial"/>
                <a:buNone/>
              </a:pPr>
              <a:r>
                <a:rPr lang="uk-UA" sz="2400" b="1" i="0" u="none" strike="noStrike" kern="1200" cap="none" noProof="0" dirty="0">
                  <a:latin typeface="+mn-lt"/>
                  <a:ea typeface="Calibri"/>
                  <a:cs typeface="Calibri"/>
                  <a:sym typeface="Calibri"/>
                </a:rPr>
                <a:t>ПОСЛУГ ІЗ ВИКОНАННЯ РЕМОНТНИХ РОБІТ І ПОСЛУГ ІЗ ПЕРЕРОБКИ СИРОВИНИ</a:t>
              </a:r>
              <a:r>
                <a:rPr lang="uk-UA" sz="2400" b="0" i="0" u="none" strike="noStrike" kern="1200" cap="none" noProof="0" dirty="0">
                  <a:latin typeface="+mn-lt"/>
                  <a:ea typeface="Calibri"/>
                  <a:cs typeface="Calibri"/>
                  <a:sym typeface="Calibri"/>
                </a:rPr>
                <a:t>, </a:t>
              </a:r>
            </a:p>
            <a:p>
              <a:pPr marL="0" lvl="0" indent="0" algn="ctr" defTabSz="1066800">
                <a:lnSpc>
                  <a:spcPct val="90000"/>
                </a:lnSpc>
                <a:spcBef>
                  <a:spcPct val="0"/>
                </a:spcBef>
                <a:spcAft>
                  <a:spcPct val="35000"/>
                </a:spcAft>
                <a:buClr>
                  <a:srgbClr val="000000"/>
                </a:buClr>
                <a:buSzPts val="1600"/>
                <a:buFont typeface="Arial"/>
                <a:buNone/>
              </a:pPr>
              <a:r>
                <a:rPr lang="uk-UA" sz="2400" b="0" i="0" u="none" strike="noStrike" kern="1200" cap="none" noProof="0" dirty="0">
                  <a:latin typeface="+mn-lt"/>
                  <a:ea typeface="Calibri"/>
                  <a:cs typeface="Calibri"/>
                  <a:sym typeface="Calibri"/>
                </a:rPr>
                <a:t>а також інших робіт і послуг, що пов'язані з рухомим майном;</a:t>
              </a:r>
              <a:endParaRPr lang="uk-UA" sz="2400" kern="1200" noProof="0" dirty="0">
                <a:latin typeface="+mn-lt"/>
              </a:endParaRPr>
            </a:p>
          </p:txBody>
        </p:sp>
        <p:sp>
          <p:nvSpPr>
            <p:cNvPr id="11" name="Полілінія: фігура 10">
              <a:extLst>
                <a:ext uri="{FF2B5EF4-FFF2-40B4-BE49-F238E27FC236}">
                  <a16:creationId xmlns:a16="http://schemas.microsoft.com/office/drawing/2014/main" xmlns="" id="{365CF798-01C5-45B8-ABBE-ECF6E49B703B}"/>
                </a:ext>
              </a:extLst>
            </p:cNvPr>
            <p:cNvSpPr/>
            <p:nvPr/>
          </p:nvSpPr>
          <p:spPr>
            <a:xfrm>
              <a:off x="8714992" y="2875298"/>
              <a:ext cx="683152" cy="432750"/>
            </a:xfrm>
            <a:custGeom>
              <a:avLst/>
              <a:gdLst>
                <a:gd name="connsiteX0" fmla="*/ 0 w 822843"/>
                <a:gd name="connsiteY0" fmla="*/ 319923 h 639845"/>
                <a:gd name="connsiteX1" fmla="*/ 411422 w 822843"/>
                <a:gd name="connsiteY1" fmla="*/ 0 h 639845"/>
                <a:gd name="connsiteX2" fmla="*/ 822844 w 822843"/>
                <a:gd name="connsiteY2" fmla="*/ 319923 h 639845"/>
                <a:gd name="connsiteX3" fmla="*/ 411422 w 822843"/>
                <a:gd name="connsiteY3" fmla="*/ 639846 h 639845"/>
                <a:gd name="connsiteX4" fmla="*/ 0 w 822843"/>
                <a:gd name="connsiteY4" fmla="*/ 319923 h 63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843" h="639845">
                  <a:moveTo>
                    <a:pt x="0" y="319923"/>
                  </a:moveTo>
                  <a:cubicBezTo>
                    <a:pt x="0" y="143234"/>
                    <a:pt x="184200" y="0"/>
                    <a:pt x="411422" y="0"/>
                  </a:cubicBezTo>
                  <a:cubicBezTo>
                    <a:pt x="638644" y="0"/>
                    <a:pt x="822844" y="143234"/>
                    <a:pt x="822844" y="319923"/>
                  </a:cubicBezTo>
                  <a:cubicBezTo>
                    <a:pt x="822844" y="496612"/>
                    <a:pt x="638644" y="639846"/>
                    <a:pt x="411422" y="639846"/>
                  </a:cubicBezTo>
                  <a:cubicBezTo>
                    <a:pt x="184200" y="639846"/>
                    <a:pt x="0" y="496612"/>
                    <a:pt x="0" y="319923"/>
                  </a:cubicBezTo>
                  <a:close/>
                </a:path>
              </a:pathLst>
            </a:cu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120503" tIns="93703" rIns="120503" bIns="93703" numCol="1" spcCol="1270" anchor="ctr" anchorCtr="0">
              <a:noAutofit/>
            </a:bodyPr>
            <a:lstStyle/>
            <a:p>
              <a:pPr marL="0" lvl="0" indent="0" algn="ctr" defTabSz="1066800">
                <a:lnSpc>
                  <a:spcPct val="90000"/>
                </a:lnSpc>
                <a:spcBef>
                  <a:spcPct val="0"/>
                </a:spcBef>
                <a:spcAft>
                  <a:spcPct val="35000"/>
                </a:spcAft>
                <a:buNone/>
              </a:pPr>
              <a:r>
                <a:rPr lang="uk-UA" sz="2400" b="1" kern="1200" dirty="0">
                  <a:effectLst>
                    <a:outerShdw blurRad="38100" dist="38100" dir="2700000" algn="tl">
                      <a:srgbClr val="000000">
                        <a:alpha val="43137"/>
                      </a:srgbClr>
                    </a:outerShdw>
                  </a:effectLst>
                  <a:latin typeface="+mn-lt"/>
                </a:rPr>
                <a:t>Г</a:t>
              </a:r>
            </a:p>
          </p:txBody>
        </p:sp>
      </p:grpSp>
    </p:spTree>
    <p:extLst>
      <p:ext uri="{BB962C8B-B14F-4D97-AF65-F5344CB8AC3E}">
        <p14:creationId xmlns:p14="http://schemas.microsoft.com/office/powerpoint/2010/main" val="99836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B3AB9-36BB-F64C-B490-AF30C3496BCF}"/>
              </a:ext>
            </a:extLst>
          </p:cNvPr>
          <p:cNvSpPr>
            <a:spLocks noGrp="1"/>
          </p:cNvSpPr>
          <p:nvPr>
            <p:ph type="title"/>
          </p:nvPr>
        </p:nvSpPr>
        <p:spPr>
          <a:xfrm>
            <a:off x="1" y="1"/>
            <a:ext cx="12192000" cy="1178559"/>
          </a:xfrm>
        </p:spPr>
        <p:txBody>
          <a:bodyPr>
            <a:normAutofit/>
          </a:bodyPr>
          <a:lstStyle/>
          <a:p>
            <a:pPr algn="ctr"/>
            <a:r>
              <a:rPr lang="uk-UA" sz="3500" b="1" dirty="0">
                <a:ln w="0"/>
                <a:latin typeface="+mn-lt"/>
              </a:rPr>
              <a:t>МІСЦЕ ФАКТИЧНОГО ПОСТАЧАННЯ ПОСЛУГ </a:t>
            </a:r>
            <a:br>
              <a:rPr lang="uk-UA" sz="3500" b="1" dirty="0">
                <a:ln w="0"/>
                <a:latin typeface="+mn-lt"/>
              </a:rPr>
            </a:br>
            <a:r>
              <a:rPr lang="uk-UA" sz="3500" b="1" dirty="0">
                <a:ln w="0"/>
                <a:latin typeface="+mn-lt"/>
              </a:rPr>
              <a:t>ОЗНАЧАЄ, ЩО:</a:t>
            </a:r>
            <a:endParaRPr lang="x-none" sz="3500" b="1" dirty="0">
              <a:ln w="0"/>
              <a:latin typeface="+mn-lt"/>
            </a:endParaRPr>
          </a:p>
        </p:txBody>
      </p:sp>
      <p:sp>
        <p:nvSpPr>
          <p:cNvPr id="6" name="Content Placeholder 5">
            <a:extLst>
              <a:ext uri="{FF2B5EF4-FFF2-40B4-BE49-F238E27FC236}">
                <a16:creationId xmlns:a16="http://schemas.microsoft.com/office/drawing/2014/main" xmlns="" id="{140632DE-E456-D24C-AB38-CCEC2BCBEFE0}"/>
              </a:ext>
            </a:extLst>
          </p:cNvPr>
          <p:cNvSpPr>
            <a:spLocks noGrp="1"/>
          </p:cNvSpPr>
          <p:nvPr>
            <p:ph idx="1"/>
          </p:nvPr>
        </p:nvSpPr>
        <p:spPr>
          <a:xfrm>
            <a:off x="325120" y="1502528"/>
            <a:ext cx="11694159" cy="1843550"/>
          </a:xfrm>
        </p:spPr>
        <p:txBody>
          <a:bodyPr anchor="ctr">
            <a:normAutofit fontScale="92500"/>
          </a:bodyPr>
          <a:lstStyle/>
          <a:p>
            <a:pPr marL="0" indent="0" fontAlgn="base">
              <a:lnSpc>
                <a:spcPct val="113000"/>
              </a:lnSpc>
              <a:spcBef>
                <a:spcPts val="0"/>
              </a:spcBef>
              <a:buNone/>
            </a:pPr>
            <a:r>
              <a:rPr lang="uk-UA" dirty="0"/>
              <a:t>— послуги </a:t>
            </a:r>
            <a:r>
              <a:rPr lang="uk-UA" b="1" dirty="0"/>
              <a:t>оподатковуються ПДВ </a:t>
            </a:r>
            <a:r>
              <a:rPr lang="uk-UA" dirty="0"/>
              <a:t>— якщо </a:t>
            </a:r>
            <a:r>
              <a:rPr lang="uk-UA" b="1" dirty="0"/>
              <a:t>фактично надані на території України</a:t>
            </a:r>
            <a:endParaRPr lang="x-none" dirty="0"/>
          </a:p>
          <a:p>
            <a:pPr marL="0" indent="0" fontAlgn="base">
              <a:lnSpc>
                <a:spcPct val="113000"/>
              </a:lnSpc>
              <a:spcBef>
                <a:spcPts val="0"/>
              </a:spcBef>
              <a:buNone/>
            </a:pPr>
            <a:r>
              <a:rPr lang="uk-UA" dirty="0"/>
              <a:t>— послуги не оподатковуються ПДВ — якщо фактично надані за межами України</a:t>
            </a:r>
            <a:endParaRPr lang="x-none" dirty="0"/>
          </a:p>
        </p:txBody>
      </p:sp>
      <p:sp>
        <p:nvSpPr>
          <p:cNvPr id="7" name="Rectangle 6">
            <a:extLst>
              <a:ext uri="{FF2B5EF4-FFF2-40B4-BE49-F238E27FC236}">
                <a16:creationId xmlns:a16="http://schemas.microsoft.com/office/drawing/2014/main" xmlns="" id="{1A2A7AAA-7D57-3745-AEF2-550CE9FBFE4E}"/>
              </a:ext>
            </a:extLst>
          </p:cNvPr>
          <p:cNvSpPr/>
          <p:nvPr/>
        </p:nvSpPr>
        <p:spPr>
          <a:xfrm>
            <a:off x="325121" y="3431894"/>
            <a:ext cx="11619952" cy="2573397"/>
          </a:xfrm>
          <a:prstGeom prst="rect">
            <a:avLst/>
          </a:prstGeom>
        </p:spPr>
        <p:txBody>
          <a:bodyPr wrap="square">
            <a:spAutoFit/>
          </a:bodyPr>
          <a:lstStyle/>
          <a:p>
            <a:pPr algn="ctr" fontAlgn="base">
              <a:lnSpc>
                <a:spcPct val="113000"/>
              </a:lnSpc>
            </a:pPr>
            <a:r>
              <a:rPr lang="uk-UA" sz="2400" b="1" dirty="0">
                <a:latin typeface="Calibri" panose="020F0502020204030204" pitchFamily="34" charset="0"/>
                <a:cs typeface="Calibri" panose="020F0502020204030204" pitchFamily="34" charset="0"/>
              </a:rPr>
              <a:t>ПРИКЛАДИ</a:t>
            </a:r>
          </a:p>
          <a:p>
            <a:pPr fontAlgn="base">
              <a:lnSpc>
                <a:spcPct val="113000"/>
              </a:lnSpc>
            </a:pPr>
            <a:r>
              <a:rPr lang="uk-UA" sz="2400" dirty="0">
                <a:latin typeface="Calibri" panose="020F0502020204030204" pitchFamily="34" charset="0"/>
                <a:cs typeface="Calibri" panose="020F0502020204030204" pitchFamily="34" charset="0"/>
              </a:rPr>
              <a:t>— ремонту: машин та обладнання (код 33.1), ремонту автотранспортних засобів (код 45.2) і мотоциклів (код 45.4);</a:t>
            </a:r>
          </a:p>
          <a:p>
            <a:pPr fontAlgn="base">
              <a:lnSpc>
                <a:spcPct val="113000"/>
              </a:lnSpc>
            </a:pPr>
            <a:r>
              <a:rPr lang="uk-UA" sz="2400" dirty="0">
                <a:latin typeface="Calibri" panose="020F0502020204030204" pitchFamily="34" charset="0"/>
                <a:cs typeface="Calibri" panose="020F0502020204030204" pitchFamily="34" charset="0"/>
              </a:rPr>
              <a:t>— ремонту комп’ютерів та обладнання зв’язку (код 95.1);</a:t>
            </a:r>
          </a:p>
          <a:p>
            <a:pPr fontAlgn="base">
              <a:lnSpc>
                <a:spcPct val="113000"/>
              </a:lnSpc>
            </a:pPr>
            <a:r>
              <a:rPr lang="uk-UA" sz="2400" dirty="0">
                <a:latin typeface="Calibri" panose="020F0502020204030204" pitchFamily="34" charset="0"/>
                <a:cs typeface="Calibri" panose="020F0502020204030204" pitchFamily="34" charset="0"/>
              </a:rPr>
              <a:t>— ремонту побутових товарів (код 95.2);</a:t>
            </a:r>
          </a:p>
          <a:p>
            <a:pPr fontAlgn="base">
              <a:lnSpc>
                <a:spcPct val="113000"/>
              </a:lnSpc>
            </a:pPr>
            <a:r>
              <a:rPr lang="uk-UA" sz="2400" dirty="0">
                <a:latin typeface="Calibri" panose="020F0502020204030204" pitchFamily="34" charset="0"/>
                <a:cs typeface="Calibri" panose="020F0502020204030204" pitchFamily="34" charset="0"/>
              </a:rPr>
              <a:t>— послуг з переробки (за кодом виробництва відповідної продукції з </a:t>
            </a:r>
            <a:r>
              <a:rPr lang="uk-UA" sz="2400" i="1" dirty="0">
                <a:latin typeface="Calibri" panose="020F0502020204030204" pitchFamily="34" charset="0"/>
                <a:cs typeface="Calibri" panose="020F0502020204030204" pitchFamily="34" charset="0"/>
              </a:rPr>
              <a:t>ДКПП</a:t>
            </a:r>
            <a:r>
              <a:rPr lang="uk-UA" sz="2400" dirty="0">
                <a:latin typeface="Calibri" panose="020F0502020204030204" pitchFamily="34" charset="0"/>
                <a:cs typeface="Calibri" panose="020F0502020204030204" pitchFamily="34" charset="0"/>
              </a:rPr>
              <a:t>; БЗ 101.16).</a:t>
            </a:r>
            <a:endParaRPr lang="uk-UA" sz="2400" b="0" i="0" dirty="0">
              <a:effectLst/>
              <a:latin typeface="Calibri" panose="020F0502020204030204" pitchFamily="34" charset="0"/>
              <a:cs typeface="Calibri" panose="020F0502020204030204" pitchFamily="34" charset="0"/>
            </a:endParaRPr>
          </a:p>
        </p:txBody>
      </p:sp>
      <p:sp>
        <p:nvSpPr>
          <p:cNvPr id="5" name="Google Shape;200;p11">
            <a:extLst>
              <a:ext uri="{FF2B5EF4-FFF2-40B4-BE49-F238E27FC236}">
                <a16:creationId xmlns:a16="http://schemas.microsoft.com/office/drawing/2014/main" xmlns="" id="{1253CADA-9D09-4FD7-9990-BA9FEC479510}"/>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12</a:t>
            </a:fld>
            <a:endParaRPr sz="2000" b="1" i="0" u="none" strike="noStrike" cap="none" dirty="0">
              <a:solidFill>
                <a:schemeClr val="dk1"/>
              </a:solidFill>
              <a:latin typeface="Calibri"/>
              <a:ea typeface="Calibri"/>
              <a:cs typeface="Calibri"/>
              <a:sym typeface="Calibri"/>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2524546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2" name="Групувати 1">
            <a:extLst>
              <a:ext uri="{FF2B5EF4-FFF2-40B4-BE49-F238E27FC236}">
                <a16:creationId xmlns:a16="http://schemas.microsoft.com/office/drawing/2014/main" xmlns="" id="{FE1B9924-8882-43E4-9279-825C6B2369F5}"/>
              </a:ext>
            </a:extLst>
          </p:cNvPr>
          <p:cNvGrpSpPr/>
          <p:nvPr/>
        </p:nvGrpSpPr>
        <p:grpSpPr>
          <a:xfrm>
            <a:off x="1555043" y="2158731"/>
            <a:ext cx="8970717" cy="3922494"/>
            <a:chOff x="278164" y="2875296"/>
            <a:chExt cx="8511615" cy="2908060"/>
          </a:xfrm>
        </p:grpSpPr>
        <p:sp>
          <p:nvSpPr>
            <p:cNvPr id="3" name="Полілінія: фігура 2">
              <a:extLst>
                <a:ext uri="{FF2B5EF4-FFF2-40B4-BE49-F238E27FC236}">
                  <a16:creationId xmlns:a16="http://schemas.microsoft.com/office/drawing/2014/main" xmlns="" id="{1934A279-A7C5-4250-B8A7-870D5009A456}"/>
                </a:ext>
              </a:extLst>
            </p:cNvPr>
            <p:cNvSpPr/>
            <p:nvPr/>
          </p:nvSpPr>
          <p:spPr>
            <a:xfrm>
              <a:off x="457861" y="2916005"/>
              <a:ext cx="2708419" cy="2867351"/>
            </a:xfrm>
            <a:custGeom>
              <a:avLst/>
              <a:gdLst>
                <a:gd name="connsiteX0" fmla="*/ 0 w 2547709"/>
                <a:gd name="connsiteY0" fmla="*/ 0 h 2503924"/>
                <a:gd name="connsiteX1" fmla="*/ 2547709 w 2547709"/>
                <a:gd name="connsiteY1" fmla="*/ 0 h 2503924"/>
                <a:gd name="connsiteX2" fmla="*/ 2547709 w 2547709"/>
                <a:gd name="connsiteY2" fmla="*/ 2503924 h 2503924"/>
                <a:gd name="connsiteX3" fmla="*/ 0 w 2547709"/>
                <a:gd name="connsiteY3" fmla="*/ 2503924 h 2503924"/>
                <a:gd name="connsiteX4" fmla="*/ 0 w 2547709"/>
                <a:gd name="connsiteY4" fmla="*/ 0 h 2503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709" h="2503924">
                  <a:moveTo>
                    <a:pt x="0" y="0"/>
                  </a:moveTo>
                  <a:lnTo>
                    <a:pt x="2547709" y="0"/>
                  </a:lnTo>
                  <a:lnTo>
                    <a:pt x="2547709" y="2503924"/>
                  </a:lnTo>
                  <a:lnTo>
                    <a:pt x="0" y="2503924"/>
                  </a:lnTo>
                  <a:lnTo>
                    <a:pt x="0" y="0"/>
                  </a:lnTo>
                  <a:close/>
                </a:path>
              </a:pathLst>
            </a:custGeom>
            <a:ln>
              <a:solidFill>
                <a:schemeClr val="tx1">
                  <a:alpha val="90000"/>
                </a:schemeClr>
              </a:solidFill>
            </a:ln>
            <a:scene3d>
              <a:camera prst="orthographicFront"/>
              <a:lightRig rig="threePt" dir="t"/>
            </a:scene3d>
            <a:sp3d>
              <a:bevelT/>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2000" tIns="170688" rIns="72000" bIns="170688" numCol="1" spcCol="1270" anchor="ctr" anchorCtr="0">
              <a:noAutofit/>
            </a:bodyPr>
            <a:lstStyle/>
            <a:p>
              <a:pPr lvl="0" algn="ctr">
                <a:buClr>
                  <a:srgbClr val="000000"/>
                </a:buClr>
                <a:buSzPts val="1600"/>
                <a:buFont typeface="Arial"/>
                <a:buNone/>
              </a:pPr>
              <a:r>
                <a:rPr lang="ru-RU" sz="2400" dirty="0" err="1">
                  <a:ea typeface="Calibri"/>
                  <a:cs typeface="Calibri"/>
                  <a:sym typeface="Calibri"/>
                </a:rPr>
                <a:t>послуг</a:t>
              </a:r>
              <a:r>
                <a:rPr lang="ru-RU" sz="2400" dirty="0">
                  <a:ea typeface="Calibri"/>
                  <a:cs typeface="Calibri"/>
                  <a:sym typeface="Calibri"/>
                </a:rPr>
                <a:t> агентств </a:t>
              </a:r>
              <a:r>
                <a:rPr lang="ru-RU" sz="2400" dirty="0" err="1">
                  <a:ea typeface="Calibri"/>
                  <a:cs typeface="Calibri"/>
                  <a:sym typeface="Calibri"/>
                </a:rPr>
                <a:t>нерухомості</a:t>
              </a:r>
              <a:r>
                <a:rPr lang="ru-RU" sz="2400" dirty="0">
                  <a:ea typeface="Calibri"/>
                  <a:cs typeface="Calibri"/>
                  <a:sym typeface="Calibri"/>
                </a:rPr>
                <a:t>;</a:t>
              </a:r>
              <a:endParaRPr lang="uk-UA" sz="2400" dirty="0"/>
            </a:p>
          </p:txBody>
        </p:sp>
        <p:sp>
          <p:nvSpPr>
            <p:cNvPr id="5" name="Полілінія: фігура 4">
              <a:extLst>
                <a:ext uri="{FF2B5EF4-FFF2-40B4-BE49-F238E27FC236}">
                  <a16:creationId xmlns:a16="http://schemas.microsoft.com/office/drawing/2014/main" xmlns="" id="{26C055FB-26ED-44E8-BDB2-6EDB9CF17752}"/>
                </a:ext>
              </a:extLst>
            </p:cNvPr>
            <p:cNvSpPr/>
            <p:nvPr/>
          </p:nvSpPr>
          <p:spPr>
            <a:xfrm>
              <a:off x="278164" y="2875296"/>
              <a:ext cx="683152" cy="533794"/>
            </a:xfrm>
            <a:custGeom>
              <a:avLst/>
              <a:gdLst>
                <a:gd name="connsiteX0" fmla="*/ 0 w 822843"/>
                <a:gd name="connsiteY0" fmla="*/ 319923 h 639845"/>
                <a:gd name="connsiteX1" fmla="*/ 411422 w 822843"/>
                <a:gd name="connsiteY1" fmla="*/ 0 h 639845"/>
                <a:gd name="connsiteX2" fmla="*/ 822844 w 822843"/>
                <a:gd name="connsiteY2" fmla="*/ 319923 h 639845"/>
                <a:gd name="connsiteX3" fmla="*/ 411422 w 822843"/>
                <a:gd name="connsiteY3" fmla="*/ 639846 h 639845"/>
                <a:gd name="connsiteX4" fmla="*/ 0 w 822843"/>
                <a:gd name="connsiteY4" fmla="*/ 319923 h 63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843" h="639845">
                  <a:moveTo>
                    <a:pt x="0" y="319923"/>
                  </a:moveTo>
                  <a:cubicBezTo>
                    <a:pt x="0" y="143234"/>
                    <a:pt x="184200" y="0"/>
                    <a:pt x="411422" y="0"/>
                  </a:cubicBezTo>
                  <a:cubicBezTo>
                    <a:pt x="638644" y="0"/>
                    <a:pt x="822844" y="143234"/>
                    <a:pt x="822844" y="319923"/>
                  </a:cubicBezTo>
                  <a:cubicBezTo>
                    <a:pt x="822844" y="496612"/>
                    <a:pt x="638644" y="639846"/>
                    <a:pt x="411422" y="639846"/>
                  </a:cubicBezTo>
                  <a:cubicBezTo>
                    <a:pt x="184200" y="639846"/>
                    <a:pt x="0" y="496612"/>
                    <a:pt x="0" y="319923"/>
                  </a:cubicBezTo>
                  <a:close/>
                </a:path>
              </a:pathLst>
            </a:cu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0503" tIns="93703" rIns="120503" bIns="93703" numCol="1" spcCol="1270" anchor="ctr" anchorCtr="0">
              <a:noAutofit/>
            </a:bodyPr>
            <a:lstStyle/>
            <a:p>
              <a:pPr marL="0" lvl="0" indent="0" algn="ctr" defTabSz="1066800">
                <a:lnSpc>
                  <a:spcPct val="90000"/>
                </a:lnSpc>
                <a:spcBef>
                  <a:spcPct val="0"/>
                </a:spcBef>
                <a:spcAft>
                  <a:spcPct val="35000"/>
                </a:spcAft>
                <a:buNone/>
              </a:pPr>
              <a:r>
                <a:rPr lang="uk-UA" sz="2400" b="1" kern="1200" dirty="0">
                  <a:effectLst>
                    <a:outerShdw blurRad="38100" dist="38100" dir="2700000" algn="tl">
                      <a:srgbClr val="000000">
                        <a:alpha val="43137"/>
                      </a:srgbClr>
                    </a:outerShdw>
                  </a:effectLst>
                  <a:latin typeface="+mn-lt"/>
                </a:rPr>
                <a:t>А</a:t>
              </a:r>
            </a:p>
          </p:txBody>
        </p:sp>
        <p:sp>
          <p:nvSpPr>
            <p:cNvPr id="6" name="Полілінія: фігура 5">
              <a:extLst>
                <a:ext uri="{FF2B5EF4-FFF2-40B4-BE49-F238E27FC236}">
                  <a16:creationId xmlns:a16="http://schemas.microsoft.com/office/drawing/2014/main" xmlns="" id="{DCB74561-EEE8-4D8D-A51C-A5023950577E}"/>
                </a:ext>
              </a:extLst>
            </p:cNvPr>
            <p:cNvSpPr/>
            <p:nvPr/>
          </p:nvSpPr>
          <p:spPr>
            <a:xfrm>
              <a:off x="3357282" y="2916005"/>
              <a:ext cx="2547709" cy="2867351"/>
            </a:xfrm>
            <a:custGeom>
              <a:avLst/>
              <a:gdLst>
                <a:gd name="connsiteX0" fmla="*/ 0 w 2547709"/>
                <a:gd name="connsiteY0" fmla="*/ 0 h 2531527"/>
                <a:gd name="connsiteX1" fmla="*/ 2547709 w 2547709"/>
                <a:gd name="connsiteY1" fmla="*/ 0 h 2531527"/>
                <a:gd name="connsiteX2" fmla="*/ 2547709 w 2547709"/>
                <a:gd name="connsiteY2" fmla="*/ 2531527 h 2531527"/>
                <a:gd name="connsiteX3" fmla="*/ 0 w 2547709"/>
                <a:gd name="connsiteY3" fmla="*/ 2531527 h 2531527"/>
                <a:gd name="connsiteX4" fmla="*/ 0 w 2547709"/>
                <a:gd name="connsiteY4" fmla="*/ 0 h 253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709" h="2531527">
                  <a:moveTo>
                    <a:pt x="0" y="0"/>
                  </a:moveTo>
                  <a:lnTo>
                    <a:pt x="2547709" y="0"/>
                  </a:lnTo>
                  <a:lnTo>
                    <a:pt x="2547709" y="2531527"/>
                  </a:lnTo>
                  <a:lnTo>
                    <a:pt x="0" y="2531527"/>
                  </a:lnTo>
                  <a:lnTo>
                    <a:pt x="0" y="0"/>
                  </a:lnTo>
                  <a:close/>
                </a:path>
              </a:pathLst>
            </a:custGeom>
            <a:ln>
              <a:solidFill>
                <a:schemeClr val="tx1">
                  <a:alpha val="90000"/>
                </a:schemeClr>
              </a:solidFill>
            </a:ln>
            <a:scene3d>
              <a:camera prst="orthographicFront"/>
              <a:lightRig rig="threePt" dir="t"/>
            </a:scene3d>
            <a:sp3d>
              <a:bevelT/>
            </a:sp3d>
          </p:spPr>
          <p:style>
            <a:lnRef idx="2">
              <a:schemeClr val="accent4">
                <a:tint val="40000"/>
                <a:alpha val="90000"/>
                <a:hueOff val="3620642"/>
                <a:satOff val="-17082"/>
                <a:lumOff val="-617"/>
                <a:alphaOff val="0"/>
              </a:schemeClr>
            </a:lnRef>
            <a:fillRef idx="1">
              <a:schemeClr val="accent4">
                <a:tint val="40000"/>
                <a:alpha val="90000"/>
                <a:hueOff val="3620642"/>
                <a:satOff val="-17082"/>
                <a:lumOff val="-617"/>
                <a:alphaOff val="0"/>
              </a:schemeClr>
            </a:fillRef>
            <a:effectRef idx="0">
              <a:schemeClr val="accent4">
                <a:tint val="40000"/>
                <a:alpha val="90000"/>
                <a:hueOff val="3620642"/>
                <a:satOff val="-17082"/>
                <a:lumOff val="-617"/>
                <a:alphaOff val="0"/>
              </a:schemeClr>
            </a:effectRef>
            <a:fontRef idx="minor">
              <a:schemeClr val="dk1">
                <a:hueOff val="0"/>
                <a:satOff val="0"/>
                <a:lumOff val="0"/>
                <a:alphaOff val="0"/>
              </a:schemeClr>
            </a:fontRef>
          </p:style>
          <p:txBody>
            <a:bodyPr spcFirstLastPara="0" vert="horz" wrap="square" lIns="72000" tIns="170688" rIns="72000" bIns="170688" numCol="1" spcCol="1270" anchor="ctr" anchorCtr="0">
              <a:noAutofit/>
            </a:bodyPr>
            <a:lstStyle/>
            <a:p>
              <a:pPr lvl="0" algn="ctr">
                <a:buClr>
                  <a:srgbClr val="000000"/>
                </a:buClr>
                <a:buSzPts val="1600"/>
                <a:buFont typeface="Arial"/>
                <a:buNone/>
              </a:pPr>
              <a:r>
                <a:rPr lang="ru-RU" sz="2400" dirty="0" err="1">
                  <a:ea typeface="Calibri"/>
                  <a:cs typeface="Calibri"/>
                  <a:sym typeface="Calibri"/>
                </a:rPr>
                <a:t>послуг</a:t>
              </a:r>
              <a:r>
                <a:rPr lang="ru-RU" sz="2400" dirty="0">
                  <a:ea typeface="Calibri"/>
                  <a:cs typeface="Calibri"/>
                  <a:sym typeface="Calibri"/>
                </a:rPr>
                <a:t> з </a:t>
              </a:r>
              <a:r>
                <a:rPr lang="ru-RU" sz="2400" dirty="0" err="1">
                  <a:ea typeface="Calibri"/>
                  <a:cs typeface="Calibri"/>
                  <a:sym typeface="Calibri"/>
                </a:rPr>
                <a:t>підготовки</a:t>
              </a:r>
              <a:r>
                <a:rPr lang="ru-RU" sz="2400" dirty="0">
                  <a:ea typeface="Calibri"/>
                  <a:cs typeface="Calibri"/>
                  <a:sym typeface="Calibri"/>
                </a:rPr>
                <a:t> та </a:t>
              </a:r>
              <a:r>
                <a:rPr lang="ru-RU" sz="2400" dirty="0" err="1">
                  <a:ea typeface="Calibri"/>
                  <a:cs typeface="Calibri"/>
                  <a:sym typeface="Calibri"/>
                </a:rPr>
                <a:t>проведення</a:t>
              </a:r>
              <a:r>
                <a:rPr lang="ru-RU" sz="2400" dirty="0">
                  <a:ea typeface="Calibri"/>
                  <a:cs typeface="Calibri"/>
                  <a:sym typeface="Calibri"/>
                </a:rPr>
                <a:t> </a:t>
              </a:r>
              <a:r>
                <a:rPr lang="ru-RU" sz="2400" dirty="0" err="1">
                  <a:ea typeface="Calibri"/>
                  <a:cs typeface="Calibri"/>
                  <a:sym typeface="Calibri"/>
                </a:rPr>
                <a:t>будівельних</a:t>
              </a:r>
              <a:r>
                <a:rPr lang="ru-RU" sz="2400" dirty="0">
                  <a:ea typeface="Calibri"/>
                  <a:cs typeface="Calibri"/>
                  <a:sym typeface="Calibri"/>
                </a:rPr>
                <a:t> </a:t>
              </a:r>
              <a:r>
                <a:rPr lang="ru-RU" sz="2400" dirty="0" err="1">
                  <a:ea typeface="Calibri"/>
                  <a:cs typeface="Calibri"/>
                  <a:sym typeface="Calibri"/>
                </a:rPr>
                <a:t>робіт</a:t>
              </a:r>
              <a:r>
                <a:rPr lang="ru-RU" sz="2400" dirty="0">
                  <a:ea typeface="Calibri"/>
                  <a:cs typeface="Calibri"/>
                  <a:sym typeface="Calibri"/>
                </a:rPr>
                <a:t>;</a:t>
              </a:r>
              <a:endParaRPr lang="uk-UA" sz="2400" dirty="0"/>
            </a:p>
          </p:txBody>
        </p:sp>
        <p:sp>
          <p:nvSpPr>
            <p:cNvPr id="7" name="Полілінія: фігура 6">
              <a:extLst>
                <a:ext uri="{FF2B5EF4-FFF2-40B4-BE49-F238E27FC236}">
                  <a16:creationId xmlns:a16="http://schemas.microsoft.com/office/drawing/2014/main" xmlns="" id="{9AA5F945-0B90-4DA9-B7DD-1D97AB88124A}"/>
                </a:ext>
              </a:extLst>
            </p:cNvPr>
            <p:cNvSpPr/>
            <p:nvPr/>
          </p:nvSpPr>
          <p:spPr>
            <a:xfrm>
              <a:off x="3222346" y="2875298"/>
              <a:ext cx="683152" cy="533794"/>
            </a:xfrm>
            <a:custGeom>
              <a:avLst/>
              <a:gdLst>
                <a:gd name="connsiteX0" fmla="*/ 0 w 822843"/>
                <a:gd name="connsiteY0" fmla="*/ 319923 h 639845"/>
                <a:gd name="connsiteX1" fmla="*/ 411422 w 822843"/>
                <a:gd name="connsiteY1" fmla="*/ 0 h 639845"/>
                <a:gd name="connsiteX2" fmla="*/ 822844 w 822843"/>
                <a:gd name="connsiteY2" fmla="*/ 319923 h 639845"/>
                <a:gd name="connsiteX3" fmla="*/ 411422 w 822843"/>
                <a:gd name="connsiteY3" fmla="*/ 639846 h 639845"/>
                <a:gd name="connsiteX4" fmla="*/ 0 w 822843"/>
                <a:gd name="connsiteY4" fmla="*/ 319923 h 63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843" h="639845">
                  <a:moveTo>
                    <a:pt x="0" y="319923"/>
                  </a:moveTo>
                  <a:cubicBezTo>
                    <a:pt x="0" y="143234"/>
                    <a:pt x="184200" y="0"/>
                    <a:pt x="411422" y="0"/>
                  </a:cubicBezTo>
                  <a:cubicBezTo>
                    <a:pt x="638644" y="0"/>
                    <a:pt x="822844" y="143234"/>
                    <a:pt x="822844" y="319923"/>
                  </a:cubicBezTo>
                  <a:cubicBezTo>
                    <a:pt x="822844" y="496612"/>
                    <a:pt x="638644" y="639846"/>
                    <a:pt x="411422" y="639846"/>
                  </a:cubicBezTo>
                  <a:cubicBezTo>
                    <a:pt x="184200" y="639846"/>
                    <a:pt x="0" y="496612"/>
                    <a:pt x="0" y="319923"/>
                  </a:cubicBezTo>
                  <a:close/>
                </a:path>
              </a:pathLst>
            </a:cu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txBody>
            <a:bodyPr spcFirstLastPara="0" vert="horz" wrap="square" lIns="120503" tIns="93703" rIns="120503" bIns="93703" numCol="1" spcCol="1270" anchor="ctr" anchorCtr="0">
              <a:noAutofit/>
            </a:bodyPr>
            <a:lstStyle/>
            <a:p>
              <a:pPr marL="0" lvl="0" indent="0" algn="ctr" defTabSz="1066800">
                <a:lnSpc>
                  <a:spcPct val="90000"/>
                </a:lnSpc>
                <a:spcBef>
                  <a:spcPct val="0"/>
                </a:spcBef>
                <a:spcAft>
                  <a:spcPct val="35000"/>
                </a:spcAft>
                <a:buNone/>
              </a:pPr>
              <a:r>
                <a:rPr lang="uk-UA" sz="2400" b="1" kern="1200" dirty="0">
                  <a:effectLst>
                    <a:outerShdw blurRad="38100" dist="38100" dir="2700000" algn="tl">
                      <a:srgbClr val="000000">
                        <a:alpha val="43137"/>
                      </a:srgbClr>
                    </a:outerShdw>
                  </a:effectLst>
                  <a:latin typeface="+mn-lt"/>
                </a:rPr>
                <a:t>Б</a:t>
              </a:r>
            </a:p>
          </p:txBody>
        </p:sp>
        <p:sp>
          <p:nvSpPr>
            <p:cNvPr id="8" name="Полілінія: фігура 7">
              <a:extLst>
                <a:ext uri="{FF2B5EF4-FFF2-40B4-BE49-F238E27FC236}">
                  <a16:creationId xmlns:a16="http://schemas.microsoft.com/office/drawing/2014/main" xmlns="" id="{C66450C6-9358-4D7E-99C6-9843FB710E54}"/>
                </a:ext>
              </a:extLst>
            </p:cNvPr>
            <p:cNvSpPr/>
            <p:nvPr/>
          </p:nvSpPr>
          <p:spPr>
            <a:xfrm>
              <a:off x="6095992" y="2916005"/>
              <a:ext cx="2693787" cy="2867351"/>
            </a:xfrm>
            <a:custGeom>
              <a:avLst/>
              <a:gdLst>
                <a:gd name="connsiteX0" fmla="*/ 0 w 2547709"/>
                <a:gd name="connsiteY0" fmla="*/ 0 h 2519811"/>
                <a:gd name="connsiteX1" fmla="*/ 2547709 w 2547709"/>
                <a:gd name="connsiteY1" fmla="*/ 0 h 2519811"/>
                <a:gd name="connsiteX2" fmla="*/ 2547709 w 2547709"/>
                <a:gd name="connsiteY2" fmla="*/ 2519811 h 2519811"/>
                <a:gd name="connsiteX3" fmla="*/ 0 w 2547709"/>
                <a:gd name="connsiteY3" fmla="*/ 2519811 h 2519811"/>
                <a:gd name="connsiteX4" fmla="*/ 0 w 2547709"/>
                <a:gd name="connsiteY4" fmla="*/ 0 h 251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709" h="2519811">
                  <a:moveTo>
                    <a:pt x="0" y="0"/>
                  </a:moveTo>
                  <a:lnTo>
                    <a:pt x="2547709" y="0"/>
                  </a:lnTo>
                  <a:lnTo>
                    <a:pt x="2547709" y="2519811"/>
                  </a:lnTo>
                  <a:lnTo>
                    <a:pt x="0" y="2519811"/>
                  </a:lnTo>
                  <a:lnTo>
                    <a:pt x="0" y="0"/>
                  </a:lnTo>
                  <a:close/>
                </a:path>
              </a:pathLst>
            </a:custGeom>
            <a:ln>
              <a:solidFill>
                <a:schemeClr val="tx1">
                  <a:alpha val="90000"/>
                </a:schemeClr>
              </a:solidFill>
            </a:ln>
            <a:scene3d>
              <a:camera prst="orthographicFront"/>
              <a:lightRig rig="threePt" dir="t"/>
            </a:scene3d>
            <a:sp3d>
              <a:bevelT/>
            </a:sp3d>
          </p:spPr>
          <p:style>
            <a:lnRef idx="2">
              <a:schemeClr val="accent4">
                <a:tint val="40000"/>
                <a:alpha val="90000"/>
                <a:hueOff val="7241284"/>
                <a:satOff val="-34163"/>
                <a:lumOff val="-1234"/>
                <a:alphaOff val="0"/>
              </a:schemeClr>
            </a:lnRef>
            <a:fillRef idx="1">
              <a:schemeClr val="accent4">
                <a:tint val="40000"/>
                <a:alpha val="90000"/>
                <a:hueOff val="7241284"/>
                <a:satOff val="-34163"/>
                <a:lumOff val="-1234"/>
                <a:alphaOff val="0"/>
              </a:schemeClr>
            </a:fillRef>
            <a:effectRef idx="0">
              <a:schemeClr val="accent4">
                <a:tint val="40000"/>
                <a:alpha val="90000"/>
                <a:hueOff val="7241284"/>
                <a:satOff val="-34163"/>
                <a:lumOff val="-1234"/>
                <a:alphaOff val="0"/>
              </a:schemeClr>
            </a:effectRef>
            <a:fontRef idx="minor">
              <a:schemeClr val="dk1">
                <a:hueOff val="0"/>
                <a:satOff val="0"/>
                <a:lumOff val="0"/>
                <a:alphaOff val="0"/>
              </a:schemeClr>
            </a:fontRef>
          </p:style>
          <p:txBody>
            <a:bodyPr spcFirstLastPara="0" vert="horz" wrap="square" lIns="72000" tIns="170688" rIns="72000" bIns="170688" numCol="1" spcCol="1270" anchor="ctr" anchorCtr="0">
              <a:noAutofit/>
            </a:bodyPr>
            <a:lstStyle/>
            <a:p>
              <a:pPr lvl="0" algn="ctr">
                <a:buClr>
                  <a:srgbClr val="000000"/>
                </a:buClr>
                <a:buSzPts val="1600"/>
                <a:buFont typeface="Arial"/>
                <a:buNone/>
              </a:pPr>
              <a:r>
                <a:rPr lang="ru-RU" sz="2400" dirty="0" err="1">
                  <a:ea typeface="Calibri"/>
                  <a:cs typeface="Calibri"/>
                  <a:sym typeface="Calibri"/>
                </a:rPr>
                <a:t>інших</a:t>
              </a:r>
              <a:r>
                <a:rPr lang="ru-RU" sz="2400" dirty="0">
                  <a:ea typeface="Calibri"/>
                  <a:cs typeface="Calibri"/>
                  <a:sym typeface="Calibri"/>
                </a:rPr>
                <a:t> </a:t>
              </a:r>
              <a:r>
                <a:rPr lang="ru-RU" sz="2400" dirty="0" err="1">
                  <a:ea typeface="Calibri"/>
                  <a:cs typeface="Calibri"/>
                  <a:sym typeface="Calibri"/>
                </a:rPr>
                <a:t>послуг</a:t>
              </a:r>
              <a:r>
                <a:rPr lang="ru-RU" sz="2400" dirty="0">
                  <a:ea typeface="Calibri"/>
                  <a:cs typeface="Calibri"/>
                  <a:sym typeface="Calibri"/>
                </a:rPr>
                <a:t> за </a:t>
              </a:r>
              <a:r>
                <a:rPr lang="ru-RU" sz="2400" dirty="0" err="1">
                  <a:ea typeface="Calibri"/>
                  <a:cs typeface="Calibri"/>
                  <a:sym typeface="Calibri"/>
                </a:rPr>
                <a:t>місцезнаходженням</a:t>
              </a:r>
              <a:r>
                <a:rPr lang="ru-RU" sz="2400" dirty="0">
                  <a:ea typeface="Calibri"/>
                  <a:cs typeface="Calibri"/>
                  <a:sym typeface="Calibri"/>
                </a:rPr>
                <a:t> </a:t>
              </a:r>
              <a:r>
                <a:rPr lang="ru-RU" sz="2400" dirty="0" err="1">
                  <a:ea typeface="Calibri"/>
                  <a:cs typeface="Calibri"/>
                  <a:sym typeface="Calibri"/>
                </a:rPr>
                <a:t>нерухомого</a:t>
              </a:r>
              <a:r>
                <a:rPr lang="ru-RU" sz="2400" dirty="0">
                  <a:ea typeface="Calibri"/>
                  <a:cs typeface="Calibri"/>
                  <a:sym typeface="Calibri"/>
                </a:rPr>
                <a:t> майна, у тому </a:t>
              </a:r>
              <a:r>
                <a:rPr lang="ru-RU" sz="2400" dirty="0" err="1">
                  <a:ea typeface="Calibri"/>
                  <a:cs typeface="Calibri"/>
                  <a:sym typeface="Calibri"/>
                </a:rPr>
                <a:t>числі</a:t>
              </a:r>
              <a:r>
                <a:rPr lang="ru-RU" sz="2400" dirty="0">
                  <a:ea typeface="Calibri"/>
                  <a:cs typeface="Calibri"/>
                  <a:sym typeface="Calibri"/>
                </a:rPr>
                <a:t> </a:t>
              </a:r>
              <a:r>
                <a:rPr lang="ru-RU" sz="2400" dirty="0" err="1">
                  <a:ea typeface="Calibri"/>
                  <a:cs typeface="Calibri"/>
                  <a:sym typeface="Calibri"/>
                </a:rPr>
                <a:t>що</a:t>
              </a:r>
              <a:r>
                <a:rPr lang="ru-RU" sz="2400" dirty="0">
                  <a:ea typeface="Calibri"/>
                  <a:cs typeface="Calibri"/>
                  <a:sym typeface="Calibri"/>
                </a:rPr>
                <a:t> </a:t>
              </a:r>
              <a:r>
                <a:rPr lang="ru-RU" sz="2400" dirty="0" err="1">
                  <a:ea typeface="Calibri"/>
                  <a:cs typeface="Calibri"/>
                  <a:sym typeface="Calibri"/>
                </a:rPr>
                <a:t>будується</a:t>
              </a:r>
              <a:r>
                <a:rPr lang="ru-RU" sz="2400" dirty="0">
                  <a:ea typeface="Calibri"/>
                  <a:cs typeface="Calibri"/>
                  <a:sym typeface="Calibri"/>
                </a:rPr>
                <a:t>;</a:t>
              </a:r>
              <a:endParaRPr lang="uk-UA" sz="2400" dirty="0"/>
            </a:p>
          </p:txBody>
        </p:sp>
        <p:sp>
          <p:nvSpPr>
            <p:cNvPr id="9" name="Полілінія: фігура 8">
              <a:extLst>
                <a:ext uri="{FF2B5EF4-FFF2-40B4-BE49-F238E27FC236}">
                  <a16:creationId xmlns:a16="http://schemas.microsoft.com/office/drawing/2014/main" xmlns="" id="{3C3FE347-629A-4F67-8AA0-F42D8D41F3F7}"/>
                </a:ext>
              </a:extLst>
            </p:cNvPr>
            <p:cNvSpPr/>
            <p:nvPr/>
          </p:nvSpPr>
          <p:spPr>
            <a:xfrm>
              <a:off x="5968669" y="2875298"/>
              <a:ext cx="683152" cy="533794"/>
            </a:xfrm>
            <a:custGeom>
              <a:avLst/>
              <a:gdLst>
                <a:gd name="connsiteX0" fmla="*/ 0 w 822843"/>
                <a:gd name="connsiteY0" fmla="*/ 319923 h 639845"/>
                <a:gd name="connsiteX1" fmla="*/ 411422 w 822843"/>
                <a:gd name="connsiteY1" fmla="*/ 0 h 639845"/>
                <a:gd name="connsiteX2" fmla="*/ 822844 w 822843"/>
                <a:gd name="connsiteY2" fmla="*/ 319923 h 639845"/>
                <a:gd name="connsiteX3" fmla="*/ 411422 w 822843"/>
                <a:gd name="connsiteY3" fmla="*/ 639846 h 639845"/>
                <a:gd name="connsiteX4" fmla="*/ 0 w 822843"/>
                <a:gd name="connsiteY4" fmla="*/ 319923 h 63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843" h="639845">
                  <a:moveTo>
                    <a:pt x="0" y="319923"/>
                  </a:moveTo>
                  <a:cubicBezTo>
                    <a:pt x="0" y="143234"/>
                    <a:pt x="184200" y="0"/>
                    <a:pt x="411422" y="0"/>
                  </a:cubicBezTo>
                  <a:cubicBezTo>
                    <a:pt x="638644" y="0"/>
                    <a:pt x="822844" y="143234"/>
                    <a:pt x="822844" y="319923"/>
                  </a:cubicBezTo>
                  <a:cubicBezTo>
                    <a:pt x="822844" y="496612"/>
                    <a:pt x="638644" y="639846"/>
                    <a:pt x="411422" y="639846"/>
                  </a:cubicBezTo>
                  <a:cubicBezTo>
                    <a:pt x="184200" y="639846"/>
                    <a:pt x="0" y="496612"/>
                    <a:pt x="0" y="319923"/>
                  </a:cubicBezTo>
                  <a:close/>
                </a:path>
              </a:pathLst>
            </a:cu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spcFirstLastPara="0" vert="horz" wrap="square" lIns="120503" tIns="93703" rIns="120503" bIns="93703" numCol="1" spcCol="1270" anchor="ctr" anchorCtr="0">
              <a:noAutofit/>
            </a:bodyPr>
            <a:lstStyle/>
            <a:p>
              <a:pPr marL="0" lvl="0" indent="0" algn="ctr" defTabSz="1066800">
                <a:lnSpc>
                  <a:spcPct val="90000"/>
                </a:lnSpc>
                <a:spcBef>
                  <a:spcPct val="0"/>
                </a:spcBef>
                <a:spcAft>
                  <a:spcPct val="35000"/>
                </a:spcAft>
                <a:buNone/>
              </a:pPr>
              <a:r>
                <a:rPr lang="uk-UA" sz="2400" b="1" kern="1200" dirty="0">
                  <a:effectLst>
                    <a:outerShdw blurRad="38100" dist="38100" dir="2700000" algn="tl">
                      <a:srgbClr val="000000">
                        <a:alpha val="43137"/>
                      </a:srgbClr>
                    </a:outerShdw>
                  </a:effectLst>
                  <a:latin typeface="+mn-lt"/>
                </a:rPr>
                <a:t>В</a:t>
              </a:r>
            </a:p>
          </p:txBody>
        </p:sp>
      </p:grpSp>
      <p:sp>
        <p:nvSpPr>
          <p:cNvPr id="13" name="Google Shape;225;p13">
            <a:extLst>
              <a:ext uri="{FF2B5EF4-FFF2-40B4-BE49-F238E27FC236}">
                <a16:creationId xmlns:a16="http://schemas.microsoft.com/office/drawing/2014/main" xmlns="" id="{A43478EF-7AE1-4F75-BB5F-E71A506AEA1F}"/>
              </a:ext>
            </a:extLst>
          </p:cNvPr>
          <p:cNvSpPr/>
          <p:nvPr/>
        </p:nvSpPr>
        <p:spPr>
          <a:xfrm>
            <a:off x="0" y="18662"/>
            <a:ext cx="12192001"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ru-RU" sz="3200" b="1" i="0" u="none" strike="noStrike" cap="none" dirty="0">
                <a:solidFill>
                  <a:srgbClr val="000000"/>
                </a:solidFill>
                <a:latin typeface="Calibri"/>
                <a:ea typeface="Calibri"/>
                <a:cs typeface="Calibri"/>
                <a:sym typeface="Calibri"/>
              </a:rPr>
              <a:t>ФАКТИЧНЕ МІСЦЕЗНАХОДЖЕННЯ </a:t>
            </a:r>
          </a:p>
          <a:p>
            <a:pPr marL="0" marR="0" lvl="0" indent="0" algn="ctr" rtl="0">
              <a:lnSpc>
                <a:spcPct val="100000"/>
              </a:lnSpc>
              <a:spcBef>
                <a:spcPts val="0"/>
              </a:spcBef>
              <a:spcAft>
                <a:spcPts val="0"/>
              </a:spcAft>
              <a:buClr>
                <a:srgbClr val="000000"/>
              </a:buClr>
              <a:buSzPts val="2800"/>
              <a:buFont typeface="Calibri"/>
              <a:buNone/>
            </a:pPr>
            <a:r>
              <a:rPr lang="ru-RU" sz="3200" b="1" i="0" u="none" strike="noStrike" cap="none" dirty="0">
                <a:solidFill>
                  <a:srgbClr val="000000"/>
                </a:solidFill>
                <a:latin typeface="Calibri"/>
                <a:ea typeface="Calibri"/>
                <a:cs typeface="Calibri"/>
                <a:sym typeface="Calibri"/>
              </a:rPr>
              <a:t>НЕРУХОМОГО МАЙНА, У ТОМУ ЧИСЛІ ЩО БУДУЄТЬСЯ, </a:t>
            </a:r>
          </a:p>
          <a:p>
            <a:pPr marL="0" marR="0" lvl="0" indent="0" algn="ctr" rtl="0">
              <a:lnSpc>
                <a:spcPct val="100000"/>
              </a:lnSpc>
              <a:spcBef>
                <a:spcPts val="0"/>
              </a:spcBef>
              <a:spcAft>
                <a:spcPts val="0"/>
              </a:spcAft>
              <a:buClr>
                <a:srgbClr val="000000"/>
              </a:buClr>
              <a:buSzPts val="2800"/>
              <a:buFont typeface="Calibri"/>
              <a:buNone/>
            </a:pPr>
            <a:r>
              <a:rPr lang="ru-RU" sz="3200" b="1" i="0" u="none" strike="noStrike" cap="none" dirty="0">
                <a:solidFill>
                  <a:srgbClr val="000000"/>
                </a:solidFill>
                <a:latin typeface="Calibri"/>
                <a:ea typeface="Calibri"/>
                <a:cs typeface="Calibri"/>
                <a:sym typeface="Calibri"/>
              </a:rPr>
              <a:t>ДЛЯ ТИХ ПОСЛУГ, ЯКІ ПОВ'ЯЗАНІ З НЕРУХОМИМ МАЙНОМ </a:t>
            </a:r>
            <a:r>
              <a:rPr lang="ru-RU" sz="3200" b="1" u="none" strike="noStrike" cap="none" dirty="0">
                <a:solidFill>
                  <a:srgbClr val="000000"/>
                </a:solidFill>
                <a:latin typeface="Calibri"/>
                <a:ea typeface="Calibri"/>
                <a:cs typeface="Calibri"/>
                <a:sym typeface="Calibri"/>
              </a:rPr>
              <a:t>(П.186.2.2 ПКУ)</a:t>
            </a:r>
            <a:endParaRPr lang="ru-RU" sz="3200" b="0" u="none" strike="noStrike" cap="none" dirty="0">
              <a:solidFill>
                <a:srgbClr val="000000"/>
              </a:solidFill>
              <a:latin typeface="Arial"/>
              <a:ea typeface="Arial"/>
              <a:cs typeface="Arial"/>
              <a:sym typeface="Arial"/>
            </a:endParaRPr>
          </a:p>
        </p:txBody>
      </p:sp>
      <p:sp>
        <p:nvSpPr>
          <p:cNvPr id="14" name="Google Shape;200;p11">
            <a:extLst>
              <a:ext uri="{FF2B5EF4-FFF2-40B4-BE49-F238E27FC236}">
                <a16:creationId xmlns:a16="http://schemas.microsoft.com/office/drawing/2014/main" xmlns="" id="{6D866F93-6204-493B-9894-1FD4FCE2CDDF}"/>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13</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4835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8FFAB4-A69B-9740-820C-5A105BD4E1AC}"/>
              </a:ext>
            </a:extLst>
          </p:cNvPr>
          <p:cNvSpPr>
            <a:spLocks noGrp="1"/>
          </p:cNvSpPr>
          <p:nvPr>
            <p:ph type="title"/>
          </p:nvPr>
        </p:nvSpPr>
        <p:spPr>
          <a:xfrm>
            <a:off x="0" y="1"/>
            <a:ext cx="12191999" cy="1148079"/>
          </a:xfrm>
        </p:spPr>
        <p:txBody>
          <a:bodyPr>
            <a:noAutofit/>
          </a:bodyPr>
          <a:lstStyle/>
          <a:p>
            <a:pPr algn="ctr"/>
            <a:r>
              <a:rPr lang="uk-UA" sz="3500" b="1" dirty="0">
                <a:ln w="0"/>
                <a:latin typeface="+mn-lt"/>
              </a:rPr>
              <a:t>ФАКТИЧНЕ МІСЦЕЗНАХОДЖЕННЯ </a:t>
            </a:r>
            <a:br>
              <a:rPr lang="uk-UA" sz="3500" b="1" dirty="0">
                <a:ln w="0"/>
                <a:latin typeface="+mn-lt"/>
              </a:rPr>
            </a:br>
            <a:r>
              <a:rPr lang="uk-UA" sz="3500" b="1" dirty="0">
                <a:ln w="0"/>
                <a:latin typeface="+mn-lt"/>
              </a:rPr>
              <a:t>НЕРУХОМОГО МАЙНА, ОЗНАЧАЄ ЩО:</a:t>
            </a:r>
            <a:endParaRPr lang="x-none" sz="3500" b="1" dirty="0">
              <a:ln w="0"/>
              <a:latin typeface="+mn-lt"/>
            </a:endParaRPr>
          </a:p>
        </p:txBody>
      </p:sp>
      <p:sp>
        <p:nvSpPr>
          <p:cNvPr id="3" name="Content Placeholder 2">
            <a:extLst>
              <a:ext uri="{FF2B5EF4-FFF2-40B4-BE49-F238E27FC236}">
                <a16:creationId xmlns:a16="http://schemas.microsoft.com/office/drawing/2014/main" xmlns="" id="{2F78C777-B4EE-2C46-9009-F8FC0DA1796E}"/>
              </a:ext>
            </a:extLst>
          </p:cNvPr>
          <p:cNvSpPr>
            <a:spLocks noGrp="1"/>
          </p:cNvSpPr>
          <p:nvPr>
            <p:ph idx="1"/>
          </p:nvPr>
        </p:nvSpPr>
        <p:spPr>
          <a:xfrm>
            <a:off x="172720" y="972118"/>
            <a:ext cx="11856720" cy="1595120"/>
          </a:xfrm>
        </p:spPr>
        <p:txBody>
          <a:bodyPr anchor="ctr">
            <a:normAutofit/>
          </a:bodyPr>
          <a:lstStyle/>
          <a:p>
            <a:pPr marL="0" indent="0" algn="just">
              <a:lnSpc>
                <a:spcPct val="113000"/>
              </a:lnSpc>
              <a:spcBef>
                <a:spcPts val="0"/>
              </a:spcBef>
              <a:buNone/>
            </a:pPr>
            <a:r>
              <a:rPr lang="uk-UA" sz="2400" dirty="0"/>
              <a:t>— послуги оподатковуються ПДВ — якщо нерухомість розташована в Україні;</a:t>
            </a:r>
          </a:p>
          <a:p>
            <a:pPr marL="0" indent="0" algn="just">
              <a:lnSpc>
                <a:spcPct val="113000"/>
              </a:lnSpc>
              <a:spcBef>
                <a:spcPts val="0"/>
              </a:spcBef>
              <a:buNone/>
            </a:pPr>
            <a:r>
              <a:rPr lang="uk-UA" sz="2400" dirty="0"/>
              <a:t>— послуги не оподатковуються ПДВ — якщо нерухомість розташована за межами України (за кордоном).</a:t>
            </a:r>
            <a:endParaRPr lang="x-none" sz="2400" dirty="0"/>
          </a:p>
        </p:txBody>
      </p:sp>
      <p:sp>
        <p:nvSpPr>
          <p:cNvPr id="4" name="Rectangle 3">
            <a:extLst>
              <a:ext uri="{FF2B5EF4-FFF2-40B4-BE49-F238E27FC236}">
                <a16:creationId xmlns:a16="http://schemas.microsoft.com/office/drawing/2014/main" xmlns="" id="{83961941-4BCC-DF45-8D16-3654BABBAF63}"/>
              </a:ext>
            </a:extLst>
          </p:cNvPr>
          <p:cNvSpPr/>
          <p:nvPr/>
        </p:nvSpPr>
        <p:spPr>
          <a:xfrm>
            <a:off x="185500" y="2788763"/>
            <a:ext cx="11856719" cy="3388517"/>
          </a:xfrm>
          <a:prstGeom prst="rect">
            <a:avLst/>
          </a:prstGeom>
        </p:spPr>
        <p:txBody>
          <a:bodyPr wrap="square" anchor="ctr">
            <a:noAutofit/>
          </a:bodyPr>
          <a:lstStyle/>
          <a:p>
            <a:pPr algn="ctr" fontAlgn="base">
              <a:lnSpc>
                <a:spcPct val="113000"/>
              </a:lnSpc>
            </a:pPr>
            <a:r>
              <a:rPr lang="uk-UA" sz="2400" b="1" dirty="0">
                <a:latin typeface="Calibri" panose="020F0502020204030204" pitchFamily="34" charset="0"/>
                <a:cs typeface="Calibri" panose="020F0502020204030204" pitchFamily="34" charset="0"/>
              </a:rPr>
              <a:t>ПРИКЛАДИ</a:t>
            </a:r>
          </a:p>
          <a:p>
            <a:pPr algn="just" fontAlgn="base">
              <a:lnSpc>
                <a:spcPct val="113000"/>
              </a:lnSpc>
            </a:pPr>
            <a:r>
              <a:rPr lang="uk-UA" sz="2400" dirty="0">
                <a:latin typeface="Calibri" panose="020F0502020204030204" pitchFamily="34" charset="0"/>
                <a:cs typeface="Calibri" panose="020F0502020204030204" pitchFamily="34" charset="0"/>
              </a:rPr>
              <a:t>— майна, що будується, — </a:t>
            </a:r>
            <a:r>
              <a:rPr lang="uk-UA" sz="2400" b="1" dirty="0">
                <a:latin typeface="Calibri" panose="020F0502020204030204" pitchFamily="34" charset="0"/>
                <a:cs typeface="Calibri" panose="020F0502020204030204" pitchFamily="34" charset="0"/>
              </a:rPr>
              <a:t>будівництва</a:t>
            </a:r>
            <a:r>
              <a:rPr lang="uk-UA" sz="2400" dirty="0">
                <a:latin typeface="Calibri" panose="020F0502020204030204" pitchFamily="34" charset="0"/>
                <a:cs typeface="Calibri" panose="020F0502020204030204" pitchFamily="34" charset="0"/>
              </a:rPr>
              <a:t> будівель, включаючи реконструкцію, реставрацію, </a:t>
            </a:r>
            <a:r>
              <a:rPr lang="uk-UA" sz="2400" b="1" dirty="0">
                <a:latin typeface="Calibri" panose="020F0502020204030204" pitchFamily="34" charset="0"/>
                <a:cs typeface="Calibri" panose="020F0502020204030204" pitchFamily="34" charset="0"/>
              </a:rPr>
              <a:t>ремонт </a:t>
            </a:r>
            <a:r>
              <a:rPr lang="uk-UA" sz="2400" dirty="0">
                <a:latin typeface="Calibri" panose="020F0502020204030204" pitchFamily="34" charset="0"/>
                <a:cs typeface="Calibri" panose="020F0502020204030204" pitchFamily="34" charset="0"/>
              </a:rPr>
              <a:t>(код 41), виконання спеціалізованих будівельних робіт (код 43);</a:t>
            </a:r>
          </a:p>
          <a:p>
            <a:pPr algn="just" fontAlgn="base">
              <a:lnSpc>
                <a:spcPct val="113000"/>
              </a:lnSpc>
            </a:pPr>
            <a:r>
              <a:rPr lang="uk-UA" sz="2400" dirty="0">
                <a:latin typeface="Calibri" panose="020F0502020204030204" pitchFamily="34" charset="0"/>
                <a:cs typeface="Calibri" panose="020F0502020204030204" pitchFamily="34" charset="0"/>
              </a:rPr>
              <a:t>— здавання нерухомості в </a:t>
            </a:r>
            <a:r>
              <a:rPr lang="uk-UA" sz="2400" b="1" dirty="0">
                <a:latin typeface="Calibri" panose="020F0502020204030204" pitchFamily="34" charset="0"/>
                <a:cs typeface="Calibri" panose="020F0502020204030204" pitchFamily="34" charset="0"/>
              </a:rPr>
              <a:t>оренду </a:t>
            </a:r>
            <a:r>
              <a:rPr lang="uk-UA" sz="2400" dirty="0">
                <a:latin typeface="Calibri" panose="020F0502020204030204" pitchFamily="34" charset="0"/>
                <a:cs typeface="Calibri" panose="020F0502020204030204" pitchFamily="34" charset="0"/>
              </a:rPr>
              <a:t>(код 68.2, </a:t>
            </a:r>
            <a:r>
              <a:rPr lang="uk-UA" sz="2400" i="1" dirty="0">
                <a:latin typeface="Calibri" panose="020F0502020204030204" pitchFamily="34" charset="0"/>
                <a:cs typeface="Calibri" panose="020F0502020204030204" pitchFamily="34" charset="0"/>
              </a:rPr>
              <a:t>лист ДПСУ від 13.07.2022 № 1046/ІПК/99-00-21-03-02-06</a:t>
            </a:r>
            <a:r>
              <a:rPr lang="uk-UA" sz="2400" dirty="0">
                <a:latin typeface="Calibri" panose="020F0502020204030204" pitchFamily="34" charset="0"/>
                <a:cs typeface="Calibri" panose="020F0502020204030204" pitchFamily="34" charset="0"/>
              </a:rPr>
              <a:t>), а також компенсації (окремим платежем) комуналки при оренді нерухомості (код 68.2; БЗ 101.16);</a:t>
            </a:r>
          </a:p>
          <a:p>
            <a:pPr algn="just" fontAlgn="base">
              <a:lnSpc>
                <a:spcPct val="113000"/>
              </a:lnSpc>
            </a:pPr>
            <a:r>
              <a:rPr lang="uk-UA" sz="2400" dirty="0">
                <a:latin typeface="Calibri" panose="020F0502020204030204" pitchFamily="34" charset="0"/>
                <a:cs typeface="Calibri" panose="020F0502020204030204" pitchFamily="34" charset="0"/>
              </a:rPr>
              <a:t>— послуг </a:t>
            </a:r>
            <a:r>
              <a:rPr lang="uk-UA" sz="2400" b="1" dirty="0">
                <a:latin typeface="Calibri" panose="020F0502020204030204" pitchFamily="34" charset="0"/>
                <a:cs typeface="Calibri" panose="020F0502020204030204" pitchFamily="34" charset="0"/>
              </a:rPr>
              <a:t>агентств</a:t>
            </a:r>
            <a:r>
              <a:rPr lang="uk-UA" sz="2400" dirty="0">
                <a:latin typeface="Calibri" panose="020F0502020204030204" pitchFamily="34" charset="0"/>
                <a:cs typeface="Calibri" panose="020F0502020204030204" pitchFamily="34" charset="0"/>
              </a:rPr>
              <a:t> нерухомості (код 68.31).</a:t>
            </a:r>
            <a:endParaRPr lang="uk-UA" sz="2400" b="0" i="0" dirty="0">
              <a:effectLst/>
              <a:latin typeface="Calibri" panose="020F0502020204030204" pitchFamily="34" charset="0"/>
              <a:cs typeface="Calibri" panose="020F0502020204030204" pitchFamily="34" charset="0"/>
            </a:endParaRPr>
          </a:p>
        </p:txBody>
      </p:sp>
      <p:sp>
        <p:nvSpPr>
          <p:cNvPr id="5" name="Down Arrow 4">
            <a:extLst>
              <a:ext uri="{FF2B5EF4-FFF2-40B4-BE49-F238E27FC236}">
                <a16:creationId xmlns:a16="http://schemas.microsoft.com/office/drawing/2014/main" xmlns="" id="{6C21A366-1EBF-184B-B6A2-8FD4C661BFFC}"/>
              </a:ext>
            </a:extLst>
          </p:cNvPr>
          <p:cNvSpPr/>
          <p:nvPr/>
        </p:nvSpPr>
        <p:spPr>
          <a:xfrm>
            <a:off x="5823286" y="2234949"/>
            <a:ext cx="581145" cy="443051"/>
          </a:xfrm>
          <a:prstGeom prst="downArrow">
            <a:avLst/>
          </a:prstGeom>
          <a:solidFill>
            <a:schemeClr val="accent4">
              <a:lumMod val="75000"/>
            </a:schemeClr>
          </a:solidFill>
          <a:ln>
            <a:solidFill>
              <a:schemeClr val="accent4">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Google Shape;200;p11">
            <a:extLst>
              <a:ext uri="{FF2B5EF4-FFF2-40B4-BE49-F238E27FC236}">
                <a16:creationId xmlns:a16="http://schemas.microsoft.com/office/drawing/2014/main" xmlns="" id="{CBFF46E4-EEFA-4741-8CF0-CD511898670C}"/>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14</a:t>
            </a:fld>
            <a:endParaRPr sz="2000" b="1" i="0" u="none" strike="noStrike" cap="none" dirty="0">
              <a:solidFill>
                <a:schemeClr val="dk1"/>
              </a:solidFill>
              <a:latin typeface="Calibri"/>
              <a:ea typeface="Calibri"/>
              <a:cs typeface="Calibri"/>
              <a:sym typeface="Calibri"/>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155" y="162765"/>
            <a:ext cx="1442417" cy="1442417"/>
          </a:xfrm>
          <a:prstGeom prst="rect">
            <a:avLst/>
          </a:prstGeom>
        </p:spPr>
      </p:pic>
    </p:spTree>
    <p:extLst>
      <p:ext uri="{BB962C8B-B14F-4D97-AF65-F5344CB8AC3E}">
        <p14:creationId xmlns:p14="http://schemas.microsoft.com/office/powerpoint/2010/main" val="213847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2" name="Групувати 1">
            <a:extLst>
              <a:ext uri="{FF2B5EF4-FFF2-40B4-BE49-F238E27FC236}">
                <a16:creationId xmlns:a16="http://schemas.microsoft.com/office/drawing/2014/main" xmlns="" id="{FE1B9924-8882-43E4-9279-825C6B2369F5}"/>
              </a:ext>
            </a:extLst>
          </p:cNvPr>
          <p:cNvGrpSpPr/>
          <p:nvPr/>
        </p:nvGrpSpPr>
        <p:grpSpPr>
          <a:xfrm>
            <a:off x="1349540" y="2092303"/>
            <a:ext cx="9277539" cy="3737362"/>
            <a:chOff x="348523" y="2564958"/>
            <a:chExt cx="2817757" cy="3644413"/>
          </a:xfrm>
        </p:grpSpPr>
        <p:sp>
          <p:nvSpPr>
            <p:cNvPr id="3" name="Полілінія: фігура 2">
              <a:extLst>
                <a:ext uri="{FF2B5EF4-FFF2-40B4-BE49-F238E27FC236}">
                  <a16:creationId xmlns:a16="http://schemas.microsoft.com/office/drawing/2014/main" xmlns="" id="{1934A279-A7C5-4250-B8A7-870D5009A456}"/>
                </a:ext>
              </a:extLst>
            </p:cNvPr>
            <p:cNvSpPr/>
            <p:nvPr/>
          </p:nvSpPr>
          <p:spPr>
            <a:xfrm>
              <a:off x="457861" y="2916005"/>
              <a:ext cx="2708419" cy="3293366"/>
            </a:xfrm>
            <a:custGeom>
              <a:avLst/>
              <a:gdLst>
                <a:gd name="connsiteX0" fmla="*/ 0 w 2547709"/>
                <a:gd name="connsiteY0" fmla="*/ 0 h 2503924"/>
                <a:gd name="connsiteX1" fmla="*/ 2547709 w 2547709"/>
                <a:gd name="connsiteY1" fmla="*/ 0 h 2503924"/>
                <a:gd name="connsiteX2" fmla="*/ 2547709 w 2547709"/>
                <a:gd name="connsiteY2" fmla="*/ 2503924 h 2503924"/>
                <a:gd name="connsiteX3" fmla="*/ 0 w 2547709"/>
                <a:gd name="connsiteY3" fmla="*/ 2503924 h 2503924"/>
                <a:gd name="connsiteX4" fmla="*/ 0 w 2547709"/>
                <a:gd name="connsiteY4" fmla="*/ 0 h 2503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709" h="2503924">
                  <a:moveTo>
                    <a:pt x="0" y="0"/>
                  </a:moveTo>
                  <a:lnTo>
                    <a:pt x="2547709" y="0"/>
                  </a:lnTo>
                  <a:lnTo>
                    <a:pt x="2547709" y="2503924"/>
                  </a:lnTo>
                  <a:lnTo>
                    <a:pt x="0" y="2503924"/>
                  </a:lnTo>
                  <a:lnTo>
                    <a:pt x="0" y="0"/>
                  </a:lnTo>
                  <a:close/>
                </a:path>
              </a:pathLst>
            </a:custGeom>
            <a:ln>
              <a:solidFill>
                <a:schemeClr val="tx1">
                  <a:alpha val="90000"/>
                </a:schemeClr>
              </a:solidFill>
            </a:ln>
            <a:scene3d>
              <a:camera prst="orthographicFront"/>
              <a:lightRig rig="threePt" dir="t"/>
            </a:scene3d>
            <a:sp3d>
              <a:bevelT/>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4000" tIns="170688" rIns="144000" bIns="170688" numCol="1" spcCol="1270" anchor="ctr" anchorCtr="0">
              <a:noAutofit/>
            </a:bodyPr>
            <a:lstStyle/>
            <a:p>
              <a:pPr lvl="0" algn="just">
                <a:buClr>
                  <a:srgbClr val="000000"/>
                </a:buClr>
                <a:buSzPts val="1600"/>
                <a:buFont typeface="Arial"/>
                <a:buNone/>
              </a:pPr>
              <a:r>
                <a:rPr lang="uk-UA" sz="2400" dirty="0"/>
                <a:t>місце фактичного надання послуг у сфері культури, мистецтва, освіти, науки, спорту, розваг або інших подібних послуг, включаючи послуги організаторів діяльності в зазначених сферах та послуги, що надаються для влаштування платних виставок, конференцій, навчальних семінарів та інших подібних заходів.</a:t>
              </a:r>
            </a:p>
          </p:txBody>
        </p:sp>
        <p:sp>
          <p:nvSpPr>
            <p:cNvPr id="5" name="Полілінія: фігура 4">
              <a:extLst>
                <a:ext uri="{FF2B5EF4-FFF2-40B4-BE49-F238E27FC236}">
                  <a16:creationId xmlns:a16="http://schemas.microsoft.com/office/drawing/2014/main" xmlns="" id="{26C055FB-26ED-44E8-BDB2-6EDB9CF17752}"/>
                </a:ext>
              </a:extLst>
            </p:cNvPr>
            <p:cNvSpPr/>
            <p:nvPr/>
          </p:nvSpPr>
          <p:spPr>
            <a:xfrm>
              <a:off x="348523" y="2564958"/>
              <a:ext cx="218677" cy="702093"/>
            </a:xfrm>
            <a:custGeom>
              <a:avLst/>
              <a:gdLst>
                <a:gd name="connsiteX0" fmla="*/ 0 w 822843"/>
                <a:gd name="connsiteY0" fmla="*/ 319923 h 639845"/>
                <a:gd name="connsiteX1" fmla="*/ 411422 w 822843"/>
                <a:gd name="connsiteY1" fmla="*/ 0 h 639845"/>
                <a:gd name="connsiteX2" fmla="*/ 822844 w 822843"/>
                <a:gd name="connsiteY2" fmla="*/ 319923 h 639845"/>
                <a:gd name="connsiteX3" fmla="*/ 411422 w 822843"/>
                <a:gd name="connsiteY3" fmla="*/ 639846 h 639845"/>
                <a:gd name="connsiteX4" fmla="*/ 0 w 822843"/>
                <a:gd name="connsiteY4" fmla="*/ 319923 h 63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843" h="639845">
                  <a:moveTo>
                    <a:pt x="0" y="319923"/>
                  </a:moveTo>
                  <a:cubicBezTo>
                    <a:pt x="0" y="143234"/>
                    <a:pt x="184200" y="0"/>
                    <a:pt x="411422" y="0"/>
                  </a:cubicBezTo>
                  <a:cubicBezTo>
                    <a:pt x="638644" y="0"/>
                    <a:pt x="822844" y="143234"/>
                    <a:pt x="822844" y="319923"/>
                  </a:cubicBezTo>
                  <a:cubicBezTo>
                    <a:pt x="822844" y="496612"/>
                    <a:pt x="638644" y="639846"/>
                    <a:pt x="411422" y="639846"/>
                  </a:cubicBezTo>
                  <a:cubicBezTo>
                    <a:pt x="184200" y="639846"/>
                    <a:pt x="0" y="496612"/>
                    <a:pt x="0" y="319923"/>
                  </a:cubicBezTo>
                  <a:close/>
                </a:path>
              </a:pathLst>
            </a:cu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0503" tIns="93703" rIns="120503" bIns="93703" numCol="1" spcCol="1270" anchor="ctr" anchorCtr="0">
              <a:noAutofit/>
            </a:bodyPr>
            <a:lstStyle/>
            <a:p>
              <a:pPr marL="342900" lvl="0" indent="-342900" algn="ctr" defTabSz="1066800">
                <a:lnSpc>
                  <a:spcPct val="90000"/>
                </a:lnSpc>
                <a:spcBef>
                  <a:spcPct val="0"/>
                </a:spcBef>
                <a:spcAft>
                  <a:spcPct val="35000"/>
                </a:spcAft>
                <a:buFont typeface="Wingdings" panose="05000000000000000000" pitchFamily="2" charset="2"/>
                <a:buChar char="v"/>
              </a:pPr>
              <a:endParaRPr lang="uk-UA" sz="2400" b="1" kern="1200" dirty="0">
                <a:effectLst>
                  <a:outerShdw blurRad="38100" dist="38100" dir="2700000" algn="tl">
                    <a:srgbClr val="000000">
                      <a:alpha val="43137"/>
                    </a:srgbClr>
                  </a:outerShdw>
                </a:effectLst>
                <a:latin typeface="+mn-lt"/>
              </a:endParaRPr>
            </a:p>
          </p:txBody>
        </p:sp>
      </p:grpSp>
      <p:sp>
        <p:nvSpPr>
          <p:cNvPr id="11" name="Google Shape;212;p12">
            <a:extLst>
              <a:ext uri="{FF2B5EF4-FFF2-40B4-BE49-F238E27FC236}">
                <a16:creationId xmlns:a16="http://schemas.microsoft.com/office/drawing/2014/main" xmlns="" id="{C34D93FD-926E-467B-BFC9-12819BC77927}"/>
              </a:ext>
            </a:extLst>
          </p:cNvPr>
          <p:cNvSpPr/>
          <p:nvPr/>
        </p:nvSpPr>
        <p:spPr>
          <a:xfrm>
            <a:off x="54006" y="0"/>
            <a:ext cx="12137993" cy="17081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ru-RU" sz="3500" b="1" i="0" u="none" strike="noStrike" cap="none" dirty="0">
                <a:solidFill>
                  <a:srgbClr val="000000"/>
                </a:solidFill>
                <a:ea typeface="Calibri"/>
                <a:cs typeface="Calibri"/>
                <a:sym typeface="Calibri"/>
              </a:rPr>
              <a:t>МІСЦЕ ФАКТИЧНОГО НАДАННЯ ПОСЛУГ </a:t>
            </a:r>
          </a:p>
          <a:p>
            <a:pPr marL="0" marR="0" lvl="0" indent="0" algn="ctr" rtl="0">
              <a:lnSpc>
                <a:spcPct val="100000"/>
              </a:lnSpc>
              <a:spcBef>
                <a:spcPts val="0"/>
              </a:spcBef>
              <a:spcAft>
                <a:spcPts val="0"/>
              </a:spcAft>
              <a:buClr>
                <a:srgbClr val="000000"/>
              </a:buClr>
              <a:buSzPts val="2800"/>
              <a:buFont typeface="Calibri"/>
              <a:buNone/>
            </a:pPr>
            <a:r>
              <a:rPr lang="ru-RU" sz="3500" b="1" i="0" u="none" strike="noStrike" cap="none" dirty="0">
                <a:solidFill>
                  <a:srgbClr val="000000"/>
                </a:solidFill>
                <a:ea typeface="Calibri"/>
                <a:cs typeface="Calibri"/>
                <a:sym typeface="Calibri"/>
              </a:rPr>
              <a:t>У СФЕРІ ОСВІТИ ТА РОЗВАГ  </a:t>
            </a:r>
          </a:p>
          <a:p>
            <a:pPr marL="0" marR="0" lvl="0" indent="0" algn="ctr" rtl="0">
              <a:lnSpc>
                <a:spcPct val="100000"/>
              </a:lnSpc>
              <a:spcBef>
                <a:spcPts val="0"/>
              </a:spcBef>
              <a:spcAft>
                <a:spcPts val="0"/>
              </a:spcAft>
              <a:buClr>
                <a:srgbClr val="000000"/>
              </a:buClr>
              <a:buSzPts val="2800"/>
              <a:buFont typeface="Calibri"/>
              <a:buNone/>
            </a:pPr>
            <a:r>
              <a:rPr lang="ru-RU" sz="3500" b="1" u="none" strike="noStrike" cap="none" dirty="0">
                <a:solidFill>
                  <a:srgbClr val="000000"/>
                </a:solidFill>
                <a:ea typeface="Calibri"/>
                <a:cs typeface="Calibri"/>
                <a:sym typeface="Calibri"/>
              </a:rPr>
              <a:t>(П.186.2.3 ПКУ)  </a:t>
            </a:r>
            <a:endParaRPr lang="ru-RU" sz="3500" dirty="0">
              <a:solidFill>
                <a:schemeClr val="dk1"/>
              </a:solidFill>
              <a:ea typeface="Calibri"/>
              <a:cs typeface="Calibri"/>
              <a:sym typeface="Calibri"/>
            </a:endParaRPr>
          </a:p>
        </p:txBody>
      </p:sp>
      <p:sp>
        <p:nvSpPr>
          <p:cNvPr id="12" name="Google Shape;200;p11">
            <a:extLst>
              <a:ext uri="{FF2B5EF4-FFF2-40B4-BE49-F238E27FC236}">
                <a16:creationId xmlns:a16="http://schemas.microsoft.com/office/drawing/2014/main" xmlns="" id="{040B2EDD-93A7-4890-8DBD-31B3B516AC17}"/>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15</a:t>
            </a:fld>
            <a:endParaRPr sz="2000" b="1" i="0" u="none" strike="noStrike" cap="none" dirty="0">
              <a:solidFill>
                <a:schemeClr val="dk1"/>
              </a:solidFill>
              <a:latin typeface="Calibri"/>
              <a:ea typeface="Calibri"/>
              <a:cs typeface="Calibri"/>
              <a:sym typeface="Calibri"/>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93126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9FEC9-4875-5E47-8527-B5848DBBF7C6}"/>
              </a:ext>
            </a:extLst>
          </p:cNvPr>
          <p:cNvSpPr>
            <a:spLocks noGrp="1"/>
          </p:cNvSpPr>
          <p:nvPr>
            <p:ph type="title"/>
          </p:nvPr>
        </p:nvSpPr>
        <p:spPr>
          <a:xfrm>
            <a:off x="0" y="40641"/>
            <a:ext cx="12192000" cy="722248"/>
          </a:xfrm>
        </p:spPr>
        <p:txBody>
          <a:bodyPr>
            <a:normAutofit/>
          </a:bodyPr>
          <a:lstStyle/>
          <a:p>
            <a:pPr algn="ctr"/>
            <a:r>
              <a:rPr lang="uk-UA" sz="3500" b="1" dirty="0">
                <a:latin typeface="+mn-lt"/>
              </a:rPr>
              <a:t>МІСЦЕ ФАКТИЧНОГО НАДАННЯ ПОСЛУГ</a:t>
            </a:r>
            <a:endParaRPr lang="x-none" sz="3500" b="1" dirty="0">
              <a:latin typeface="+mn-lt"/>
            </a:endParaRPr>
          </a:p>
        </p:txBody>
      </p:sp>
      <p:sp>
        <p:nvSpPr>
          <p:cNvPr id="3" name="Content Placeholder 2">
            <a:extLst>
              <a:ext uri="{FF2B5EF4-FFF2-40B4-BE49-F238E27FC236}">
                <a16:creationId xmlns:a16="http://schemas.microsoft.com/office/drawing/2014/main" xmlns="" id="{9DFB3F6F-10B6-F64D-B03D-E0D3A5ABFB90}"/>
              </a:ext>
            </a:extLst>
          </p:cNvPr>
          <p:cNvSpPr>
            <a:spLocks noGrp="1"/>
          </p:cNvSpPr>
          <p:nvPr>
            <p:ph idx="1"/>
          </p:nvPr>
        </p:nvSpPr>
        <p:spPr>
          <a:xfrm>
            <a:off x="294640" y="2120205"/>
            <a:ext cx="11683999" cy="4229795"/>
          </a:xfrm>
        </p:spPr>
        <p:txBody>
          <a:bodyPr>
            <a:noAutofit/>
          </a:bodyPr>
          <a:lstStyle/>
          <a:p>
            <a:pPr marL="0" indent="0" algn="just" fontAlgn="base">
              <a:lnSpc>
                <a:spcPct val="113000"/>
              </a:lnSpc>
              <a:spcBef>
                <a:spcPts val="0"/>
              </a:spcBef>
              <a:buNone/>
            </a:pPr>
            <a:r>
              <a:rPr lang="uk-UA" sz="2000" dirty="0"/>
              <a:t>— </a:t>
            </a:r>
            <a:r>
              <a:rPr lang="uk-UA" sz="2000" b="1" dirty="0"/>
              <a:t>освітніх послуг </a:t>
            </a:r>
            <a:r>
              <a:rPr lang="uk-UA" sz="2000" dirty="0"/>
              <a:t>(код 85). Крім, послуг з </a:t>
            </a:r>
            <a:r>
              <a:rPr lang="uk-UA" sz="2000" b="1" dirty="0"/>
              <a:t>навчання</a:t>
            </a:r>
            <a:r>
              <a:rPr lang="uk-UA" sz="2000" dirty="0"/>
              <a:t> що постачаються через Інтернет і потрапляють в електронні послуги (з </a:t>
            </a:r>
            <a:r>
              <a:rPr lang="uk-UA" sz="2000" dirty="0" err="1"/>
              <a:t>пп</a:t>
            </a:r>
            <a:r>
              <a:rPr lang="uk-UA" sz="2000" dirty="0"/>
              <a:t>. 14.1.56</a:t>
            </a:r>
            <a:r>
              <a:rPr lang="uk-UA" sz="2000" baseline="30000" dirty="0"/>
              <a:t>5</a:t>
            </a:r>
            <a:r>
              <a:rPr lang="uk-UA" sz="2000" dirty="0"/>
              <a:t> ПКУ), то місце їх постачання визначають за місцезнаходженням одержувача (п. 186.3</a:t>
            </a:r>
            <a:r>
              <a:rPr lang="uk-UA" sz="2000" baseline="30000" dirty="0"/>
              <a:t>1</a:t>
            </a:r>
            <a:r>
              <a:rPr lang="uk-UA" sz="2000" dirty="0"/>
              <a:t> ПКУ). </a:t>
            </a:r>
          </a:p>
          <a:p>
            <a:pPr marL="0" indent="0" algn="just" fontAlgn="base">
              <a:lnSpc>
                <a:spcPct val="113000"/>
              </a:lnSpc>
              <a:spcBef>
                <a:spcPts val="0"/>
              </a:spcBef>
              <a:buNone/>
            </a:pPr>
            <a:r>
              <a:rPr lang="uk-UA" sz="2000" dirty="0"/>
              <a:t>— </a:t>
            </a:r>
            <a:r>
              <a:rPr lang="uk-UA" sz="2000" b="1" dirty="0"/>
              <a:t>розважальних заходів </a:t>
            </a:r>
            <a:r>
              <a:rPr lang="uk-UA" sz="2000" dirty="0"/>
              <a:t>(код 90), послуг кінотеатрів (код 59.14), бібліотек, </a:t>
            </a:r>
            <a:r>
              <a:rPr lang="uk-UA" sz="2000" b="1" dirty="0"/>
              <a:t>музеїв </a:t>
            </a:r>
            <a:r>
              <a:rPr lang="uk-UA" sz="2000" dirty="0"/>
              <a:t>(код 91);</a:t>
            </a:r>
          </a:p>
          <a:p>
            <a:pPr marL="0" indent="0" algn="just" fontAlgn="base">
              <a:lnSpc>
                <a:spcPct val="113000"/>
              </a:lnSpc>
              <a:spcBef>
                <a:spcPts val="0"/>
              </a:spcBef>
              <a:buNone/>
            </a:pPr>
            <a:r>
              <a:rPr lang="uk-UA" sz="2000" dirty="0"/>
              <a:t>— послуг з організування </a:t>
            </a:r>
            <a:r>
              <a:rPr lang="uk-UA" sz="2000" b="1" dirty="0"/>
              <a:t>зборів, конференцій</a:t>
            </a:r>
            <a:r>
              <a:rPr lang="uk-UA" sz="2000" dirty="0"/>
              <a:t>, зустрічей, торговельних </a:t>
            </a:r>
            <a:r>
              <a:rPr lang="uk-UA" sz="2000" b="1" dirty="0"/>
              <a:t>виставок </a:t>
            </a:r>
            <a:r>
              <a:rPr lang="uk-UA" sz="2000" dirty="0"/>
              <a:t>(код 82.30; </a:t>
            </a:r>
            <a:r>
              <a:rPr lang="uk-UA" sz="2000" i="1" dirty="0"/>
              <a:t>лист ГУ ДПС у м. Києві від 28.06.2023 № 1535/ІПК/26-15-04-04-08</a:t>
            </a:r>
            <a:r>
              <a:rPr lang="uk-UA" sz="2000" dirty="0"/>
              <a:t>);</a:t>
            </a:r>
          </a:p>
          <a:p>
            <a:pPr marL="0" indent="0" algn="just" fontAlgn="base">
              <a:lnSpc>
                <a:spcPct val="113000"/>
              </a:lnSpc>
              <a:spcBef>
                <a:spcPts val="0"/>
              </a:spcBef>
              <a:buNone/>
            </a:pPr>
            <a:r>
              <a:rPr lang="uk-UA" sz="2000" dirty="0"/>
              <a:t>— </a:t>
            </a:r>
            <a:r>
              <a:rPr lang="uk-UA" sz="2000" b="1" dirty="0"/>
              <a:t>наукових</a:t>
            </a:r>
            <a:r>
              <a:rPr lang="uk-UA" sz="2000" dirty="0"/>
              <a:t> досліджень та розробок (у сфері біотехнології, природних, технічних, громадських, гуманітарних наук) (код 72). </a:t>
            </a:r>
          </a:p>
          <a:p>
            <a:pPr marL="0" indent="0" algn="just" fontAlgn="base">
              <a:lnSpc>
                <a:spcPct val="113000"/>
              </a:lnSpc>
              <a:spcBef>
                <a:spcPts val="0"/>
              </a:spcBef>
              <a:buNone/>
            </a:pPr>
            <a:r>
              <a:rPr lang="uk-UA" sz="2000" dirty="0"/>
              <a:t>Проте, наукові дослідження й експериментальні розробки у сфері хімії (код 72.19.14) податківці відносили до інжинірингу (</a:t>
            </a:r>
            <a:r>
              <a:rPr lang="uk-UA" sz="2000" dirty="0" err="1"/>
              <a:t>пп</a:t>
            </a:r>
            <a:r>
              <a:rPr lang="uk-UA" sz="2000" dirty="0"/>
              <a:t>. 14.1.85 ПКУ), з визначенням місця постачання за правилами </a:t>
            </a:r>
            <a:r>
              <a:rPr lang="uk-UA" sz="2000" dirty="0" err="1"/>
              <a:t>пп</a:t>
            </a:r>
            <a:r>
              <a:rPr lang="uk-UA" sz="2000" dirty="0"/>
              <a:t>. «в» п. 186.3 ПКУ — за місцем реєстрації одержувача (</a:t>
            </a:r>
            <a:r>
              <a:rPr lang="uk-UA" sz="2000" i="1" dirty="0"/>
              <a:t>лист ДПСУ від 17.02.2023 № 353/ІПК/99-00-21-03-02-06</a:t>
            </a:r>
            <a:r>
              <a:rPr lang="uk-UA" sz="2000" dirty="0"/>
              <a:t>).  Допоможе-ІПК!!</a:t>
            </a:r>
          </a:p>
          <a:p>
            <a:pPr marL="0" indent="0" algn="just">
              <a:lnSpc>
                <a:spcPct val="113000"/>
              </a:lnSpc>
              <a:spcBef>
                <a:spcPts val="0"/>
              </a:spcBef>
              <a:buNone/>
            </a:pPr>
            <a:endParaRPr lang="x-none" sz="2000" dirty="0"/>
          </a:p>
        </p:txBody>
      </p:sp>
      <p:graphicFrame>
        <p:nvGraphicFramePr>
          <p:cNvPr id="4" name="Table 3">
            <a:extLst>
              <a:ext uri="{FF2B5EF4-FFF2-40B4-BE49-F238E27FC236}">
                <a16:creationId xmlns:a16="http://schemas.microsoft.com/office/drawing/2014/main" xmlns="" id="{C379493E-0F2A-8243-B000-D33441E4B33F}"/>
              </a:ext>
            </a:extLst>
          </p:cNvPr>
          <p:cNvGraphicFramePr>
            <a:graphicFrameLocks noGrp="1"/>
          </p:cNvGraphicFramePr>
          <p:nvPr/>
        </p:nvGraphicFramePr>
        <p:xfrm>
          <a:off x="293933" y="594762"/>
          <a:ext cx="11604134" cy="1143494"/>
        </p:xfrm>
        <a:graphic>
          <a:graphicData uri="http://schemas.openxmlformats.org/drawingml/2006/table">
            <a:tbl>
              <a:tblPr/>
              <a:tblGrid>
                <a:gridCol w="11604134">
                  <a:extLst>
                    <a:ext uri="{9D8B030D-6E8A-4147-A177-3AD203B41FA5}">
                      <a16:colId xmlns:a16="http://schemas.microsoft.com/office/drawing/2014/main" xmlns="" val="2339048813"/>
                    </a:ext>
                  </a:extLst>
                </a:gridCol>
              </a:tblGrid>
              <a:tr h="581046">
                <a:tc>
                  <a:txBody>
                    <a:bodyPr/>
                    <a:lstStyle/>
                    <a:p>
                      <a:pPr algn="l" fontAlgn="base"/>
                      <a:r>
                        <a:rPr lang="uk-UA" sz="2200" b="0" dirty="0">
                          <a:solidFill>
                            <a:schemeClr val="tx1"/>
                          </a:solidFill>
                          <a:effectLst/>
                        </a:rPr>
                        <a:t>— послуги </a:t>
                      </a:r>
                      <a:r>
                        <a:rPr lang="uk-UA" sz="2200" b="1" dirty="0">
                          <a:solidFill>
                            <a:schemeClr val="tx1"/>
                          </a:solidFill>
                          <a:effectLst/>
                        </a:rPr>
                        <a:t>оподатковуються ПДВ</a:t>
                      </a:r>
                      <a:r>
                        <a:rPr lang="uk-UA" sz="2200" b="0" dirty="0">
                          <a:solidFill>
                            <a:schemeClr val="tx1"/>
                          </a:solidFill>
                          <a:effectLst/>
                        </a:rPr>
                        <a:t> — якщо </a:t>
                      </a:r>
                      <a:r>
                        <a:rPr lang="uk-UA" sz="2200" b="1" dirty="0">
                          <a:solidFill>
                            <a:schemeClr val="tx1"/>
                          </a:solidFill>
                          <a:effectLst/>
                        </a:rPr>
                        <a:t>фактично надані на території України</a:t>
                      </a:r>
                      <a:endParaRPr lang="uk-UA" sz="2200" b="0" dirty="0">
                        <a:solidFill>
                          <a:schemeClr val="tx1"/>
                        </a:solidFill>
                        <a:effectLst/>
                      </a:endParaRPr>
                    </a:p>
                  </a:txBody>
                  <a:tcPr marL="95250" marR="95250" marT="66675" marB="66675" anchor="ctr">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A8A8A8"/>
                      </a:solidFill>
                      <a:prstDash val="solid"/>
                      <a:round/>
                      <a:headEnd type="none" w="med" len="med"/>
                      <a:tailEnd type="none" w="med" len="med"/>
                    </a:lnT>
                    <a:lnB w="9525" cap="flat" cmpd="sng" algn="ctr">
                      <a:solidFill>
                        <a:srgbClr val="A8A8A8"/>
                      </a:solidFill>
                      <a:prstDash val="solid"/>
                      <a:round/>
                      <a:headEnd type="none" w="med" len="med"/>
                      <a:tailEnd type="none" w="med" len="med"/>
                    </a:lnB>
                    <a:solidFill>
                      <a:srgbClr val="FFFFFF"/>
                    </a:solidFill>
                  </a:tcPr>
                </a:tc>
                <a:extLst>
                  <a:ext uri="{0D108BD9-81ED-4DB2-BD59-A6C34878D82A}">
                    <a16:rowId xmlns:a16="http://schemas.microsoft.com/office/drawing/2014/main" xmlns="" val="4064912179"/>
                  </a:ext>
                </a:extLst>
              </a:tr>
              <a:tr h="562448">
                <a:tc>
                  <a:txBody>
                    <a:bodyPr/>
                    <a:lstStyle/>
                    <a:p>
                      <a:pPr algn="l" fontAlgn="base"/>
                      <a:r>
                        <a:rPr lang="uk-UA" sz="2200" b="0" dirty="0">
                          <a:solidFill>
                            <a:schemeClr val="tx1"/>
                          </a:solidFill>
                          <a:effectLst/>
                        </a:rPr>
                        <a:t>— послуги не оподатковуються ПДВ — якщо фактично надані за межами України (за кордоном)</a:t>
                      </a:r>
                    </a:p>
                  </a:txBody>
                  <a:tcPr marL="95250" marR="95250" marT="66675" marB="66675" anchor="ctr">
                    <a:lnL w="9525" cap="flat" cmpd="sng" algn="ctr">
                      <a:solidFill>
                        <a:srgbClr val="A8A8A8"/>
                      </a:solidFill>
                      <a:prstDash val="solid"/>
                      <a:round/>
                      <a:headEnd type="none" w="med" len="med"/>
                      <a:tailEnd type="none" w="med" len="med"/>
                    </a:lnL>
                    <a:lnR w="9525" cap="flat" cmpd="sng" algn="ctr">
                      <a:solidFill>
                        <a:srgbClr val="A8A8A8"/>
                      </a:solidFill>
                      <a:prstDash val="solid"/>
                      <a:round/>
                      <a:headEnd type="none" w="med" len="med"/>
                      <a:tailEnd type="none" w="med" len="med"/>
                    </a:lnR>
                    <a:lnT w="9525" cap="flat" cmpd="sng" algn="ctr">
                      <a:solidFill>
                        <a:srgbClr val="A8A8A8"/>
                      </a:solidFill>
                      <a:prstDash val="solid"/>
                      <a:round/>
                      <a:headEnd type="none" w="med" len="med"/>
                      <a:tailEnd type="none" w="med" len="med"/>
                    </a:lnT>
                    <a:lnB w="9525" cap="flat" cmpd="sng" algn="ctr">
                      <a:solidFill>
                        <a:srgbClr val="A8A8A8"/>
                      </a:solidFill>
                      <a:prstDash val="solid"/>
                      <a:round/>
                      <a:headEnd type="none" w="med" len="med"/>
                      <a:tailEnd type="none" w="med" len="med"/>
                    </a:lnB>
                    <a:solidFill>
                      <a:srgbClr val="FFFFFF"/>
                    </a:solidFill>
                  </a:tcPr>
                </a:tc>
                <a:extLst>
                  <a:ext uri="{0D108BD9-81ED-4DB2-BD59-A6C34878D82A}">
                    <a16:rowId xmlns:a16="http://schemas.microsoft.com/office/drawing/2014/main" xmlns="" val="2681825621"/>
                  </a:ext>
                </a:extLst>
              </a:tr>
            </a:tbl>
          </a:graphicData>
        </a:graphic>
      </p:graphicFrame>
      <p:sp>
        <p:nvSpPr>
          <p:cNvPr id="5" name="Rectangle 4">
            <a:extLst>
              <a:ext uri="{FF2B5EF4-FFF2-40B4-BE49-F238E27FC236}">
                <a16:creationId xmlns:a16="http://schemas.microsoft.com/office/drawing/2014/main" xmlns="" id="{D7446736-4CB1-1D47-B1AF-8E4B82EBA85D}"/>
              </a:ext>
            </a:extLst>
          </p:cNvPr>
          <p:cNvSpPr/>
          <p:nvPr/>
        </p:nvSpPr>
        <p:spPr>
          <a:xfrm>
            <a:off x="4925968" y="1657295"/>
            <a:ext cx="1957587" cy="523220"/>
          </a:xfrm>
          <a:prstGeom prst="rect">
            <a:avLst/>
          </a:prstGeom>
        </p:spPr>
        <p:txBody>
          <a:bodyPr wrap="none">
            <a:spAutoFit/>
          </a:bodyPr>
          <a:lstStyle/>
          <a:p>
            <a:pPr algn="ctr" fontAlgn="base"/>
            <a:r>
              <a:rPr lang="uk-UA" sz="2800" b="1" dirty="0">
                <a:latin typeface="Calibri" panose="020F0502020204030204" pitchFamily="34" charset="0"/>
                <a:cs typeface="Calibri" panose="020F0502020204030204" pitchFamily="34" charset="0"/>
              </a:rPr>
              <a:t>ПРИКЛАДИ</a:t>
            </a:r>
          </a:p>
        </p:txBody>
      </p:sp>
      <p:sp>
        <p:nvSpPr>
          <p:cNvPr id="6" name="Down Arrow 5">
            <a:extLst>
              <a:ext uri="{FF2B5EF4-FFF2-40B4-BE49-F238E27FC236}">
                <a16:creationId xmlns:a16="http://schemas.microsoft.com/office/drawing/2014/main" xmlns="" id="{78BE9B51-7C9A-9F45-88B6-1D73F7D6363C}"/>
              </a:ext>
            </a:extLst>
          </p:cNvPr>
          <p:cNvSpPr/>
          <p:nvPr/>
        </p:nvSpPr>
        <p:spPr>
          <a:xfrm>
            <a:off x="4309641" y="1798565"/>
            <a:ext cx="405114" cy="321640"/>
          </a:xfrm>
          <a:prstGeom prst="downArrow">
            <a:avLst/>
          </a:prstGeom>
          <a:solidFill>
            <a:schemeClr val="accent4">
              <a:lumMod val="75000"/>
            </a:schemeClr>
          </a:solidFill>
          <a:ln>
            <a:solidFill>
              <a:schemeClr val="accent4">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Google Shape;200;p11">
            <a:extLst>
              <a:ext uri="{FF2B5EF4-FFF2-40B4-BE49-F238E27FC236}">
                <a16:creationId xmlns:a16="http://schemas.microsoft.com/office/drawing/2014/main" xmlns="" id="{A880DE88-0EA7-4E06-8B90-1B73B0BA5B13}"/>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16</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564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8" name="Google Shape;238;p14"/>
          <p:cNvSpPr/>
          <p:nvPr/>
        </p:nvSpPr>
        <p:spPr>
          <a:xfrm>
            <a:off x="0" y="0"/>
            <a:ext cx="12192000"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alibri"/>
              <a:buNone/>
            </a:pPr>
            <a:r>
              <a:rPr lang="ru-RU" sz="3200" b="1" i="0" u="none" strike="noStrike" cap="none" dirty="0">
                <a:solidFill>
                  <a:srgbClr val="000000"/>
                </a:solidFill>
                <a:latin typeface="Calibri"/>
                <a:ea typeface="Calibri"/>
                <a:cs typeface="Calibri"/>
                <a:sym typeface="Calibri"/>
              </a:rPr>
              <a:t>МІСЦЕ, В ЯКОМУ ОТРИМУВАЧ ПОСЛУГ </a:t>
            </a:r>
          </a:p>
          <a:p>
            <a:pPr marL="0" marR="0" lvl="0" indent="0" algn="ctr" rtl="0">
              <a:lnSpc>
                <a:spcPct val="100000"/>
              </a:lnSpc>
              <a:spcBef>
                <a:spcPts val="0"/>
              </a:spcBef>
              <a:spcAft>
                <a:spcPts val="0"/>
              </a:spcAft>
              <a:buClr>
                <a:srgbClr val="000000"/>
              </a:buClr>
              <a:buSzPts val="3200"/>
              <a:buFont typeface="Calibri"/>
              <a:buNone/>
            </a:pPr>
            <a:r>
              <a:rPr lang="ru-RU" sz="3200" b="1" i="0" u="none" strike="noStrike" cap="none" dirty="0">
                <a:solidFill>
                  <a:srgbClr val="000000"/>
                </a:solidFill>
                <a:latin typeface="Calibri"/>
                <a:ea typeface="Calibri"/>
                <a:cs typeface="Calibri"/>
                <a:sym typeface="Calibri"/>
              </a:rPr>
              <a:t>ЗАРЕЄСТРОВАНИЙ ЯК СУБ’ЄКТ ГОСПОДАРЮВАННЯ </a:t>
            </a:r>
            <a:endParaRPr lang="ru-RU" sz="3200" dirty="0">
              <a:solidFill>
                <a:schemeClr val="dk1"/>
              </a:solidFill>
              <a:latin typeface="Calibri"/>
              <a:ea typeface="Calibri"/>
              <a:cs typeface="Calibri"/>
              <a:sym typeface="Calibri"/>
            </a:endParaRPr>
          </a:p>
        </p:txBody>
      </p:sp>
      <p:grpSp>
        <p:nvGrpSpPr>
          <p:cNvPr id="2" name="Групувати 1">
            <a:extLst>
              <a:ext uri="{FF2B5EF4-FFF2-40B4-BE49-F238E27FC236}">
                <a16:creationId xmlns:a16="http://schemas.microsoft.com/office/drawing/2014/main" xmlns="" id="{F64B09DB-5CA3-47B4-9B5F-532D08B8DAB1}"/>
              </a:ext>
            </a:extLst>
          </p:cNvPr>
          <p:cNvGrpSpPr/>
          <p:nvPr/>
        </p:nvGrpSpPr>
        <p:grpSpPr>
          <a:xfrm>
            <a:off x="278628" y="2543909"/>
            <a:ext cx="11578092" cy="3782245"/>
            <a:chOff x="278628" y="2930169"/>
            <a:chExt cx="11016374" cy="3181404"/>
          </a:xfrm>
        </p:grpSpPr>
        <p:sp>
          <p:nvSpPr>
            <p:cNvPr id="3" name="Полілінія: фігура 2">
              <a:extLst>
                <a:ext uri="{FF2B5EF4-FFF2-40B4-BE49-F238E27FC236}">
                  <a16:creationId xmlns:a16="http://schemas.microsoft.com/office/drawing/2014/main" xmlns="" id="{E7263825-8E5B-45D3-A40C-682B8D7382D9}"/>
                </a:ext>
              </a:extLst>
            </p:cNvPr>
            <p:cNvSpPr/>
            <p:nvPr/>
          </p:nvSpPr>
          <p:spPr>
            <a:xfrm>
              <a:off x="950999" y="2930169"/>
              <a:ext cx="10344003" cy="1175289"/>
            </a:xfrm>
            <a:custGeom>
              <a:avLst/>
              <a:gdLst>
                <a:gd name="connsiteX0" fmla="*/ 0 w 10344003"/>
                <a:gd name="connsiteY0" fmla="*/ 0 h 930179"/>
                <a:gd name="connsiteX1" fmla="*/ 9878914 w 10344003"/>
                <a:gd name="connsiteY1" fmla="*/ 0 h 930179"/>
                <a:gd name="connsiteX2" fmla="*/ 10344003 w 10344003"/>
                <a:gd name="connsiteY2" fmla="*/ 465090 h 930179"/>
                <a:gd name="connsiteX3" fmla="*/ 9878914 w 10344003"/>
                <a:gd name="connsiteY3" fmla="*/ 930179 h 930179"/>
                <a:gd name="connsiteX4" fmla="*/ 0 w 10344003"/>
                <a:gd name="connsiteY4" fmla="*/ 930179 h 930179"/>
                <a:gd name="connsiteX5" fmla="*/ 0 w 10344003"/>
                <a:gd name="connsiteY5" fmla="*/ 0 h 9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003" h="930179">
                  <a:moveTo>
                    <a:pt x="10344003" y="930178"/>
                  </a:moveTo>
                  <a:lnTo>
                    <a:pt x="465089" y="930178"/>
                  </a:lnTo>
                  <a:lnTo>
                    <a:pt x="0" y="465089"/>
                  </a:lnTo>
                  <a:lnTo>
                    <a:pt x="465089" y="1"/>
                  </a:lnTo>
                  <a:lnTo>
                    <a:pt x="10344003" y="1"/>
                  </a:lnTo>
                  <a:lnTo>
                    <a:pt x="10344003" y="930178"/>
                  </a:lnTo>
                  <a:close/>
                </a:path>
              </a:pathLst>
            </a:custGeom>
            <a:solidFill>
              <a:schemeClr val="accent2">
                <a:hueOff val="0"/>
                <a:satOff val="0"/>
                <a:lumOff val="0"/>
                <a:alpha val="50000"/>
              </a:schemeClr>
            </a:solidFill>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2728" tIns="60961" rIns="113792" bIns="60961" numCol="1" spcCol="1270" anchor="ctr" anchorCtr="0">
              <a:noAutofit/>
            </a:bodyPr>
            <a:lstStyle/>
            <a:p>
              <a:pPr marL="0" lvl="0" indent="0" algn="just" defTabSz="711200">
                <a:lnSpc>
                  <a:spcPct val="90000"/>
                </a:lnSpc>
                <a:spcBef>
                  <a:spcPct val="0"/>
                </a:spcBef>
                <a:spcAft>
                  <a:spcPct val="35000"/>
                </a:spcAft>
                <a:buClr>
                  <a:srgbClr val="000000"/>
                </a:buClr>
                <a:buSzPts val="1600"/>
                <a:buFont typeface="Arial"/>
                <a:buNone/>
              </a:pPr>
              <a:r>
                <a:rPr lang="uk-UA" sz="2200" b="0" i="0" u="none" strike="noStrike" kern="1200" cap="none" noProof="0" dirty="0">
                  <a:solidFill>
                    <a:schemeClr val="tx1"/>
                  </a:solidFill>
                  <a:ea typeface="Calibri"/>
                  <a:cs typeface="Calibri"/>
                  <a:sym typeface="Calibri"/>
                </a:rPr>
                <a:t>надання майнових прав інтелектуальної власності, створення за замовленням та використання об'єктів права інтелектуальної власності, у тому числі за ліцензійними договорами, а також надання (передача) права на скорочення викидів парникових газів (вуглецевих одиниць);</a:t>
              </a:r>
              <a:endParaRPr lang="uk-UA" sz="2200" kern="1200" noProof="0" dirty="0">
                <a:solidFill>
                  <a:schemeClr val="tx1"/>
                </a:solidFill>
              </a:endParaRPr>
            </a:p>
          </p:txBody>
        </p:sp>
        <p:sp>
          <p:nvSpPr>
            <p:cNvPr id="9" name="Овал 8">
              <a:extLst>
                <a:ext uri="{FF2B5EF4-FFF2-40B4-BE49-F238E27FC236}">
                  <a16:creationId xmlns:a16="http://schemas.microsoft.com/office/drawing/2014/main" xmlns="" id="{0DF404C9-38F7-41F8-A0C1-D1F3BD51BBFF}"/>
                </a:ext>
              </a:extLst>
            </p:cNvPr>
            <p:cNvSpPr/>
            <p:nvPr/>
          </p:nvSpPr>
          <p:spPr>
            <a:xfrm>
              <a:off x="278628" y="3040985"/>
              <a:ext cx="1027603" cy="908433"/>
            </a:xfrm>
            <a:prstGeom prst="ellipse">
              <a:avLst/>
            </a:pr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Полілінія: фігура 9">
              <a:extLst>
                <a:ext uri="{FF2B5EF4-FFF2-40B4-BE49-F238E27FC236}">
                  <a16:creationId xmlns:a16="http://schemas.microsoft.com/office/drawing/2014/main" xmlns="" id="{453C531A-9A15-472F-9B3E-C50DB57F1982}"/>
                </a:ext>
              </a:extLst>
            </p:cNvPr>
            <p:cNvSpPr/>
            <p:nvPr/>
          </p:nvSpPr>
          <p:spPr>
            <a:xfrm>
              <a:off x="950998" y="4179657"/>
              <a:ext cx="10344003" cy="536045"/>
            </a:xfrm>
            <a:custGeom>
              <a:avLst/>
              <a:gdLst>
                <a:gd name="connsiteX0" fmla="*/ 0 w 10344003"/>
                <a:gd name="connsiteY0" fmla="*/ 0 h 930179"/>
                <a:gd name="connsiteX1" fmla="*/ 9878914 w 10344003"/>
                <a:gd name="connsiteY1" fmla="*/ 0 h 930179"/>
                <a:gd name="connsiteX2" fmla="*/ 10344003 w 10344003"/>
                <a:gd name="connsiteY2" fmla="*/ 465090 h 930179"/>
                <a:gd name="connsiteX3" fmla="*/ 9878914 w 10344003"/>
                <a:gd name="connsiteY3" fmla="*/ 930179 h 930179"/>
                <a:gd name="connsiteX4" fmla="*/ 0 w 10344003"/>
                <a:gd name="connsiteY4" fmla="*/ 930179 h 930179"/>
                <a:gd name="connsiteX5" fmla="*/ 0 w 10344003"/>
                <a:gd name="connsiteY5" fmla="*/ 0 h 9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003" h="930179">
                  <a:moveTo>
                    <a:pt x="10344003" y="930178"/>
                  </a:moveTo>
                  <a:lnTo>
                    <a:pt x="465089" y="930178"/>
                  </a:lnTo>
                  <a:lnTo>
                    <a:pt x="0" y="465089"/>
                  </a:lnTo>
                  <a:lnTo>
                    <a:pt x="465089" y="1"/>
                  </a:lnTo>
                  <a:lnTo>
                    <a:pt x="10344003" y="1"/>
                  </a:lnTo>
                  <a:lnTo>
                    <a:pt x="10344003" y="930178"/>
                  </a:lnTo>
                  <a:close/>
                </a:path>
              </a:pathLst>
            </a:custGeom>
            <a:solidFill>
              <a:schemeClr val="accent2">
                <a:hueOff val="-727682"/>
                <a:satOff val="-41964"/>
                <a:lumOff val="4314"/>
                <a:alpha val="50000"/>
              </a:schemeClr>
            </a:solidFill>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642728" tIns="60961" rIns="113792" bIns="60961" numCol="1" spcCol="1270" anchor="ctr" anchorCtr="0">
              <a:noAutofit/>
            </a:bodyPr>
            <a:lstStyle/>
            <a:p>
              <a:pPr marL="0" lvl="0" indent="0" algn="just" defTabSz="711200">
                <a:lnSpc>
                  <a:spcPct val="90000"/>
                </a:lnSpc>
                <a:spcBef>
                  <a:spcPct val="0"/>
                </a:spcBef>
                <a:spcAft>
                  <a:spcPct val="35000"/>
                </a:spcAft>
                <a:buClr>
                  <a:srgbClr val="000000"/>
                </a:buClr>
                <a:buSzPts val="1600"/>
                <a:buFont typeface="Arial"/>
                <a:buNone/>
              </a:pPr>
              <a:r>
                <a:rPr lang="uk-UA" sz="2200" b="0" i="0" u="none" strike="noStrike" kern="1200" cap="none" noProof="0">
                  <a:solidFill>
                    <a:schemeClr val="tx1"/>
                  </a:solidFill>
                  <a:ea typeface="Calibri"/>
                  <a:cs typeface="Calibri"/>
                  <a:sym typeface="Calibri"/>
                </a:rPr>
                <a:t>рекламні послуги;</a:t>
              </a:r>
              <a:endParaRPr lang="uk-UA" sz="2200" kern="1200" noProof="0" dirty="0">
                <a:solidFill>
                  <a:schemeClr val="tx1"/>
                </a:solidFill>
              </a:endParaRPr>
            </a:p>
          </p:txBody>
        </p:sp>
        <p:sp>
          <p:nvSpPr>
            <p:cNvPr id="11" name="Овал 10">
              <a:extLst>
                <a:ext uri="{FF2B5EF4-FFF2-40B4-BE49-F238E27FC236}">
                  <a16:creationId xmlns:a16="http://schemas.microsoft.com/office/drawing/2014/main" xmlns="" id="{ED2E5BC8-754A-42F0-84E8-AC74231BF3DB}"/>
                </a:ext>
              </a:extLst>
            </p:cNvPr>
            <p:cNvSpPr/>
            <p:nvPr/>
          </p:nvSpPr>
          <p:spPr>
            <a:xfrm>
              <a:off x="278628" y="3993463"/>
              <a:ext cx="1027603" cy="908433"/>
            </a:xfrm>
            <a:prstGeom prst="ellipse">
              <a:avLst/>
            </a:pr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tint val="50000"/>
                <a:hueOff val="-440331"/>
                <a:satOff val="-38085"/>
                <a:lumOff val="-381"/>
                <a:alphaOff val="0"/>
              </a:schemeClr>
            </a:fillRef>
            <a:effectRef idx="0">
              <a:schemeClr val="accent2">
                <a:tint val="50000"/>
                <a:hueOff val="-440331"/>
                <a:satOff val="-38085"/>
                <a:lumOff val="-381"/>
                <a:alphaOff val="0"/>
              </a:schemeClr>
            </a:effectRef>
            <a:fontRef idx="minor">
              <a:schemeClr val="lt1">
                <a:hueOff val="0"/>
                <a:satOff val="0"/>
                <a:lumOff val="0"/>
                <a:alphaOff val="0"/>
              </a:schemeClr>
            </a:fontRef>
          </p:style>
        </p:sp>
        <p:sp>
          <p:nvSpPr>
            <p:cNvPr id="12" name="Полілінія: фігура 11">
              <a:extLst>
                <a:ext uri="{FF2B5EF4-FFF2-40B4-BE49-F238E27FC236}">
                  <a16:creationId xmlns:a16="http://schemas.microsoft.com/office/drawing/2014/main" xmlns="" id="{95FD7F07-4A22-4C25-A653-D4F5E04C90DA}"/>
                </a:ext>
              </a:extLst>
            </p:cNvPr>
            <p:cNvSpPr/>
            <p:nvPr/>
          </p:nvSpPr>
          <p:spPr>
            <a:xfrm>
              <a:off x="950999" y="4785200"/>
              <a:ext cx="10344003" cy="1326373"/>
            </a:xfrm>
            <a:custGeom>
              <a:avLst/>
              <a:gdLst>
                <a:gd name="connsiteX0" fmla="*/ 0 w 10344003"/>
                <a:gd name="connsiteY0" fmla="*/ 0 h 930179"/>
                <a:gd name="connsiteX1" fmla="*/ 9878914 w 10344003"/>
                <a:gd name="connsiteY1" fmla="*/ 0 h 930179"/>
                <a:gd name="connsiteX2" fmla="*/ 10344003 w 10344003"/>
                <a:gd name="connsiteY2" fmla="*/ 465090 h 930179"/>
                <a:gd name="connsiteX3" fmla="*/ 9878914 w 10344003"/>
                <a:gd name="connsiteY3" fmla="*/ 930179 h 930179"/>
                <a:gd name="connsiteX4" fmla="*/ 0 w 10344003"/>
                <a:gd name="connsiteY4" fmla="*/ 930179 h 930179"/>
                <a:gd name="connsiteX5" fmla="*/ 0 w 10344003"/>
                <a:gd name="connsiteY5" fmla="*/ 0 h 9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003" h="930179">
                  <a:moveTo>
                    <a:pt x="10344003" y="930178"/>
                  </a:moveTo>
                  <a:lnTo>
                    <a:pt x="465089" y="930178"/>
                  </a:lnTo>
                  <a:lnTo>
                    <a:pt x="0" y="465089"/>
                  </a:lnTo>
                  <a:lnTo>
                    <a:pt x="465089" y="1"/>
                  </a:lnTo>
                  <a:lnTo>
                    <a:pt x="10344003" y="1"/>
                  </a:lnTo>
                  <a:lnTo>
                    <a:pt x="10344003" y="930178"/>
                  </a:lnTo>
                  <a:close/>
                </a:path>
              </a:pathLst>
            </a:custGeom>
            <a:solidFill>
              <a:schemeClr val="accent2">
                <a:hueOff val="-1455363"/>
                <a:satOff val="-83928"/>
                <a:lumOff val="8628"/>
                <a:alpha val="50000"/>
              </a:schemeClr>
            </a:solidFill>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642728" tIns="60961" rIns="113792" bIns="60961" numCol="1" spcCol="1270" anchor="ctr" anchorCtr="0">
              <a:noAutofit/>
            </a:bodyPr>
            <a:lstStyle/>
            <a:p>
              <a:pPr marL="0" lvl="0" indent="0" algn="just" defTabSz="711200">
                <a:lnSpc>
                  <a:spcPct val="90000"/>
                </a:lnSpc>
                <a:spcBef>
                  <a:spcPct val="0"/>
                </a:spcBef>
                <a:spcAft>
                  <a:spcPct val="35000"/>
                </a:spcAft>
                <a:buNone/>
              </a:pPr>
              <a:r>
                <a:rPr lang="uk-UA" sz="2200" kern="1200" dirty="0">
                  <a:solidFill>
                    <a:schemeClr val="tx1"/>
                  </a:solidFill>
                </a:rPr>
                <a:t>консультаційні, інжинірингові, інженерні, юридичні (у тому числі адвокатські), бухгалтерські, аудиторські, </a:t>
              </a:r>
              <a:r>
                <a:rPr lang="uk-UA" sz="2200" kern="1200" dirty="0" err="1">
                  <a:solidFill>
                    <a:schemeClr val="tx1"/>
                  </a:solidFill>
                </a:rPr>
                <a:t>актуарні</a:t>
              </a:r>
              <a:r>
                <a:rPr lang="uk-UA" sz="2200" kern="1200" dirty="0">
                  <a:solidFill>
                    <a:schemeClr val="tx1"/>
                  </a:solidFill>
                </a:rPr>
                <a:t>, а також послуги з розроблення та тестування програмного забезпечення, з оброблення даних та надання консультацій з питань інформатизації, надання інформації та інших послуг у сфері інформатизації, у тому числі з використанням комп'ютерних систем;</a:t>
              </a:r>
              <a:endParaRPr lang="uk-UA" sz="2200" kern="1200" noProof="0" dirty="0">
                <a:solidFill>
                  <a:schemeClr val="tx1"/>
                </a:solidFill>
              </a:endParaRPr>
            </a:p>
          </p:txBody>
        </p:sp>
        <p:sp>
          <p:nvSpPr>
            <p:cNvPr id="13" name="Овал 12">
              <a:extLst>
                <a:ext uri="{FF2B5EF4-FFF2-40B4-BE49-F238E27FC236}">
                  <a16:creationId xmlns:a16="http://schemas.microsoft.com/office/drawing/2014/main" xmlns="" id="{C85435C3-AE76-4ED7-B25C-3A14CFF221B8}"/>
                </a:ext>
              </a:extLst>
            </p:cNvPr>
            <p:cNvSpPr/>
            <p:nvPr/>
          </p:nvSpPr>
          <p:spPr>
            <a:xfrm>
              <a:off x="278628" y="4989985"/>
              <a:ext cx="1027603" cy="908433"/>
            </a:xfrm>
            <a:prstGeom prst="ellipse">
              <a:avLst/>
            </a:pr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tint val="50000"/>
                <a:hueOff val="-880662"/>
                <a:satOff val="-76170"/>
                <a:lumOff val="-762"/>
                <a:alphaOff val="0"/>
              </a:schemeClr>
            </a:fillRef>
            <a:effectRef idx="0">
              <a:schemeClr val="accent2">
                <a:tint val="50000"/>
                <a:hueOff val="-880662"/>
                <a:satOff val="-76170"/>
                <a:lumOff val="-762"/>
                <a:alphaOff val="0"/>
              </a:schemeClr>
            </a:effectRef>
            <a:fontRef idx="minor">
              <a:schemeClr val="lt1">
                <a:hueOff val="0"/>
                <a:satOff val="0"/>
                <a:lumOff val="0"/>
                <a:alphaOff val="0"/>
              </a:schemeClr>
            </a:fontRef>
          </p:style>
        </p:sp>
      </p:grpSp>
      <p:sp>
        <p:nvSpPr>
          <p:cNvPr id="5" name="Google Shape;237;p14">
            <a:extLst>
              <a:ext uri="{FF2B5EF4-FFF2-40B4-BE49-F238E27FC236}">
                <a16:creationId xmlns:a16="http://schemas.microsoft.com/office/drawing/2014/main" xmlns="" id="{C570F050-08A7-895C-B1ED-CD82EF846115}"/>
              </a:ext>
            </a:extLst>
          </p:cNvPr>
          <p:cNvSpPr/>
          <p:nvPr/>
        </p:nvSpPr>
        <p:spPr>
          <a:xfrm>
            <a:off x="102030" y="876389"/>
            <a:ext cx="11987939" cy="1776343"/>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45700" rIns="91425" bIns="45700" anchor="t" anchorCtr="0">
            <a:spAutoFit/>
          </a:bodyPr>
          <a:lstStyle/>
          <a:p>
            <a:pPr marL="0" marR="0" lvl="0" indent="360000" algn="just" rtl="0">
              <a:lnSpc>
                <a:spcPct val="114000"/>
              </a:lnSpc>
              <a:spcBef>
                <a:spcPts val="0"/>
              </a:spcBef>
              <a:spcAft>
                <a:spcPts val="0"/>
              </a:spcAft>
              <a:buClr>
                <a:srgbClr val="000000"/>
              </a:buClr>
              <a:buSzPts val="1600"/>
              <a:buFont typeface="Arial"/>
              <a:buNone/>
            </a:pPr>
            <a:r>
              <a:rPr lang="uk-UA" sz="2400" b="1" i="0" u="none" strike="noStrike" cap="none" dirty="0">
                <a:solidFill>
                  <a:srgbClr val="000000"/>
                </a:solidFill>
                <a:latin typeface="Calibri"/>
                <a:ea typeface="Calibri"/>
                <a:cs typeface="Calibri"/>
                <a:sym typeface="Calibri"/>
              </a:rPr>
              <a:t>186.3.</a:t>
            </a:r>
            <a:r>
              <a:rPr lang="uk-UA" sz="2400" b="0" i="0" u="none" strike="noStrike" cap="none" dirty="0">
                <a:solidFill>
                  <a:srgbClr val="000000"/>
                </a:solidFill>
                <a:latin typeface="Calibri"/>
                <a:ea typeface="Calibri"/>
                <a:cs typeface="Calibri"/>
                <a:sym typeface="Calibri"/>
              </a:rPr>
              <a:t> Місцем постачання зазначених у цьому пункті послуг вважається місце, в якому отримувач послуг зареєстрований як суб'єкт господарювання або - у разі відсутності такого місця - місце постійного чи переважного його проживання. До таких послуг належать:</a:t>
            </a:r>
            <a:endParaRPr lang="uk-UA" sz="2400" b="0" i="0" u="none" strike="noStrike" cap="none" dirty="0">
              <a:solidFill>
                <a:srgbClr val="000000"/>
              </a:solidFill>
              <a:latin typeface="Arial"/>
              <a:ea typeface="Arial"/>
              <a:cs typeface="Arial"/>
              <a:sym typeface="Arial"/>
            </a:endParaRPr>
          </a:p>
        </p:txBody>
      </p:sp>
      <p:sp>
        <p:nvSpPr>
          <p:cNvPr id="6" name="Овал 5">
            <a:extLst>
              <a:ext uri="{FF2B5EF4-FFF2-40B4-BE49-F238E27FC236}">
                <a16:creationId xmlns:a16="http://schemas.microsoft.com/office/drawing/2014/main" xmlns="" id="{E48E8526-747A-11D7-A230-587222CF5A12}"/>
              </a:ext>
            </a:extLst>
          </p:cNvPr>
          <p:cNvSpPr/>
          <p:nvPr/>
        </p:nvSpPr>
        <p:spPr>
          <a:xfrm>
            <a:off x="554213" y="2951959"/>
            <a:ext cx="540000" cy="540000"/>
          </a:xfrm>
          <a:prstGeom prst="ellipse">
            <a:avLst/>
          </a:prstGeom>
          <a:solidFill>
            <a:schemeClr val="accent4">
              <a:lumMod val="60000"/>
              <a:lumOff val="40000"/>
            </a:schemeClr>
          </a:solidFill>
          <a:ln>
            <a:solidFill>
              <a:schemeClr val="accent4">
                <a:lumMod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uk-UA" b="1" dirty="0">
                <a:solidFill>
                  <a:schemeClr val="tx1"/>
                </a:solidFill>
              </a:rPr>
              <a:t>А</a:t>
            </a:r>
          </a:p>
        </p:txBody>
      </p:sp>
      <p:sp>
        <p:nvSpPr>
          <p:cNvPr id="7" name="Овал 6">
            <a:extLst>
              <a:ext uri="{FF2B5EF4-FFF2-40B4-BE49-F238E27FC236}">
                <a16:creationId xmlns:a16="http://schemas.microsoft.com/office/drawing/2014/main" xmlns="" id="{A3F393AF-7F7D-17CC-0F76-D47DFC298A17}"/>
              </a:ext>
            </a:extLst>
          </p:cNvPr>
          <p:cNvSpPr/>
          <p:nvPr/>
        </p:nvSpPr>
        <p:spPr>
          <a:xfrm>
            <a:off x="554213" y="4072075"/>
            <a:ext cx="540000" cy="540000"/>
          </a:xfrm>
          <a:prstGeom prst="ellipse">
            <a:avLst/>
          </a:prstGeom>
          <a:solidFill>
            <a:schemeClr val="accent4">
              <a:lumMod val="60000"/>
              <a:lumOff val="40000"/>
            </a:schemeClr>
          </a:solidFill>
          <a:ln>
            <a:solidFill>
              <a:schemeClr val="accent4">
                <a:lumMod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uk-UA" b="1" dirty="0">
                <a:solidFill>
                  <a:schemeClr val="tx1"/>
                </a:solidFill>
              </a:rPr>
              <a:t>Б</a:t>
            </a:r>
          </a:p>
        </p:txBody>
      </p:sp>
      <p:sp>
        <p:nvSpPr>
          <p:cNvPr id="8" name="Овал 7">
            <a:extLst>
              <a:ext uri="{FF2B5EF4-FFF2-40B4-BE49-F238E27FC236}">
                <a16:creationId xmlns:a16="http://schemas.microsoft.com/office/drawing/2014/main" xmlns="" id="{7233B218-9154-8DA6-A5A8-1B1ED9682A56}"/>
              </a:ext>
            </a:extLst>
          </p:cNvPr>
          <p:cNvSpPr/>
          <p:nvPr/>
        </p:nvSpPr>
        <p:spPr>
          <a:xfrm>
            <a:off x="554213" y="5267157"/>
            <a:ext cx="540000" cy="540000"/>
          </a:xfrm>
          <a:prstGeom prst="ellipse">
            <a:avLst/>
          </a:prstGeom>
          <a:solidFill>
            <a:schemeClr val="accent4">
              <a:lumMod val="60000"/>
              <a:lumOff val="40000"/>
            </a:schemeClr>
          </a:solidFill>
          <a:ln>
            <a:solidFill>
              <a:schemeClr val="accent4">
                <a:lumMod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uk-UA" b="1" dirty="0">
                <a:solidFill>
                  <a:schemeClr val="tx1"/>
                </a:solidFill>
              </a:rPr>
              <a:t>В</a:t>
            </a:r>
          </a:p>
        </p:txBody>
      </p:sp>
      <p:sp>
        <p:nvSpPr>
          <p:cNvPr id="16" name="Google Shape;200;p11">
            <a:extLst>
              <a:ext uri="{FF2B5EF4-FFF2-40B4-BE49-F238E27FC236}">
                <a16:creationId xmlns:a16="http://schemas.microsoft.com/office/drawing/2014/main" xmlns="" id="{1032DA01-F2E8-4CF6-A293-8C1D4E2E17F8}"/>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17</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6905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 name="Google Shape;238;p14">
            <a:extLst>
              <a:ext uri="{FF2B5EF4-FFF2-40B4-BE49-F238E27FC236}">
                <a16:creationId xmlns:a16="http://schemas.microsoft.com/office/drawing/2014/main" xmlns="" id="{C3D17E90-1C6B-A814-7E32-2325AE392BB6}"/>
              </a:ext>
            </a:extLst>
          </p:cNvPr>
          <p:cNvSpPr/>
          <p:nvPr/>
        </p:nvSpPr>
        <p:spPr>
          <a:xfrm>
            <a:off x="0" y="0"/>
            <a:ext cx="12192000" cy="11695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alibri"/>
              <a:buNone/>
            </a:pPr>
            <a:r>
              <a:rPr lang="ru-RU" sz="3500" b="1" i="0" u="none" strike="noStrike" cap="none" dirty="0">
                <a:solidFill>
                  <a:srgbClr val="000000"/>
                </a:solidFill>
                <a:latin typeface="Calibri"/>
                <a:ea typeface="Calibri"/>
                <a:cs typeface="Calibri"/>
                <a:sym typeface="Calibri"/>
              </a:rPr>
              <a:t>МІСЦЕ, В ЯКОМУ ОТРИМУВАЧ ПОСЛУГ </a:t>
            </a:r>
          </a:p>
          <a:p>
            <a:pPr marL="0" marR="0" lvl="0" indent="0" algn="ctr" rtl="0">
              <a:lnSpc>
                <a:spcPct val="100000"/>
              </a:lnSpc>
              <a:spcBef>
                <a:spcPts val="0"/>
              </a:spcBef>
              <a:spcAft>
                <a:spcPts val="0"/>
              </a:spcAft>
              <a:buClr>
                <a:srgbClr val="000000"/>
              </a:buClr>
              <a:buSzPts val="3200"/>
              <a:buFont typeface="Calibri"/>
              <a:buNone/>
            </a:pPr>
            <a:r>
              <a:rPr lang="ru-RU" sz="3500" b="1" i="0" u="none" strike="noStrike" cap="none" dirty="0">
                <a:solidFill>
                  <a:srgbClr val="000000"/>
                </a:solidFill>
                <a:latin typeface="Calibri"/>
                <a:ea typeface="Calibri"/>
                <a:cs typeface="Calibri"/>
                <a:sym typeface="Calibri"/>
              </a:rPr>
              <a:t>ЗАРЕЄСТРОВАНИЙ ЯК СУБ’ЄКТ ГОСПОДАРЮВАННЯ </a:t>
            </a:r>
            <a:endParaRPr lang="ru-RU" sz="3500" dirty="0">
              <a:solidFill>
                <a:schemeClr val="dk1"/>
              </a:solidFill>
              <a:latin typeface="Calibri"/>
              <a:ea typeface="Calibri"/>
              <a:cs typeface="Calibri"/>
              <a:sym typeface="Calibri"/>
            </a:endParaRPr>
          </a:p>
        </p:txBody>
      </p:sp>
      <p:grpSp>
        <p:nvGrpSpPr>
          <p:cNvPr id="3" name="Групувати 2">
            <a:extLst>
              <a:ext uri="{FF2B5EF4-FFF2-40B4-BE49-F238E27FC236}">
                <a16:creationId xmlns:a16="http://schemas.microsoft.com/office/drawing/2014/main" xmlns="" id="{76BE1E23-0949-44FD-B295-1ABE46527B52}"/>
              </a:ext>
            </a:extLst>
          </p:cNvPr>
          <p:cNvGrpSpPr/>
          <p:nvPr/>
        </p:nvGrpSpPr>
        <p:grpSpPr>
          <a:xfrm>
            <a:off x="234148" y="1418019"/>
            <a:ext cx="11409212" cy="4657662"/>
            <a:chOff x="234148" y="1904333"/>
            <a:chExt cx="11033852" cy="3882223"/>
          </a:xfrm>
        </p:grpSpPr>
        <p:sp>
          <p:nvSpPr>
            <p:cNvPr id="4" name="Полілінія: фігура 3">
              <a:extLst>
                <a:ext uri="{FF2B5EF4-FFF2-40B4-BE49-F238E27FC236}">
                  <a16:creationId xmlns:a16="http://schemas.microsoft.com/office/drawing/2014/main" xmlns="" id="{922713DB-63C0-4263-B81A-D9B711FCC58B}"/>
                </a:ext>
              </a:extLst>
            </p:cNvPr>
            <p:cNvSpPr/>
            <p:nvPr/>
          </p:nvSpPr>
          <p:spPr>
            <a:xfrm>
              <a:off x="923997" y="1981403"/>
              <a:ext cx="10344003" cy="774848"/>
            </a:xfrm>
            <a:custGeom>
              <a:avLst/>
              <a:gdLst>
                <a:gd name="connsiteX0" fmla="*/ 0 w 10344003"/>
                <a:gd name="connsiteY0" fmla="*/ 0 h 963288"/>
                <a:gd name="connsiteX1" fmla="*/ 9862359 w 10344003"/>
                <a:gd name="connsiteY1" fmla="*/ 0 h 963288"/>
                <a:gd name="connsiteX2" fmla="*/ 10344003 w 10344003"/>
                <a:gd name="connsiteY2" fmla="*/ 481644 h 963288"/>
                <a:gd name="connsiteX3" fmla="*/ 9862359 w 10344003"/>
                <a:gd name="connsiteY3" fmla="*/ 963288 h 963288"/>
                <a:gd name="connsiteX4" fmla="*/ 0 w 10344003"/>
                <a:gd name="connsiteY4" fmla="*/ 963288 h 963288"/>
                <a:gd name="connsiteX5" fmla="*/ 0 w 10344003"/>
                <a:gd name="connsiteY5" fmla="*/ 0 h 96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003" h="963288">
                  <a:moveTo>
                    <a:pt x="10344003" y="963287"/>
                  </a:moveTo>
                  <a:lnTo>
                    <a:pt x="481644" y="963287"/>
                  </a:lnTo>
                  <a:lnTo>
                    <a:pt x="0" y="481644"/>
                  </a:lnTo>
                  <a:lnTo>
                    <a:pt x="481644" y="1"/>
                  </a:lnTo>
                  <a:lnTo>
                    <a:pt x="10344003" y="1"/>
                  </a:lnTo>
                  <a:lnTo>
                    <a:pt x="10344003" y="963287"/>
                  </a:lnTo>
                  <a:close/>
                </a:path>
              </a:pathLst>
            </a:custGeom>
            <a:solidFill>
              <a:schemeClr val="accent2">
                <a:hueOff val="0"/>
                <a:satOff val="0"/>
                <a:lumOff val="0"/>
                <a:alpha val="50000"/>
              </a:schemeClr>
            </a:solidFill>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65605" tIns="60961" rIns="113792" bIns="60961" numCol="1" spcCol="1270" anchor="ctr" anchorCtr="0">
              <a:noAutofit/>
            </a:bodyPr>
            <a:lstStyle/>
            <a:p>
              <a:pPr marL="0" lvl="0" indent="0" algn="just" defTabSz="711200">
                <a:lnSpc>
                  <a:spcPct val="90000"/>
                </a:lnSpc>
                <a:spcBef>
                  <a:spcPct val="0"/>
                </a:spcBef>
                <a:spcAft>
                  <a:spcPct val="35000"/>
                </a:spcAft>
                <a:buClr>
                  <a:srgbClr val="000000"/>
                </a:buClr>
                <a:buSzPts val="1600"/>
                <a:buFont typeface="Arial"/>
                <a:buNone/>
              </a:pPr>
              <a:r>
                <a:rPr lang="uk-UA" sz="2200" b="0" i="0" u="none" strike="noStrike" kern="1200" cap="none" noProof="0" dirty="0">
                  <a:solidFill>
                    <a:schemeClr val="tx1"/>
                  </a:solidFill>
                  <a:latin typeface="Calibri"/>
                  <a:ea typeface="Calibri"/>
                  <a:cs typeface="Calibri"/>
                  <a:sym typeface="Calibri"/>
                </a:rPr>
                <a:t>надання персоналу, у тому числі якщо персонал працює за місцем здійснення діяльності покупця;</a:t>
              </a:r>
              <a:endParaRPr lang="uk-UA" sz="2200" kern="1200" noProof="0" dirty="0">
                <a:solidFill>
                  <a:schemeClr val="tx1"/>
                </a:solidFill>
              </a:endParaRPr>
            </a:p>
          </p:txBody>
        </p:sp>
        <p:sp>
          <p:nvSpPr>
            <p:cNvPr id="5" name="Овал 4">
              <a:extLst>
                <a:ext uri="{FF2B5EF4-FFF2-40B4-BE49-F238E27FC236}">
                  <a16:creationId xmlns:a16="http://schemas.microsoft.com/office/drawing/2014/main" xmlns="" id="{0873091F-9297-4A40-803F-2DED84C1F608}"/>
                </a:ext>
              </a:extLst>
            </p:cNvPr>
            <p:cNvSpPr/>
            <p:nvPr/>
          </p:nvSpPr>
          <p:spPr>
            <a:xfrm>
              <a:off x="234148" y="1904333"/>
              <a:ext cx="1044468" cy="900194"/>
            </a:xfrm>
            <a:prstGeom prst="ellipse">
              <a:avLst/>
            </a:pr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Полілінія: фігура 9">
              <a:extLst>
                <a:ext uri="{FF2B5EF4-FFF2-40B4-BE49-F238E27FC236}">
                  <a16:creationId xmlns:a16="http://schemas.microsoft.com/office/drawing/2014/main" xmlns="" id="{C123C55D-CD5C-42C1-AD46-C994064454CF}"/>
                </a:ext>
              </a:extLst>
            </p:cNvPr>
            <p:cNvSpPr/>
            <p:nvPr/>
          </p:nvSpPr>
          <p:spPr>
            <a:xfrm>
              <a:off x="894520" y="2896531"/>
              <a:ext cx="10373480" cy="900193"/>
            </a:xfrm>
            <a:custGeom>
              <a:avLst/>
              <a:gdLst>
                <a:gd name="connsiteX0" fmla="*/ 0 w 10344003"/>
                <a:gd name="connsiteY0" fmla="*/ 0 h 963288"/>
                <a:gd name="connsiteX1" fmla="*/ 9862359 w 10344003"/>
                <a:gd name="connsiteY1" fmla="*/ 0 h 963288"/>
                <a:gd name="connsiteX2" fmla="*/ 10344003 w 10344003"/>
                <a:gd name="connsiteY2" fmla="*/ 481644 h 963288"/>
                <a:gd name="connsiteX3" fmla="*/ 9862359 w 10344003"/>
                <a:gd name="connsiteY3" fmla="*/ 963288 h 963288"/>
                <a:gd name="connsiteX4" fmla="*/ 0 w 10344003"/>
                <a:gd name="connsiteY4" fmla="*/ 963288 h 963288"/>
                <a:gd name="connsiteX5" fmla="*/ 0 w 10344003"/>
                <a:gd name="connsiteY5" fmla="*/ 0 h 96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003" h="963288">
                  <a:moveTo>
                    <a:pt x="10344003" y="963287"/>
                  </a:moveTo>
                  <a:lnTo>
                    <a:pt x="481644" y="963287"/>
                  </a:lnTo>
                  <a:lnTo>
                    <a:pt x="0" y="481644"/>
                  </a:lnTo>
                  <a:lnTo>
                    <a:pt x="481644" y="1"/>
                  </a:lnTo>
                  <a:lnTo>
                    <a:pt x="10344003" y="1"/>
                  </a:lnTo>
                  <a:lnTo>
                    <a:pt x="10344003" y="963287"/>
                  </a:lnTo>
                  <a:close/>
                </a:path>
              </a:pathLst>
            </a:custGeom>
            <a:solidFill>
              <a:schemeClr val="accent2">
                <a:hueOff val="-727682"/>
                <a:satOff val="-41964"/>
                <a:lumOff val="4314"/>
                <a:alpha val="50000"/>
              </a:schemeClr>
            </a:solidFill>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665605" tIns="60961" rIns="113792" bIns="60961" numCol="1" spcCol="1270" anchor="ctr" anchorCtr="0">
              <a:noAutofit/>
            </a:bodyPr>
            <a:lstStyle/>
            <a:p>
              <a:pPr marL="0" lvl="0" indent="0" algn="just" defTabSz="711200">
                <a:lnSpc>
                  <a:spcPct val="90000"/>
                </a:lnSpc>
                <a:spcBef>
                  <a:spcPct val="0"/>
                </a:spcBef>
                <a:spcAft>
                  <a:spcPct val="35000"/>
                </a:spcAft>
                <a:buClr>
                  <a:srgbClr val="000000"/>
                </a:buClr>
                <a:buSzPts val="1600"/>
                <a:buFont typeface="Arial"/>
                <a:buNone/>
              </a:pPr>
              <a:r>
                <a:rPr lang="uk-UA" sz="2200" b="0" i="0" u="none" strike="noStrike" kern="1200" cap="none" noProof="0" dirty="0">
                  <a:solidFill>
                    <a:schemeClr val="tx1"/>
                  </a:solidFill>
                  <a:latin typeface="Calibri"/>
                  <a:ea typeface="Calibri"/>
                  <a:cs typeface="Calibri"/>
                  <a:sym typeface="Calibri"/>
                </a:rPr>
                <a:t>надання в оренду, лізинг рухомого майна, крім транспортних засобів та банківських сейфів;</a:t>
              </a:r>
              <a:endParaRPr lang="uk-UA" sz="2200" kern="1200" noProof="0" dirty="0">
                <a:solidFill>
                  <a:schemeClr val="tx1"/>
                </a:solidFill>
              </a:endParaRPr>
            </a:p>
          </p:txBody>
        </p:sp>
        <p:sp>
          <p:nvSpPr>
            <p:cNvPr id="11" name="Овал 10">
              <a:extLst>
                <a:ext uri="{FF2B5EF4-FFF2-40B4-BE49-F238E27FC236}">
                  <a16:creationId xmlns:a16="http://schemas.microsoft.com/office/drawing/2014/main" xmlns="" id="{C1674E17-79AA-4265-9BA9-CC74AD9EF50E}"/>
                </a:ext>
              </a:extLst>
            </p:cNvPr>
            <p:cNvSpPr/>
            <p:nvPr/>
          </p:nvSpPr>
          <p:spPr>
            <a:xfrm>
              <a:off x="234148" y="2881597"/>
              <a:ext cx="1044468" cy="900194"/>
            </a:xfrm>
            <a:prstGeom prst="ellipse">
              <a:avLst/>
            </a:pr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tint val="50000"/>
                <a:hueOff val="-440331"/>
                <a:satOff val="-38085"/>
                <a:lumOff val="-381"/>
                <a:alphaOff val="0"/>
              </a:schemeClr>
            </a:fillRef>
            <a:effectRef idx="0">
              <a:schemeClr val="accent2">
                <a:tint val="50000"/>
                <a:hueOff val="-440331"/>
                <a:satOff val="-38085"/>
                <a:lumOff val="-381"/>
                <a:alphaOff val="0"/>
              </a:schemeClr>
            </a:effectRef>
            <a:fontRef idx="minor">
              <a:schemeClr val="lt1">
                <a:hueOff val="0"/>
                <a:satOff val="0"/>
                <a:lumOff val="0"/>
                <a:alphaOff val="0"/>
              </a:schemeClr>
            </a:fontRef>
          </p:style>
        </p:sp>
        <p:sp>
          <p:nvSpPr>
            <p:cNvPr id="12" name="Полілінія: фігура 11">
              <a:extLst>
                <a:ext uri="{FF2B5EF4-FFF2-40B4-BE49-F238E27FC236}">
                  <a16:creationId xmlns:a16="http://schemas.microsoft.com/office/drawing/2014/main" xmlns="" id="{0EB4DF73-76C5-4915-BC45-D482EBF0F8FE}"/>
                </a:ext>
              </a:extLst>
            </p:cNvPr>
            <p:cNvSpPr/>
            <p:nvPr/>
          </p:nvSpPr>
          <p:spPr>
            <a:xfrm>
              <a:off x="923997" y="3898112"/>
              <a:ext cx="10344003" cy="1888444"/>
            </a:xfrm>
            <a:custGeom>
              <a:avLst/>
              <a:gdLst>
                <a:gd name="connsiteX0" fmla="*/ 0 w 10344003"/>
                <a:gd name="connsiteY0" fmla="*/ 0 h 1396931"/>
                <a:gd name="connsiteX1" fmla="*/ 9645538 w 10344003"/>
                <a:gd name="connsiteY1" fmla="*/ 0 h 1396931"/>
                <a:gd name="connsiteX2" fmla="*/ 10344003 w 10344003"/>
                <a:gd name="connsiteY2" fmla="*/ 698466 h 1396931"/>
                <a:gd name="connsiteX3" fmla="*/ 9645538 w 10344003"/>
                <a:gd name="connsiteY3" fmla="*/ 1396931 h 1396931"/>
                <a:gd name="connsiteX4" fmla="*/ 0 w 10344003"/>
                <a:gd name="connsiteY4" fmla="*/ 1396931 h 1396931"/>
                <a:gd name="connsiteX5" fmla="*/ 0 w 10344003"/>
                <a:gd name="connsiteY5" fmla="*/ 0 h 139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003" h="1396931">
                  <a:moveTo>
                    <a:pt x="10344003" y="1396930"/>
                  </a:moveTo>
                  <a:lnTo>
                    <a:pt x="698465" y="1396930"/>
                  </a:lnTo>
                  <a:lnTo>
                    <a:pt x="0" y="698465"/>
                  </a:lnTo>
                  <a:lnTo>
                    <a:pt x="698465" y="1"/>
                  </a:lnTo>
                  <a:lnTo>
                    <a:pt x="10344003" y="1"/>
                  </a:lnTo>
                  <a:lnTo>
                    <a:pt x="10344003" y="1396930"/>
                  </a:lnTo>
                  <a:close/>
                </a:path>
              </a:pathLst>
            </a:custGeom>
            <a:solidFill>
              <a:schemeClr val="accent2">
                <a:hueOff val="-1455363"/>
                <a:satOff val="-83928"/>
                <a:lumOff val="8628"/>
                <a:alpha val="50000"/>
              </a:schemeClr>
            </a:solidFill>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774016" tIns="60961" rIns="113792" bIns="60961" numCol="1" spcCol="1270" anchor="ctr" anchorCtr="0">
              <a:noAutofit/>
            </a:bodyPr>
            <a:lstStyle/>
            <a:p>
              <a:pPr marL="0" lvl="0" indent="0" algn="just" defTabSz="711200">
                <a:lnSpc>
                  <a:spcPct val="90000"/>
                </a:lnSpc>
                <a:spcBef>
                  <a:spcPct val="0"/>
                </a:spcBef>
                <a:spcAft>
                  <a:spcPct val="35000"/>
                </a:spcAft>
                <a:buClr>
                  <a:srgbClr val="000000"/>
                </a:buClr>
                <a:buSzPts val="1600"/>
                <a:buFont typeface="Arial"/>
                <a:buNone/>
              </a:pPr>
              <a:r>
                <a:rPr lang="uk-UA" sz="2200" b="0" i="0" u="none" strike="noStrike" kern="1200" cap="none" noProof="0" dirty="0">
                  <a:solidFill>
                    <a:schemeClr val="tx1"/>
                  </a:solidFill>
                  <a:latin typeface="Calibri"/>
                  <a:ea typeface="Calibri"/>
                  <a:cs typeface="Calibri"/>
                  <a:sym typeface="Calibri"/>
                </a:rPr>
                <a:t>телекомунікаційні послуги, а саме: послуги, пов'язані з передаванням, поширенням або прийманням сигналів, слів, зображень та звуків або інформації будь-якого характеру за допомогою дротових, супутникових, стільникових, радіотехнічних, оптичних або інших електромагнітних систем зв'язку, включаючи відповідне надання або передання права на використання можливостей такого передавання, поширення або приймання, у тому числі надання доступу до глобальних інформаційних мереж;</a:t>
              </a:r>
              <a:endParaRPr lang="uk-UA" sz="2200" kern="1200" noProof="0" dirty="0">
                <a:solidFill>
                  <a:schemeClr val="tx1"/>
                </a:solidFill>
              </a:endParaRPr>
            </a:p>
          </p:txBody>
        </p:sp>
        <p:sp>
          <p:nvSpPr>
            <p:cNvPr id="13" name="Овал 12">
              <a:extLst>
                <a:ext uri="{FF2B5EF4-FFF2-40B4-BE49-F238E27FC236}">
                  <a16:creationId xmlns:a16="http://schemas.microsoft.com/office/drawing/2014/main" xmlns="" id="{598860BE-90C2-4035-9062-E5F84EC864C8}"/>
                </a:ext>
              </a:extLst>
            </p:cNvPr>
            <p:cNvSpPr/>
            <p:nvPr/>
          </p:nvSpPr>
          <p:spPr>
            <a:xfrm>
              <a:off x="234148" y="4392237"/>
              <a:ext cx="1044468" cy="900194"/>
            </a:xfrm>
            <a:prstGeom prst="ellipse">
              <a:avLst/>
            </a:pr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tint val="50000"/>
                <a:hueOff val="-880662"/>
                <a:satOff val="-76170"/>
                <a:lumOff val="-762"/>
                <a:alphaOff val="0"/>
              </a:schemeClr>
            </a:fillRef>
            <a:effectRef idx="0">
              <a:schemeClr val="accent2">
                <a:tint val="50000"/>
                <a:hueOff val="-880662"/>
                <a:satOff val="-76170"/>
                <a:lumOff val="-762"/>
                <a:alphaOff val="0"/>
              </a:schemeClr>
            </a:effectRef>
            <a:fontRef idx="minor">
              <a:schemeClr val="lt1">
                <a:hueOff val="0"/>
                <a:satOff val="0"/>
                <a:lumOff val="0"/>
                <a:alphaOff val="0"/>
              </a:schemeClr>
            </a:fontRef>
          </p:style>
        </p:sp>
      </p:grpSp>
      <p:sp>
        <p:nvSpPr>
          <p:cNvPr id="7" name="Овал 6">
            <a:extLst>
              <a:ext uri="{FF2B5EF4-FFF2-40B4-BE49-F238E27FC236}">
                <a16:creationId xmlns:a16="http://schemas.microsoft.com/office/drawing/2014/main" xmlns="" id="{2B8C1A28-6E25-4EE6-2390-8307D820CC0E}"/>
              </a:ext>
            </a:extLst>
          </p:cNvPr>
          <p:cNvSpPr/>
          <p:nvPr/>
        </p:nvSpPr>
        <p:spPr>
          <a:xfrm>
            <a:off x="504148" y="1688019"/>
            <a:ext cx="540000" cy="540000"/>
          </a:xfrm>
          <a:prstGeom prst="ellipse">
            <a:avLst/>
          </a:prstGeom>
          <a:solidFill>
            <a:schemeClr val="accent4">
              <a:lumMod val="60000"/>
              <a:lumOff val="40000"/>
            </a:schemeClr>
          </a:solidFill>
          <a:ln>
            <a:solidFill>
              <a:schemeClr val="accent4">
                <a:lumMod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uk-UA" b="1" dirty="0">
                <a:solidFill>
                  <a:schemeClr val="tx1"/>
                </a:solidFill>
              </a:rPr>
              <a:t>Г</a:t>
            </a:r>
          </a:p>
        </p:txBody>
      </p:sp>
      <p:sp>
        <p:nvSpPr>
          <p:cNvPr id="8" name="Овал 7">
            <a:extLst>
              <a:ext uri="{FF2B5EF4-FFF2-40B4-BE49-F238E27FC236}">
                <a16:creationId xmlns:a16="http://schemas.microsoft.com/office/drawing/2014/main" xmlns="" id="{CCC2699A-3B55-281D-20AD-C27D5B739A3E}"/>
              </a:ext>
            </a:extLst>
          </p:cNvPr>
          <p:cNvSpPr/>
          <p:nvPr/>
        </p:nvSpPr>
        <p:spPr>
          <a:xfrm>
            <a:off x="504148" y="2831740"/>
            <a:ext cx="540000" cy="540000"/>
          </a:xfrm>
          <a:prstGeom prst="ellipse">
            <a:avLst/>
          </a:prstGeom>
          <a:solidFill>
            <a:schemeClr val="accent4">
              <a:lumMod val="60000"/>
              <a:lumOff val="40000"/>
            </a:schemeClr>
          </a:solidFill>
          <a:ln>
            <a:solidFill>
              <a:schemeClr val="accent4">
                <a:lumMod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800" b="1" i="0" u="none" strike="noStrike" cap="none" dirty="0">
                <a:solidFill>
                  <a:schemeClr val="dk1"/>
                </a:solidFill>
                <a:latin typeface="Calibri"/>
                <a:ea typeface="Calibri"/>
                <a:cs typeface="Calibri"/>
                <a:sym typeface="Calibri"/>
              </a:rPr>
              <a:t>Ґ</a:t>
            </a:r>
            <a:endParaRPr lang="uk-UA" b="1" u="sng" dirty="0">
              <a:solidFill>
                <a:schemeClr val="tx1"/>
              </a:solidFill>
            </a:endParaRPr>
          </a:p>
        </p:txBody>
      </p:sp>
      <p:sp>
        <p:nvSpPr>
          <p:cNvPr id="9" name="Овал 8">
            <a:extLst>
              <a:ext uri="{FF2B5EF4-FFF2-40B4-BE49-F238E27FC236}">
                <a16:creationId xmlns:a16="http://schemas.microsoft.com/office/drawing/2014/main" xmlns="" id="{84CD01E5-038A-C362-133A-0364E39935E3}"/>
              </a:ext>
            </a:extLst>
          </p:cNvPr>
          <p:cNvSpPr/>
          <p:nvPr/>
        </p:nvSpPr>
        <p:spPr>
          <a:xfrm>
            <a:off x="504148" y="4672859"/>
            <a:ext cx="540000" cy="540000"/>
          </a:xfrm>
          <a:prstGeom prst="ellipse">
            <a:avLst/>
          </a:prstGeom>
          <a:solidFill>
            <a:schemeClr val="accent4">
              <a:lumMod val="60000"/>
              <a:lumOff val="40000"/>
            </a:schemeClr>
          </a:solidFill>
          <a:ln>
            <a:solidFill>
              <a:schemeClr val="accent4">
                <a:lumMod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a:solidFill>
                  <a:schemeClr val="dk1"/>
                </a:solidFill>
                <a:latin typeface="Calibri"/>
                <a:cs typeface="Calibri"/>
                <a:sym typeface="Calibri"/>
              </a:rPr>
              <a:t>Д</a:t>
            </a:r>
            <a:endParaRPr lang="uk-UA" b="1" u="sng" dirty="0">
              <a:solidFill>
                <a:schemeClr val="tx1"/>
              </a:solidFill>
            </a:endParaRPr>
          </a:p>
        </p:txBody>
      </p:sp>
      <p:sp>
        <p:nvSpPr>
          <p:cNvPr id="15" name="Google Shape;200;p11">
            <a:extLst>
              <a:ext uri="{FF2B5EF4-FFF2-40B4-BE49-F238E27FC236}">
                <a16:creationId xmlns:a16="http://schemas.microsoft.com/office/drawing/2014/main" xmlns="" id="{2E11B31F-D5A1-4A85-98CD-D15AF3E228B1}"/>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18</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3562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Google Shape;238;p14">
            <a:extLst>
              <a:ext uri="{FF2B5EF4-FFF2-40B4-BE49-F238E27FC236}">
                <a16:creationId xmlns:a16="http://schemas.microsoft.com/office/drawing/2014/main" xmlns="" id="{1C5E2678-E023-BB4D-B0DC-227217CA4C6F}"/>
              </a:ext>
            </a:extLst>
          </p:cNvPr>
          <p:cNvSpPr/>
          <p:nvPr/>
        </p:nvSpPr>
        <p:spPr>
          <a:xfrm>
            <a:off x="0" y="0"/>
            <a:ext cx="12192000" cy="11695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alibri"/>
              <a:buNone/>
            </a:pPr>
            <a:r>
              <a:rPr lang="ru-RU" sz="3500" b="1" i="0" u="none" strike="noStrike" cap="none" dirty="0">
                <a:solidFill>
                  <a:srgbClr val="000000"/>
                </a:solidFill>
                <a:latin typeface="Calibri"/>
                <a:ea typeface="Calibri"/>
                <a:cs typeface="Calibri"/>
                <a:sym typeface="Calibri"/>
              </a:rPr>
              <a:t>МІСЦЕ, В ЯКОМУ ОТРИМУВАЧ ПОСЛУГ </a:t>
            </a:r>
          </a:p>
          <a:p>
            <a:pPr marL="0" marR="0" lvl="0" indent="0" algn="ctr" rtl="0">
              <a:lnSpc>
                <a:spcPct val="100000"/>
              </a:lnSpc>
              <a:spcBef>
                <a:spcPts val="0"/>
              </a:spcBef>
              <a:spcAft>
                <a:spcPts val="0"/>
              </a:spcAft>
              <a:buClr>
                <a:srgbClr val="000000"/>
              </a:buClr>
              <a:buSzPts val="3200"/>
              <a:buFont typeface="Calibri"/>
              <a:buNone/>
            </a:pPr>
            <a:r>
              <a:rPr lang="ru-RU" sz="3500" b="1" i="0" u="none" strike="noStrike" cap="none" dirty="0">
                <a:solidFill>
                  <a:srgbClr val="000000"/>
                </a:solidFill>
                <a:latin typeface="Calibri"/>
                <a:ea typeface="Calibri"/>
                <a:cs typeface="Calibri"/>
                <a:sym typeface="Calibri"/>
              </a:rPr>
              <a:t>ЗАРЕЄСТРОВАНИЙ ЯК СУБ’ЄКТ ГОСПОДАРЮВАННЯ </a:t>
            </a:r>
            <a:endParaRPr lang="ru-RU" sz="3500" dirty="0">
              <a:solidFill>
                <a:schemeClr val="dk1"/>
              </a:solidFill>
              <a:latin typeface="Calibri"/>
              <a:ea typeface="Calibri"/>
              <a:cs typeface="Calibri"/>
              <a:sym typeface="Calibri"/>
            </a:endParaRPr>
          </a:p>
        </p:txBody>
      </p:sp>
      <p:grpSp>
        <p:nvGrpSpPr>
          <p:cNvPr id="3" name="Групувати 2">
            <a:extLst>
              <a:ext uri="{FF2B5EF4-FFF2-40B4-BE49-F238E27FC236}">
                <a16:creationId xmlns:a16="http://schemas.microsoft.com/office/drawing/2014/main" xmlns="" id="{AE39642D-4931-4849-B27B-2EEDBCFA8847}"/>
              </a:ext>
            </a:extLst>
          </p:cNvPr>
          <p:cNvGrpSpPr/>
          <p:nvPr/>
        </p:nvGrpSpPr>
        <p:grpSpPr>
          <a:xfrm>
            <a:off x="184377" y="1224412"/>
            <a:ext cx="11652022" cy="5064626"/>
            <a:chOff x="200169" y="2304012"/>
            <a:chExt cx="11064552" cy="3323836"/>
          </a:xfrm>
        </p:grpSpPr>
        <p:sp>
          <p:nvSpPr>
            <p:cNvPr id="4" name="Полілінія: фігура 3">
              <a:extLst>
                <a:ext uri="{FF2B5EF4-FFF2-40B4-BE49-F238E27FC236}">
                  <a16:creationId xmlns:a16="http://schemas.microsoft.com/office/drawing/2014/main" xmlns="" id="{B4FE4BB9-EC1A-46B9-8BEB-BD51054A012F}"/>
                </a:ext>
              </a:extLst>
            </p:cNvPr>
            <p:cNvSpPr/>
            <p:nvPr/>
          </p:nvSpPr>
          <p:spPr>
            <a:xfrm>
              <a:off x="893743" y="2379357"/>
              <a:ext cx="10370978" cy="553699"/>
            </a:xfrm>
            <a:custGeom>
              <a:avLst/>
              <a:gdLst>
                <a:gd name="connsiteX0" fmla="*/ 0 w 10344003"/>
                <a:gd name="connsiteY0" fmla="*/ 0 h 683767"/>
                <a:gd name="connsiteX1" fmla="*/ 10002120 w 10344003"/>
                <a:gd name="connsiteY1" fmla="*/ 0 h 683767"/>
                <a:gd name="connsiteX2" fmla="*/ 10344003 w 10344003"/>
                <a:gd name="connsiteY2" fmla="*/ 341884 h 683767"/>
                <a:gd name="connsiteX3" fmla="*/ 10002120 w 10344003"/>
                <a:gd name="connsiteY3" fmla="*/ 683767 h 683767"/>
                <a:gd name="connsiteX4" fmla="*/ 0 w 10344003"/>
                <a:gd name="connsiteY4" fmla="*/ 683767 h 683767"/>
                <a:gd name="connsiteX5" fmla="*/ 0 w 10344003"/>
                <a:gd name="connsiteY5" fmla="*/ 0 h 6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003" h="683767">
                  <a:moveTo>
                    <a:pt x="10344003" y="683766"/>
                  </a:moveTo>
                  <a:lnTo>
                    <a:pt x="341883" y="683766"/>
                  </a:lnTo>
                  <a:lnTo>
                    <a:pt x="0" y="341883"/>
                  </a:lnTo>
                  <a:lnTo>
                    <a:pt x="341883" y="1"/>
                  </a:lnTo>
                  <a:lnTo>
                    <a:pt x="10344003" y="1"/>
                  </a:lnTo>
                  <a:lnTo>
                    <a:pt x="10344003" y="683766"/>
                  </a:lnTo>
                  <a:close/>
                </a:path>
              </a:pathLst>
            </a:custGeom>
            <a:solidFill>
              <a:schemeClr val="accent2">
                <a:hueOff val="0"/>
                <a:satOff val="0"/>
                <a:lumOff val="0"/>
                <a:alpha val="50000"/>
              </a:schemeClr>
            </a:solidFill>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72464" tIns="60961" rIns="113792" bIns="60961" numCol="1" spcCol="1270" anchor="ctr" anchorCtr="0">
              <a:noAutofit/>
            </a:bodyPr>
            <a:lstStyle/>
            <a:p>
              <a:pPr marL="0" lvl="0" indent="0" algn="just" defTabSz="711200">
                <a:lnSpc>
                  <a:spcPct val="90000"/>
                </a:lnSpc>
                <a:spcBef>
                  <a:spcPct val="0"/>
                </a:spcBef>
                <a:spcAft>
                  <a:spcPct val="35000"/>
                </a:spcAft>
                <a:buClr>
                  <a:srgbClr val="000000"/>
                </a:buClr>
                <a:buSzPts val="1600"/>
                <a:buFont typeface="Arial"/>
                <a:buNone/>
              </a:pPr>
              <a:r>
                <a:rPr lang="uk-UA" sz="2200" b="0" i="0" u="none" strike="noStrike" kern="1200" cap="none" noProof="0" dirty="0">
                  <a:solidFill>
                    <a:schemeClr val="tx1"/>
                  </a:solidFill>
                  <a:latin typeface="Calibri"/>
                  <a:ea typeface="Calibri"/>
                  <a:cs typeface="Calibri"/>
                  <a:sym typeface="Calibri"/>
                </a:rPr>
                <a:t>послуги радіомовлення та телевізійного мовлення;</a:t>
              </a:r>
              <a:endParaRPr lang="uk-UA" sz="2200" kern="1200" noProof="0" dirty="0">
                <a:solidFill>
                  <a:schemeClr val="tx1"/>
                </a:solidFill>
              </a:endParaRPr>
            </a:p>
          </p:txBody>
        </p:sp>
        <p:sp>
          <p:nvSpPr>
            <p:cNvPr id="5" name="Овал 4">
              <a:extLst>
                <a:ext uri="{FF2B5EF4-FFF2-40B4-BE49-F238E27FC236}">
                  <a16:creationId xmlns:a16="http://schemas.microsoft.com/office/drawing/2014/main" xmlns="" id="{9534DDC5-713A-4C77-A014-17523868B623}"/>
                </a:ext>
              </a:extLst>
            </p:cNvPr>
            <p:cNvSpPr/>
            <p:nvPr/>
          </p:nvSpPr>
          <p:spPr>
            <a:xfrm>
              <a:off x="208161" y="2304012"/>
              <a:ext cx="1025549" cy="708787"/>
            </a:xfrm>
            <a:prstGeom prst="ellipse">
              <a:avLst/>
            </a:pr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6" name="Полілінія: фігура 5">
              <a:extLst>
                <a:ext uri="{FF2B5EF4-FFF2-40B4-BE49-F238E27FC236}">
                  <a16:creationId xmlns:a16="http://schemas.microsoft.com/office/drawing/2014/main" xmlns="" id="{5465759E-D625-4C19-8B57-65871E501051}"/>
                </a:ext>
              </a:extLst>
            </p:cNvPr>
            <p:cNvSpPr/>
            <p:nvPr/>
          </p:nvSpPr>
          <p:spPr>
            <a:xfrm>
              <a:off x="920718" y="3092574"/>
              <a:ext cx="10344003" cy="825857"/>
            </a:xfrm>
            <a:custGeom>
              <a:avLst/>
              <a:gdLst>
                <a:gd name="connsiteX0" fmla="*/ 0 w 10344003"/>
                <a:gd name="connsiteY0" fmla="*/ 0 h 683767"/>
                <a:gd name="connsiteX1" fmla="*/ 10002120 w 10344003"/>
                <a:gd name="connsiteY1" fmla="*/ 0 h 683767"/>
                <a:gd name="connsiteX2" fmla="*/ 10344003 w 10344003"/>
                <a:gd name="connsiteY2" fmla="*/ 341884 h 683767"/>
                <a:gd name="connsiteX3" fmla="*/ 10002120 w 10344003"/>
                <a:gd name="connsiteY3" fmla="*/ 683767 h 683767"/>
                <a:gd name="connsiteX4" fmla="*/ 0 w 10344003"/>
                <a:gd name="connsiteY4" fmla="*/ 683767 h 683767"/>
                <a:gd name="connsiteX5" fmla="*/ 0 w 10344003"/>
                <a:gd name="connsiteY5" fmla="*/ 0 h 6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003" h="683767">
                  <a:moveTo>
                    <a:pt x="10344003" y="683766"/>
                  </a:moveTo>
                  <a:lnTo>
                    <a:pt x="341883" y="683766"/>
                  </a:lnTo>
                  <a:lnTo>
                    <a:pt x="0" y="341883"/>
                  </a:lnTo>
                  <a:lnTo>
                    <a:pt x="341883" y="1"/>
                  </a:lnTo>
                  <a:lnTo>
                    <a:pt x="10344003" y="1"/>
                  </a:lnTo>
                  <a:lnTo>
                    <a:pt x="10344003" y="683766"/>
                  </a:lnTo>
                  <a:close/>
                </a:path>
              </a:pathLst>
            </a:custGeom>
            <a:solidFill>
              <a:schemeClr val="accent2">
                <a:hueOff val="-485121"/>
                <a:satOff val="-27976"/>
                <a:lumOff val="2876"/>
                <a:alpha val="50000"/>
              </a:schemeClr>
            </a:solidFill>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472464" tIns="60961" rIns="113792" bIns="60961" numCol="1" spcCol="1270" anchor="ctr" anchorCtr="0">
              <a:noAutofit/>
            </a:bodyPr>
            <a:lstStyle/>
            <a:p>
              <a:pPr marL="0" lvl="0" indent="0" algn="just" defTabSz="711200">
                <a:lnSpc>
                  <a:spcPct val="90000"/>
                </a:lnSpc>
                <a:spcBef>
                  <a:spcPct val="0"/>
                </a:spcBef>
                <a:spcAft>
                  <a:spcPct val="35000"/>
                </a:spcAft>
                <a:buClr>
                  <a:srgbClr val="000000"/>
                </a:buClr>
                <a:buSzPts val="1600"/>
                <a:buFont typeface="Arial"/>
                <a:buNone/>
              </a:pPr>
              <a:r>
                <a:rPr lang="uk-UA" sz="2200" b="0" i="0" u="none" strike="noStrike" kern="1200" cap="none" noProof="0" dirty="0">
                  <a:solidFill>
                    <a:schemeClr val="tx1"/>
                  </a:solidFill>
                  <a:latin typeface="Calibri"/>
                  <a:ea typeface="Calibri"/>
                  <a:cs typeface="Calibri"/>
                  <a:sym typeface="Calibri"/>
                </a:rPr>
                <a:t>надання посередницьких послуг від імені та за рахунок іншої особи або від свого імені, але за рахунок іншої особи, якщо забезпечується надання покупцю послуг, перерахованих у цьому підпункті;</a:t>
              </a:r>
              <a:endParaRPr lang="uk-UA" sz="2200" kern="1200" noProof="0" dirty="0">
                <a:solidFill>
                  <a:schemeClr val="tx1"/>
                </a:solidFill>
              </a:endParaRPr>
            </a:p>
          </p:txBody>
        </p:sp>
        <p:sp>
          <p:nvSpPr>
            <p:cNvPr id="7" name="Овал 6">
              <a:extLst>
                <a:ext uri="{FF2B5EF4-FFF2-40B4-BE49-F238E27FC236}">
                  <a16:creationId xmlns:a16="http://schemas.microsoft.com/office/drawing/2014/main" xmlns="" id="{76E5835A-EA0F-4B80-8FE3-C21BF5AC1AE1}"/>
                </a:ext>
              </a:extLst>
            </p:cNvPr>
            <p:cNvSpPr/>
            <p:nvPr/>
          </p:nvSpPr>
          <p:spPr>
            <a:xfrm>
              <a:off x="208161" y="3165552"/>
              <a:ext cx="1025549" cy="708787"/>
            </a:xfrm>
            <a:prstGeom prst="ellipse">
              <a:avLst/>
            </a:pr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tint val="50000"/>
                <a:hueOff val="-293554"/>
                <a:satOff val="-25390"/>
                <a:lumOff val="-254"/>
                <a:alphaOff val="0"/>
              </a:schemeClr>
            </a:fillRef>
            <a:effectRef idx="0">
              <a:schemeClr val="accent2">
                <a:tint val="50000"/>
                <a:hueOff val="-293554"/>
                <a:satOff val="-25390"/>
                <a:lumOff val="-254"/>
                <a:alphaOff val="0"/>
              </a:schemeClr>
            </a:effectRef>
            <a:fontRef idx="minor">
              <a:schemeClr val="lt1">
                <a:hueOff val="0"/>
                <a:satOff val="0"/>
                <a:lumOff val="0"/>
                <a:alphaOff val="0"/>
              </a:schemeClr>
            </a:fontRef>
          </p:style>
          <p:txBody>
            <a:bodyPr/>
            <a:lstStyle/>
            <a:p>
              <a:endParaRPr lang="uk-UA" dirty="0"/>
            </a:p>
          </p:txBody>
        </p:sp>
        <p:sp>
          <p:nvSpPr>
            <p:cNvPr id="8" name="Полілінія: фігура 7">
              <a:extLst>
                <a:ext uri="{FF2B5EF4-FFF2-40B4-BE49-F238E27FC236}">
                  <a16:creationId xmlns:a16="http://schemas.microsoft.com/office/drawing/2014/main" xmlns="" id="{DCCA5CD1-61A0-4C5B-A6A2-91082C0ED961}"/>
                </a:ext>
              </a:extLst>
            </p:cNvPr>
            <p:cNvSpPr/>
            <p:nvPr/>
          </p:nvSpPr>
          <p:spPr>
            <a:xfrm>
              <a:off x="920718" y="4089371"/>
              <a:ext cx="10344003" cy="561118"/>
            </a:xfrm>
            <a:custGeom>
              <a:avLst/>
              <a:gdLst>
                <a:gd name="connsiteX0" fmla="*/ 0 w 10344003"/>
                <a:gd name="connsiteY0" fmla="*/ 0 h 683767"/>
                <a:gd name="connsiteX1" fmla="*/ 10002120 w 10344003"/>
                <a:gd name="connsiteY1" fmla="*/ 0 h 683767"/>
                <a:gd name="connsiteX2" fmla="*/ 10344003 w 10344003"/>
                <a:gd name="connsiteY2" fmla="*/ 341884 h 683767"/>
                <a:gd name="connsiteX3" fmla="*/ 10002120 w 10344003"/>
                <a:gd name="connsiteY3" fmla="*/ 683767 h 683767"/>
                <a:gd name="connsiteX4" fmla="*/ 0 w 10344003"/>
                <a:gd name="connsiteY4" fmla="*/ 683767 h 683767"/>
                <a:gd name="connsiteX5" fmla="*/ 0 w 10344003"/>
                <a:gd name="connsiteY5" fmla="*/ 0 h 6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003" h="683767">
                  <a:moveTo>
                    <a:pt x="10344003" y="683766"/>
                  </a:moveTo>
                  <a:lnTo>
                    <a:pt x="341883" y="683766"/>
                  </a:lnTo>
                  <a:lnTo>
                    <a:pt x="0" y="341883"/>
                  </a:lnTo>
                  <a:lnTo>
                    <a:pt x="341883" y="1"/>
                  </a:lnTo>
                  <a:lnTo>
                    <a:pt x="10344003" y="1"/>
                  </a:lnTo>
                  <a:lnTo>
                    <a:pt x="10344003" y="683766"/>
                  </a:lnTo>
                  <a:close/>
                </a:path>
              </a:pathLst>
            </a:custGeom>
            <a:solidFill>
              <a:schemeClr val="accent2">
                <a:hueOff val="-970242"/>
                <a:satOff val="-55952"/>
                <a:lumOff val="5752"/>
                <a:alpha val="50000"/>
              </a:schemeClr>
            </a:solidFill>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spcFirstLastPara="0" vert="horz" wrap="square" lIns="472464" tIns="60961" rIns="113792" bIns="60961" numCol="1" spcCol="1270" anchor="ctr" anchorCtr="0">
              <a:noAutofit/>
            </a:bodyPr>
            <a:lstStyle/>
            <a:p>
              <a:pPr marL="0" lvl="0" indent="0" algn="just" defTabSz="711200">
                <a:lnSpc>
                  <a:spcPct val="90000"/>
                </a:lnSpc>
                <a:spcBef>
                  <a:spcPct val="0"/>
                </a:spcBef>
                <a:spcAft>
                  <a:spcPct val="35000"/>
                </a:spcAft>
                <a:buClr>
                  <a:srgbClr val="000000"/>
                </a:buClr>
                <a:buSzPts val="1600"/>
                <a:buFont typeface="Arial"/>
                <a:buNone/>
              </a:pPr>
              <a:r>
                <a:rPr lang="uk-UA" sz="2200" b="0" i="0" u="none" strike="noStrike" kern="1200" cap="none" noProof="0" dirty="0">
                  <a:solidFill>
                    <a:schemeClr val="tx1"/>
                  </a:solidFill>
                  <a:latin typeface="Calibri"/>
                  <a:ea typeface="Calibri"/>
                  <a:cs typeface="Calibri"/>
                  <a:sym typeface="Calibri"/>
                </a:rPr>
                <a:t>надання транспортно-експедиторських послуг;</a:t>
              </a:r>
              <a:endParaRPr lang="uk-UA" sz="2200" kern="1200" noProof="0" dirty="0">
                <a:solidFill>
                  <a:schemeClr val="tx1"/>
                </a:solidFill>
              </a:endParaRPr>
            </a:p>
          </p:txBody>
        </p:sp>
        <p:sp>
          <p:nvSpPr>
            <p:cNvPr id="14" name="Овал 13">
              <a:extLst>
                <a:ext uri="{FF2B5EF4-FFF2-40B4-BE49-F238E27FC236}">
                  <a16:creationId xmlns:a16="http://schemas.microsoft.com/office/drawing/2014/main" xmlns="" id="{ECC268E1-FDBE-4F32-849C-9740AE4FB1D1}"/>
                </a:ext>
              </a:extLst>
            </p:cNvPr>
            <p:cNvSpPr/>
            <p:nvPr/>
          </p:nvSpPr>
          <p:spPr>
            <a:xfrm>
              <a:off x="201861" y="4021461"/>
              <a:ext cx="1025549" cy="708787"/>
            </a:xfrm>
            <a:prstGeom prst="ellipse">
              <a:avLst/>
            </a:pr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tint val="50000"/>
                <a:hueOff val="-587108"/>
                <a:satOff val="-50780"/>
                <a:lumOff val="-508"/>
                <a:alphaOff val="0"/>
              </a:schemeClr>
            </a:fillRef>
            <a:effectRef idx="0">
              <a:schemeClr val="accent2">
                <a:tint val="50000"/>
                <a:hueOff val="-587108"/>
                <a:satOff val="-50780"/>
                <a:lumOff val="-508"/>
                <a:alphaOff val="0"/>
              </a:schemeClr>
            </a:effectRef>
            <a:fontRef idx="minor">
              <a:schemeClr val="lt1">
                <a:hueOff val="0"/>
                <a:satOff val="0"/>
                <a:lumOff val="0"/>
                <a:alphaOff val="0"/>
              </a:schemeClr>
            </a:fontRef>
          </p:style>
        </p:sp>
        <p:sp>
          <p:nvSpPr>
            <p:cNvPr id="15" name="Полілінія: фігура 14">
              <a:extLst>
                <a:ext uri="{FF2B5EF4-FFF2-40B4-BE49-F238E27FC236}">
                  <a16:creationId xmlns:a16="http://schemas.microsoft.com/office/drawing/2014/main" xmlns="" id="{E0029744-1803-45A2-A33F-5DC2C19E286D}"/>
                </a:ext>
              </a:extLst>
            </p:cNvPr>
            <p:cNvSpPr/>
            <p:nvPr/>
          </p:nvSpPr>
          <p:spPr>
            <a:xfrm>
              <a:off x="920718" y="4821065"/>
              <a:ext cx="10344003" cy="806783"/>
            </a:xfrm>
            <a:custGeom>
              <a:avLst/>
              <a:gdLst>
                <a:gd name="connsiteX0" fmla="*/ 0 w 10344003"/>
                <a:gd name="connsiteY0" fmla="*/ 0 h 683767"/>
                <a:gd name="connsiteX1" fmla="*/ 10002120 w 10344003"/>
                <a:gd name="connsiteY1" fmla="*/ 0 h 683767"/>
                <a:gd name="connsiteX2" fmla="*/ 10344003 w 10344003"/>
                <a:gd name="connsiteY2" fmla="*/ 341884 h 683767"/>
                <a:gd name="connsiteX3" fmla="*/ 10002120 w 10344003"/>
                <a:gd name="connsiteY3" fmla="*/ 683767 h 683767"/>
                <a:gd name="connsiteX4" fmla="*/ 0 w 10344003"/>
                <a:gd name="connsiteY4" fmla="*/ 683767 h 683767"/>
                <a:gd name="connsiteX5" fmla="*/ 0 w 10344003"/>
                <a:gd name="connsiteY5" fmla="*/ 0 h 68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4003" h="683767">
                  <a:moveTo>
                    <a:pt x="10344003" y="683766"/>
                  </a:moveTo>
                  <a:lnTo>
                    <a:pt x="341883" y="683766"/>
                  </a:lnTo>
                  <a:lnTo>
                    <a:pt x="0" y="341883"/>
                  </a:lnTo>
                  <a:lnTo>
                    <a:pt x="341883" y="1"/>
                  </a:lnTo>
                  <a:lnTo>
                    <a:pt x="10344003" y="1"/>
                  </a:lnTo>
                  <a:lnTo>
                    <a:pt x="10344003" y="683766"/>
                  </a:lnTo>
                  <a:close/>
                </a:path>
              </a:pathLst>
            </a:custGeom>
            <a:solidFill>
              <a:schemeClr val="accent2">
                <a:hueOff val="-1455363"/>
                <a:satOff val="-83928"/>
                <a:lumOff val="8628"/>
                <a:alpha val="50000"/>
              </a:schemeClr>
            </a:solidFill>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472464" tIns="60961" rIns="113792" bIns="60961" numCol="1" spcCol="1270" anchor="ctr" anchorCtr="0">
              <a:noAutofit/>
            </a:bodyPr>
            <a:lstStyle/>
            <a:p>
              <a:pPr marL="0" lvl="0" indent="0" algn="just" defTabSz="711200">
                <a:lnSpc>
                  <a:spcPct val="90000"/>
                </a:lnSpc>
                <a:spcBef>
                  <a:spcPct val="0"/>
                </a:spcBef>
                <a:spcAft>
                  <a:spcPct val="35000"/>
                </a:spcAft>
                <a:buNone/>
              </a:pPr>
              <a:r>
                <a:rPr lang="uk-UA" sz="2200" kern="1200" noProof="0" dirty="0">
                  <a:solidFill>
                    <a:schemeClr val="tx1"/>
                  </a:solidFill>
                  <a:latin typeface="Calibri"/>
                  <a:ea typeface="Calibri"/>
                  <a:cs typeface="Calibri"/>
                  <a:sym typeface="Calibri"/>
                </a:rPr>
                <a:t>надання послуг з виробництва та компонування відеофільмів, кінофільмів, анімаційних (мультиплікаційних) фільмів, телевізійних програм, рекламних фільмів, </a:t>
              </a:r>
              <a:r>
                <a:rPr lang="uk-UA" sz="2200" kern="1200" noProof="0" dirty="0" err="1">
                  <a:solidFill>
                    <a:schemeClr val="tx1"/>
                  </a:solidFill>
                  <a:latin typeface="Calibri"/>
                  <a:ea typeface="Calibri"/>
                  <a:cs typeface="Calibri"/>
                  <a:sym typeface="Calibri"/>
                </a:rPr>
                <a:t>фоторекламних</a:t>
              </a:r>
              <a:r>
                <a:rPr lang="uk-UA" sz="2200" kern="1200" noProof="0" dirty="0">
                  <a:solidFill>
                    <a:schemeClr val="tx1"/>
                  </a:solidFill>
                  <a:latin typeface="Calibri"/>
                  <a:ea typeface="Calibri"/>
                  <a:cs typeface="Calibri"/>
                  <a:sym typeface="Calibri"/>
                </a:rPr>
                <a:t> матеріалів та комп’ютерної графіки;</a:t>
              </a:r>
              <a:endParaRPr lang="uk-UA" sz="2200" kern="1200" noProof="0" dirty="0">
                <a:solidFill>
                  <a:schemeClr val="tx1"/>
                </a:solidFill>
              </a:endParaRPr>
            </a:p>
          </p:txBody>
        </p:sp>
        <p:sp>
          <p:nvSpPr>
            <p:cNvPr id="16" name="Овал 15">
              <a:extLst>
                <a:ext uri="{FF2B5EF4-FFF2-40B4-BE49-F238E27FC236}">
                  <a16:creationId xmlns:a16="http://schemas.microsoft.com/office/drawing/2014/main" xmlns="" id="{D4188018-4D43-449D-B030-20A0CB6828FA}"/>
                </a:ext>
              </a:extLst>
            </p:cNvPr>
            <p:cNvSpPr/>
            <p:nvPr/>
          </p:nvSpPr>
          <p:spPr>
            <a:xfrm>
              <a:off x="200169" y="4858764"/>
              <a:ext cx="1025549" cy="708787"/>
            </a:xfrm>
            <a:prstGeom prst="ellipse">
              <a:avLst/>
            </a:prstGeom>
            <a:ln>
              <a:solidFill>
                <a:schemeClr val="tx1"/>
              </a:solidFill>
            </a:ln>
            <a:scene3d>
              <a:camera prst="orthographicFront"/>
              <a:lightRig rig="threePt" dir="t"/>
            </a:scene3d>
            <a:sp3d>
              <a:bevelT/>
            </a:sp3d>
          </p:spPr>
          <p:style>
            <a:lnRef idx="2">
              <a:schemeClr val="lt1">
                <a:hueOff val="0"/>
                <a:satOff val="0"/>
                <a:lumOff val="0"/>
                <a:alphaOff val="0"/>
              </a:schemeClr>
            </a:lnRef>
            <a:fillRef idx="1">
              <a:schemeClr val="accent2">
                <a:tint val="50000"/>
                <a:hueOff val="-880662"/>
                <a:satOff val="-76170"/>
                <a:lumOff val="-762"/>
                <a:alphaOff val="0"/>
              </a:schemeClr>
            </a:fillRef>
            <a:effectRef idx="0">
              <a:schemeClr val="accent2">
                <a:tint val="50000"/>
                <a:hueOff val="-880662"/>
                <a:satOff val="-76170"/>
                <a:lumOff val="-762"/>
                <a:alphaOff val="0"/>
              </a:schemeClr>
            </a:effectRef>
            <a:fontRef idx="minor">
              <a:schemeClr val="lt1">
                <a:hueOff val="0"/>
                <a:satOff val="0"/>
                <a:lumOff val="0"/>
                <a:alphaOff val="0"/>
              </a:schemeClr>
            </a:fontRef>
          </p:style>
        </p:sp>
      </p:grpSp>
      <p:sp>
        <p:nvSpPr>
          <p:cNvPr id="10" name="Овал 9">
            <a:extLst>
              <a:ext uri="{FF2B5EF4-FFF2-40B4-BE49-F238E27FC236}">
                <a16:creationId xmlns:a16="http://schemas.microsoft.com/office/drawing/2014/main" xmlns="" id="{1A64CF8F-D82A-3934-C58F-F5CA09DCCF64}"/>
              </a:ext>
            </a:extLst>
          </p:cNvPr>
          <p:cNvSpPr/>
          <p:nvPr/>
        </p:nvSpPr>
        <p:spPr>
          <a:xfrm>
            <a:off x="462793" y="1491060"/>
            <a:ext cx="540000" cy="540000"/>
          </a:xfrm>
          <a:prstGeom prst="ellipse">
            <a:avLst/>
          </a:prstGeom>
          <a:solidFill>
            <a:schemeClr val="accent4">
              <a:lumMod val="60000"/>
              <a:lumOff val="40000"/>
            </a:schemeClr>
          </a:solidFill>
          <a:ln>
            <a:solidFill>
              <a:schemeClr val="accent4">
                <a:lumMod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uk-UA" b="1" dirty="0">
                <a:solidFill>
                  <a:schemeClr val="tx1"/>
                </a:solidFill>
              </a:rPr>
              <a:t>Е</a:t>
            </a:r>
          </a:p>
        </p:txBody>
      </p:sp>
      <p:sp>
        <p:nvSpPr>
          <p:cNvPr id="11" name="Овал 10">
            <a:extLst>
              <a:ext uri="{FF2B5EF4-FFF2-40B4-BE49-F238E27FC236}">
                <a16:creationId xmlns:a16="http://schemas.microsoft.com/office/drawing/2014/main" xmlns="" id="{0A4E6C05-94A9-0838-2ED1-053CA5DFA40D}"/>
              </a:ext>
            </a:extLst>
          </p:cNvPr>
          <p:cNvSpPr/>
          <p:nvPr/>
        </p:nvSpPr>
        <p:spPr>
          <a:xfrm>
            <a:off x="462793" y="2807165"/>
            <a:ext cx="540000" cy="540000"/>
          </a:xfrm>
          <a:prstGeom prst="ellipse">
            <a:avLst/>
          </a:prstGeom>
          <a:solidFill>
            <a:schemeClr val="accent4">
              <a:lumMod val="60000"/>
              <a:lumOff val="40000"/>
            </a:schemeClr>
          </a:solidFill>
          <a:ln>
            <a:solidFill>
              <a:schemeClr val="accent4">
                <a:lumMod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uk-UA" b="1" dirty="0">
                <a:solidFill>
                  <a:schemeClr val="tx1"/>
                </a:solidFill>
              </a:rPr>
              <a:t>Є</a:t>
            </a:r>
          </a:p>
        </p:txBody>
      </p:sp>
      <p:sp>
        <p:nvSpPr>
          <p:cNvPr id="12" name="Овал 11">
            <a:extLst>
              <a:ext uri="{FF2B5EF4-FFF2-40B4-BE49-F238E27FC236}">
                <a16:creationId xmlns:a16="http://schemas.microsoft.com/office/drawing/2014/main" xmlns="" id="{89BA0306-9C86-066E-3B13-1C7757956CCF}"/>
              </a:ext>
            </a:extLst>
          </p:cNvPr>
          <p:cNvSpPr/>
          <p:nvPr/>
        </p:nvSpPr>
        <p:spPr>
          <a:xfrm>
            <a:off x="462793" y="4111338"/>
            <a:ext cx="540000" cy="540000"/>
          </a:xfrm>
          <a:prstGeom prst="ellipse">
            <a:avLst/>
          </a:prstGeom>
          <a:solidFill>
            <a:schemeClr val="accent4">
              <a:lumMod val="60000"/>
              <a:lumOff val="40000"/>
            </a:schemeClr>
          </a:solidFill>
          <a:ln>
            <a:solidFill>
              <a:schemeClr val="accent4">
                <a:lumMod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uk-UA" b="1" dirty="0">
                <a:solidFill>
                  <a:schemeClr val="tx1"/>
                </a:solidFill>
              </a:rPr>
              <a:t>Ж</a:t>
            </a:r>
          </a:p>
        </p:txBody>
      </p:sp>
      <p:sp>
        <p:nvSpPr>
          <p:cNvPr id="13" name="Овал 12">
            <a:extLst>
              <a:ext uri="{FF2B5EF4-FFF2-40B4-BE49-F238E27FC236}">
                <a16:creationId xmlns:a16="http://schemas.microsoft.com/office/drawing/2014/main" xmlns="" id="{A4B60071-F9EA-DC36-9E97-2BC541CC688D}"/>
              </a:ext>
            </a:extLst>
          </p:cNvPr>
          <p:cNvSpPr/>
          <p:nvPr/>
        </p:nvSpPr>
        <p:spPr>
          <a:xfrm>
            <a:off x="462793" y="5399323"/>
            <a:ext cx="540000" cy="540000"/>
          </a:xfrm>
          <a:prstGeom prst="ellipse">
            <a:avLst/>
          </a:prstGeom>
          <a:solidFill>
            <a:schemeClr val="accent4">
              <a:lumMod val="60000"/>
              <a:lumOff val="40000"/>
            </a:schemeClr>
          </a:solidFill>
          <a:ln>
            <a:solidFill>
              <a:schemeClr val="accent4">
                <a:lumMod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uk-UA" b="1" dirty="0">
                <a:solidFill>
                  <a:schemeClr val="tx1"/>
                </a:solidFill>
              </a:rPr>
              <a:t>З</a:t>
            </a:r>
          </a:p>
        </p:txBody>
      </p:sp>
      <p:sp>
        <p:nvSpPr>
          <p:cNvPr id="18" name="Google Shape;200;p11">
            <a:extLst>
              <a:ext uri="{FF2B5EF4-FFF2-40B4-BE49-F238E27FC236}">
                <a16:creationId xmlns:a16="http://schemas.microsoft.com/office/drawing/2014/main" xmlns="" id="{565BFD4B-C4DA-4FC9-8A8E-4CB2B374D48F}"/>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19</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561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D5C9F-7BC5-F844-BE0D-94DA8485449D}"/>
              </a:ext>
            </a:extLst>
          </p:cNvPr>
          <p:cNvSpPr>
            <a:spLocks noGrp="1"/>
          </p:cNvSpPr>
          <p:nvPr>
            <p:ph type="title"/>
          </p:nvPr>
        </p:nvSpPr>
        <p:spPr>
          <a:xfrm>
            <a:off x="838200" y="9525"/>
            <a:ext cx="10515600" cy="1325563"/>
          </a:xfrm>
        </p:spPr>
        <p:txBody>
          <a:bodyPr>
            <a:normAutofit/>
          </a:bodyPr>
          <a:lstStyle/>
          <a:p>
            <a:pPr algn="ctr"/>
            <a:r>
              <a:rPr lang="uk-UA" sz="3500" b="1" dirty="0">
                <a:latin typeface="+mn-lt"/>
              </a:rPr>
              <a:t>2 ЧАСТИНА</a:t>
            </a:r>
            <a:endParaRPr lang="x-none" sz="3500" b="1" dirty="0">
              <a:latin typeface="+mn-lt"/>
            </a:endParaRPr>
          </a:p>
        </p:txBody>
      </p:sp>
      <p:sp>
        <p:nvSpPr>
          <p:cNvPr id="3" name="Content Placeholder 2">
            <a:extLst>
              <a:ext uri="{FF2B5EF4-FFF2-40B4-BE49-F238E27FC236}">
                <a16:creationId xmlns:a16="http://schemas.microsoft.com/office/drawing/2014/main" xmlns="" id="{9EC2C620-4A68-E04D-AD81-72B351075C81}"/>
              </a:ext>
            </a:extLst>
          </p:cNvPr>
          <p:cNvSpPr>
            <a:spLocks noGrp="1"/>
          </p:cNvSpPr>
          <p:nvPr>
            <p:ph idx="1"/>
          </p:nvPr>
        </p:nvSpPr>
        <p:spPr>
          <a:xfrm>
            <a:off x="406400" y="1259840"/>
            <a:ext cx="11592560" cy="4713522"/>
          </a:xfrm>
        </p:spPr>
        <p:txBody>
          <a:bodyPr anchor="ctr">
            <a:normAutofit/>
          </a:bodyPr>
          <a:lstStyle/>
          <a:p>
            <a:pPr marL="0" indent="0" algn="ctr">
              <a:lnSpc>
                <a:spcPct val="120000"/>
              </a:lnSpc>
              <a:spcBef>
                <a:spcPts val="0"/>
              </a:spcBef>
              <a:buNone/>
            </a:pPr>
            <a:r>
              <a:rPr lang="uk-UA" b="1" dirty="0"/>
              <a:t>ПДВ – проблемні питання:</a:t>
            </a:r>
            <a:endParaRPr lang="x-none" dirty="0"/>
          </a:p>
          <a:p>
            <a:pPr lvl="0" algn="just">
              <a:lnSpc>
                <a:spcPct val="120000"/>
              </a:lnSpc>
              <a:spcBef>
                <a:spcPts val="0"/>
              </a:spcBef>
              <a:buFont typeface="Calibri" panose="020F0502020204030204" pitchFamily="34" charset="0"/>
              <a:buChar char="―"/>
            </a:pPr>
            <a:r>
              <a:rPr lang="uk-UA" dirty="0"/>
              <a:t> ПДВ при імпорті послуг, як визначити місце постачання?;</a:t>
            </a:r>
            <a:endParaRPr lang="x-none" dirty="0"/>
          </a:p>
          <a:p>
            <a:pPr lvl="0" algn="just">
              <a:lnSpc>
                <a:spcPct val="120000"/>
              </a:lnSpc>
              <a:spcBef>
                <a:spcPts val="0"/>
              </a:spcBef>
              <a:buFont typeface="Calibri" panose="020F0502020204030204" pitchFamily="34" charset="0"/>
              <a:buChar char="―"/>
            </a:pPr>
            <a:r>
              <a:rPr lang="uk-UA" dirty="0"/>
              <a:t> Р</a:t>
            </a:r>
            <a:r>
              <a:rPr lang="x-none" dirty="0"/>
              <a:t>озрахунок коригування</a:t>
            </a:r>
            <a:r>
              <a:rPr lang="uk-UA" dirty="0"/>
              <a:t> – </a:t>
            </a:r>
            <a:r>
              <a:rPr lang="x-none" dirty="0"/>
              <a:t>зміна ставки та номенклатури</a:t>
            </a:r>
            <a:r>
              <a:rPr lang="uk-UA" dirty="0"/>
              <a:t>;</a:t>
            </a:r>
            <a:endParaRPr lang="x-none" dirty="0"/>
          </a:p>
          <a:p>
            <a:pPr lvl="0" algn="just">
              <a:lnSpc>
                <a:spcPct val="120000"/>
              </a:lnSpc>
              <a:spcBef>
                <a:spcPts val="0"/>
              </a:spcBef>
              <a:buFont typeface="Calibri" panose="020F0502020204030204" pitchFamily="34" charset="0"/>
              <a:buChar char="―"/>
            </a:pPr>
            <a:r>
              <a:rPr lang="uk-UA" dirty="0"/>
              <a:t> П</a:t>
            </a:r>
            <a:r>
              <a:rPr lang="x-none" dirty="0"/>
              <a:t>овернення передоплати – розрахунок коригування</a:t>
            </a:r>
            <a:r>
              <a:rPr lang="uk-UA" dirty="0"/>
              <a:t>;</a:t>
            </a:r>
            <a:endParaRPr lang="x-none" dirty="0"/>
          </a:p>
          <a:p>
            <a:pPr lvl="0" algn="just">
              <a:lnSpc>
                <a:spcPct val="120000"/>
              </a:lnSpc>
              <a:spcBef>
                <a:spcPts val="0"/>
              </a:spcBef>
              <a:buFont typeface="Calibri" panose="020F0502020204030204" pitchFamily="34" charset="0"/>
              <a:buChar char="―"/>
            </a:pPr>
            <a:r>
              <a:rPr lang="uk-UA" dirty="0"/>
              <a:t> Складання РК на повернення товарів;</a:t>
            </a:r>
            <a:endParaRPr lang="x-none" dirty="0"/>
          </a:p>
          <a:p>
            <a:pPr lvl="0" algn="just">
              <a:lnSpc>
                <a:spcPct val="120000"/>
              </a:lnSpc>
              <a:spcBef>
                <a:spcPts val="0"/>
              </a:spcBef>
              <a:buFont typeface="Calibri" panose="020F0502020204030204" pitchFamily="34" charset="0"/>
              <a:buChar char="―"/>
            </a:pPr>
            <a:r>
              <a:rPr lang="uk-UA" dirty="0"/>
              <a:t> Н</a:t>
            </a:r>
            <a:r>
              <a:rPr lang="x-none" dirty="0"/>
              <a:t>есвоєчасно зареєстрований платником </a:t>
            </a:r>
            <a:r>
              <a:rPr lang="uk-UA" dirty="0"/>
              <a:t>ПДВ</a:t>
            </a:r>
            <a:r>
              <a:rPr lang="x-none" dirty="0"/>
              <a:t>. </a:t>
            </a:r>
            <a:r>
              <a:rPr lang="uk-UA" dirty="0"/>
              <a:t>Ш</a:t>
            </a:r>
            <a:r>
              <a:rPr lang="x-none" dirty="0"/>
              <a:t>трафів за нереєстрацію</a:t>
            </a:r>
            <a:r>
              <a:rPr lang="uk-UA" dirty="0"/>
              <a:t> ПН</a:t>
            </a:r>
            <a:r>
              <a:rPr lang="x-none" dirty="0"/>
              <a:t> не буде!?</a:t>
            </a:r>
            <a:r>
              <a:rPr lang="uk-UA" dirty="0"/>
              <a:t>;</a:t>
            </a:r>
            <a:endParaRPr lang="x-none" dirty="0"/>
          </a:p>
          <a:p>
            <a:pPr lvl="0" algn="just">
              <a:lnSpc>
                <a:spcPct val="120000"/>
              </a:lnSpc>
              <a:spcBef>
                <a:spcPts val="0"/>
              </a:spcBef>
              <a:buFont typeface="Calibri" panose="020F0502020204030204" pitchFamily="34" charset="0"/>
              <a:buChar char="―"/>
            </a:pPr>
            <a:r>
              <a:rPr lang="uk-UA" dirty="0"/>
              <a:t> Безоплатна передача ЗСУ – особливості відображення в обліку та в податковій декларації.</a:t>
            </a:r>
            <a:endParaRPr lang="x-none" dirty="0"/>
          </a:p>
        </p:txBody>
      </p:sp>
      <p:sp>
        <p:nvSpPr>
          <p:cNvPr id="4" name="Google Shape;200;p11">
            <a:extLst>
              <a:ext uri="{FF2B5EF4-FFF2-40B4-BE49-F238E27FC236}">
                <a16:creationId xmlns:a16="http://schemas.microsoft.com/office/drawing/2014/main" xmlns="" id="{E3B7D29F-6A63-497F-A18A-FE262B804290}"/>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2</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3536949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01FDB7-58DB-0B4E-AA71-2C889180AF5B}"/>
              </a:ext>
            </a:extLst>
          </p:cNvPr>
          <p:cNvSpPr>
            <a:spLocks noGrp="1"/>
          </p:cNvSpPr>
          <p:nvPr>
            <p:ph type="title"/>
          </p:nvPr>
        </p:nvSpPr>
        <p:spPr>
          <a:xfrm>
            <a:off x="0" y="0"/>
            <a:ext cx="12192000" cy="1147665"/>
          </a:xfrm>
        </p:spPr>
        <p:txBody>
          <a:bodyPr>
            <a:normAutofit/>
          </a:bodyPr>
          <a:lstStyle/>
          <a:p>
            <a:pPr algn="ctr"/>
            <a:r>
              <a:rPr lang="uk-UA" sz="3500" b="1" dirty="0">
                <a:latin typeface="+mn-lt"/>
              </a:rPr>
              <a:t>ЕЛЕКТРОННІ ПОСЛУГИ</a:t>
            </a:r>
            <a:endParaRPr lang="x-none" sz="3500" b="1" dirty="0">
              <a:latin typeface="+mn-lt"/>
            </a:endParaRPr>
          </a:p>
        </p:txBody>
      </p:sp>
      <p:sp>
        <p:nvSpPr>
          <p:cNvPr id="3" name="Content Placeholder 2">
            <a:extLst>
              <a:ext uri="{FF2B5EF4-FFF2-40B4-BE49-F238E27FC236}">
                <a16:creationId xmlns:a16="http://schemas.microsoft.com/office/drawing/2014/main" xmlns="" id="{D623E2BB-AB85-FA41-BD5A-F0C0F57D2B75}"/>
              </a:ext>
            </a:extLst>
          </p:cNvPr>
          <p:cNvSpPr>
            <a:spLocks noGrp="1"/>
          </p:cNvSpPr>
          <p:nvPr>
            <p:ph idx="1"/>
          </p:nvPr>
        </p:nvSpPr>
        <p:spPr>
          <a:xfrm>
            <a:off x="325001" y="914401"/>
            <a:ext cx="11629571" cy="4898230"/>
          </a:xfrm>
        </p:spPr>
        <p:txBody>
          <a:bodyPr anchor="ctr">
            <a:noAutofit/>
          </a:bodyPr>
          <a:lstStyle/>
          <a:p>
            <a:pPr marL="0" indent="360000" algn="just">
              <a:lnSpc>
                <a:spcPct val="114000"/>
              </a:lnSpc>
              <a:spcBef>
                <a:spcPts val="0"/>
              </a:spcBef>
              <a:buNone/>
            </a:pPr>
            <a:r>
              <a:rPr lang="uk-UA" sz="2600" b="1" dirty="0"/>
              <a:t>186.3</a:t>
            </a:r>
            <a:r>
              <a:rPr lang="uk-UA" sz="2600" b="1" baseline="30000" dirty="0"/>
              <a:t>1</a:t>
            </a:r>
            <a:r>
              <a:rPr lang="uk-UA" sz="2600" b="1" dirty="0"/>
              <a:t>. Місцем постачання електронних послуг </a:t>
            </a:r>
            <a:r>
              <a:rPr lang="uk-UA" sz="2600" dirty="0"/>
              <a:t>вважається місцезнаходження отримувача послуг. З метою застосування зазначеного пункту місцезнаходження отримувача електронних послуг визначається:</a:t>
            </a:r>
          </a:p>
          <a:p>
            <a:pPr marL="0" indent="360000" algn="just">
              <a:lnSpc>
                <a:spcPct val="114000"/>
              </a:lnSpc>
              <a:spcBef>
                <a:spcPts val="0"/>
              </a:spcBef>
              <a:buNone/>
            </a:pPr>
            <a:r>
              <a:rPr lang="uk-UA" sz="2600" b="1" dirty="0"/>
              <a:t>ДЛЯ ОТРИМУВАЧА ПОСЛУГ – ФІЗИЧНОЇ ОСОБИ, ЯКА ЗАРЕЄСТРОВАНА ЯК СУБ’ЄКТ ГОСПОДАРЮВАННЯ, – </a:t>
            </a:r>
            <a:r>
              <a:rPr lang="uk-UA" sz="2600" dirty="0"/>
              <a:t>за місцем реєстрації такого отримувача як суб’єкта господарювання;</a:t>
            </a:r>
          </a:p>
          <a:p>
            <a:pPr marL="0" indent="360000" algn="just">
              <a:lnSpc>
                <a:spcPct val="114000"/>
              </a:lnSpc>
              <a:spcBef>
                <a:spcPts val="0"/>
              </a:spcBef>
              <a:buNone/>
            </a:pPr>
            <a:r>
              <a:rPr lang="uk-UA" sz="2600" b="1" dirty="0"/>
              <a:t>ДЛЯ ОТРИМУВАЧА ПОСЛУГ –</a:t>
            </a:r>
            <a:r>
              <a:rPr lang="uk-UA" sz="2600" dirty="0"/>
              <a:t> </a:t>
            </a:r>
            <a:r>
              <a:rPr lang="uk-UA" sz="2600" b="1" dirty="0"/>
              <a:t>ФІЗИЧНОЇ ОСОБИ, ЯКА НЕ ЗАРЕЄСТРОВАНА ЯК СУБ’ЄКТ ГОСПОДАРЮВАННЯ</a:t>
            </a:r>
            <a:r>
              <a:rPr lang="uk-UA" sz="2600" dirty="0"/>
              <a:t>, </a:t>
            </a:r>
            <a:r>
              <a:rPr lang="uk-UA" sz="2600" b="1" dirty="0"/>
              <a:t>–</a:t>
            </a:r>
            <a:r>
              <a:rPr lang="uk-UA" sz="2600" dirty="0"/>
              <a:t> за місцем фактичного місцезнаходження такої фізичної особи - отримувача послуг. </a:t>
            </a:r>
            <a:endParaRPr lang="x-none" sz="2600" dirty="0"/>
          </a:p>
        </p:txBody>
      </p:sp>
      <p:pic>
        <p:nvPicPr>
          <p:cNvPr id="6" name="Рисунок 5">
            <a:extLst>
              <a:ext uri="{FF2B5EF4-FFF2-40B4-BE49-F238E27FC236}">
                <a16:creationId xmlns:a16="http://schemas.microsoft.com/office/drawing/2014/main" xmlns="" id="{811BA4E4-B0A0-B9AC-18E3-7C9C55849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254343" y="214651"/>
            <a:ext cx="870236" cy="970947"/>
          </a:xfrm>
          <a:prstGeom prst="rect">
            <a:avLst/>
          </a:prstGeom>
        </p:spPr>
      </p:pic>
      <p:sp>
        <p:nvSpPr>
          <p:cNvPr id="8" name="Google Shape;200;p11">
            <a:extLst>
              <a:ext uri="{FF2B5EF4-FFF2-40B4-BE49-F238E27FC236}">
                <a16:creationId xmlns:a16="http://schemas.microsoft.com/office/drawing/2014/main" xmlns="" id="{D42CA245-640C-4026-8B32-8BB54F11465C}"/>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20</a:t>
            </a:fld>
            <a:endParaRPr sz="2000" b="1" i="0" u="none" strike="noStrike" cap="none" dirty="0">
              <a:solidFill>
                <a:schemeClr val="dk1"/>
              </a:solidFill>
              <a:latin typeface="Calibri"/>
              <a:ea typeface="Calibri"/>
              <a:cs typeface="Calibri"/>
              <a:sym typeface="Calibri"/>
            </a:endParaRPr>
          </a:p>
        </p:txBody>
      </p:sp>
      <p:sp>
        <p:nvSpPr>
          <p:cNvPr id="5" name="Rectangle 4">
            <a:extLst>
              <a:ext uri="{FF2B5EF4-FFF2-40B4-BE49-F238E27FC236}">
                <a16:creationId xmlns:a16="http://schemas.microsoft.com/office/drawing/2014/main" xmlns="" id="{9716E599-0754-2C4E-AD66-3942B77085B7}"/>
              </a:ext>
            </a:extLst>
          </p:cNvPr>
          <p:cNvSpPr/>
          <p:nvPr/>
        </p:nvSpPr>
        <p:spPr>
          <a:xfrm>
            <a:off x="2196430" y="5710535"/>
            <a:ext cx="9892933" cy="400110"/>
          </a:xfrm>
          <a:prstGeom prst="rect">
            <a:avLst/>
          </a:prstGeom>
        </p:spPr>
        <p:txBody>
          <a:bodyPr wrap="square">
            <a:spAutoFit/>
          </a:bodyPr>
          <a:lstStyle/>
          <a:p>
            <a:pPr algn="r"/>
            <a:r>
              <a:rPr lang="uk-UA" sz="2000" b="1" i="1" dirty="0"/>
              <a:t>Статтю 186 доповнено пунктом 186.3</a:t>
            </a:r>
            <a:r>
              <a:rPr lang="uk-UA" sz="2000" b="1" i="1" baseline="30000" dirty="0"/>
              <a:t>1</a:t>
            </a:r>
            <a:r>
              <a:rPr lang="uk-UA" sz="2000" b="1" i="1" dirty="0"/>
              <a:t> згідно із законом </a:t>
            </a:r>
            <a:r>
              <a:rPr lang="uk-UA" sz="2000" b="1" i="1" u="sng" dirty="0"/>
              <a:t>№ 1525-</a:t>
            </a:r>
            <a:r>
              <a:rPr lang="en-GB" sz="2000" b="1" i="1" u="sng" dirty="0"/>
              <a:t>ix </a:t>
            </a:r>
            <a:r>
              <a:rPr lang="uk-UA" sz="2000" b="1" i="1" u="sng" dirty="0"/>
              <a:t>від 03.06.2021</a:t>
            </a:r>
            <a:endParaRPr lang="uk-UA" sz="2000" b="1" i="1"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156" y="162766"/>
            <a:ext cx="1204990" cy="1204990"/>
          </a:xfrm>
          <a:prstGeom prst="rect">
            <a:avLst/>
          </a:prstGeom>
        </p:spPr>
      </p:pic>
    </p:spTree>
    <p:extLst>
      <p:ext uri="{BB962C8B-B14F-4D97-AF65-F5344CB8AC3E}">
        <p14:creationId xmlns:p14="http://schemas.microsoft.com/office/powerpoint/2010/main" val="1306863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623E2BB-AB85-FA41-BD5A-F0C0F57D2B75}"/>
              </a:ext>
            </a:extLst>
          </p:cNvPr>
          <p:cNvSpPr>
            <a:spLocks noGrp="1"/>
          </p:cNvSpPr>
          <p:nvPr>
            <p:ph idx="1"/>
          </p:nvPr>
        </p:nvSpPr>
        <p:spPr>
          <a:xfrm>
            <a:off x="254000" y="1324382"/>
            <a:ext cx="11684000" cy="4357603"/>
          </a:xfrm>
        </p:spPr>
        <p:txBody>
          <a:bodyPr anchor="ctr">
            <a:noAutofit/>
          </a:bodyPr>
          <a:lstStyle/>
          <a:p>
            <a:pPr marL="0" indent="360000" algn="just">
              <a:lnSpc>
                <a:spcPct val="114000"/>
              </a:lnSpc>
              <a:spcBef>
                <a:spcPts val="0"/>
              </a:spcBef>
              <a:buNone/>
            </a:pPr>
            <a:r>
              <a:rPr lang="uk-UA" sz="2600" b="1" dirty="0"/>
              <a:t>ФІЗИЧНА ОСОБА </a:t>
            </a:r>
            <a:r>
              <a:rPr lang="uk-UA" sz="2600" dirty="0"/>
              <a:t>- отримувач електронних послуг може підтвердити, що вона зареєстрована як суб’єкт господарювання - платник податку, шляхом повідомлення свого індивідуального податкового номера платника податку на додану вартість.</a:t>
            </a:r>
          </a:p>
          <a:p>
            <a:pPr marL="0" indent="360000" algn="just">
              <a:lnSpc>
                <a:spcPct val="114000"/>
              </a:lnSpc>
              <a:spcBef>
                <a:spcPts val="0"/>
              </a:spcBef>
              <a:buNone/>
            </a:pPr>
            <a:r>
              <a:rPr lang="uk-UA" sz="2600" dirty="0"/>
              <a:t>Якщо в договорі, у тому числі укладеному в електронній формі, відсутня інформація, що отримувачем електронних послуг є суб’єкт господарювання, вважається, що така послуга отримана фізичною особою, у тому числі фізичною особою - підприємцем, не зареєстрованою як платник податку.</a:t>
            </a:r>
          </a:p>
        </p:txBody>
      </p:sp>
      <p:sp>
        <p:nvSpPr>
          <p:cNvPr id="6" name="Title 1">
            <a:extLst>
              <a:ext uri="{FF2B5EF4-FFF2-40B4-BE49-F238E27FC236}">
                <a16:creationId xmlns:a16="http://schemas.microsoft.com/office/drawing/2014/main" xmlns="" id="{0D7D6D96-C3B2-8E33-AAF6-F7ED554AE199}"/>
              </a:ext>
            </a:extLst>
          </p:cNvPr>
          <p:cNvSpPr>
            <a:spLocks noGrp="1"/>
          </p:cNvSpPr>
          <p:nvPr>
            <p:ph type="title"/>
          </p:nvPr>
        </p:nvSpPr>
        <p:spPr>
          <a:xfrm>
            <a:off x="0" y="1"/>
            <a:ext cx="12192000" cy="1032052"/>
          </a:xfrm>
        </p:spPr>
        <p:txBody>
          <a:bodyPr>
            <a:normAutofit/>
          </a:bodyPr>
          <a:lstStyle/>
          <a:p>
            <a:pPr algn="ctr"/>
            <a:r>
              <a:rPr lang="uk-UA" sz="3500" b="1" dirty="0">
                <a:latin typeface="+mn-lt"/>
              </a:rPr>
              <a:t>ЕЛЕКТРОННІ ПОСЛУГИ - НОВЕ</a:t>
            </a:r>
            <a:endParaRPr lang="x-none" sz="3500" b="1" dirty="0">
              <a:latin typeface="+mn-lt"/>
            </a:endParaRPr>
          </a:p>
        </p:txBody>
      </p:sp>
      <p:pic>
        <p:nvPicPr>
          <p:cNvPr id="10" name="Рисунок 9">
            <a:extLst>
              <a:ext uri="{FF2B5EF4-FFF2-40B4-BE49-F238E27FC236}">
                <a16:creationId xmlns:a16="http://schemas.microsoft.com/office/drawing/2014/main" xmlns="" id="{5778959C-0789-4F2C-96A7-068D07ED3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658047" y="176718"/>
            <a:ext cx="888896" cy="970947"/>
          </a:xfrm>
          <a:prstGeom prst="rect">
            <a:avLst/>
          </a:prstGeom>
        </p:spPr>
      </p:pic>
      <p:sp>
        <p:nvSpPr>
          <p:cNvPr id="11" name="Google Shape;200;p11">
            <a:extLst>
              <a:ext uri="{FF2B5EF4-FFF2-40B4-BE49-F238E27FC236}">
                <a16:creationId xmlns:a16="http://schemas.microsoft.com/office/drawing/2014/main" xmlns="" id="{9D861D3B-8C88-4CEA-9058-91CC7D43CF51}"/>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21</a:t>
            </a:fld>
            <a:endParaRPr sz="2000" b="1" i="0" u="none" strike="noStrike" cap="none" dirty="0">
              <a:solidFill>
                <a:schemeClr val="dk1"/>
              </a:solidFill>
              <a:latin typeface="Calibri"/>
              <a:ea typeface="Calibri"/>
              <a:cs typeface="Calibri"/>
              <a:sym typeface="Calibri"/>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3409028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39FC3-631A-D641-8439-BAECCACC0702}"/>
              </a:ext>
            </a:extLst>
          </p:cNvPr>
          <p:cNvSpPr>
            <a:spLocks noGrp="1"/>
          </p:cNvSpPr>
          <p:nvPr>
            <p:ph type="title"/>
          </p:nvPr>
        </p:nvSpPr>
        <p:spPr>
          <a:xfrm>
            <a:off x="0" y="7453"/>
            <a:ext cx="12191999" cy="616118"/>
          </a:xfrm>
        </p:spPr>
        <p:txBody>
          <a:bodyPr>
            <a:normAutofit/>
          </a:bodyPr>
          <a:lstStyle/>
          <a:p>
            <a:pPr algn="ctr"/>
            <a:r>
              <a:rPr lang="uk-UA" sz="3500" b="1" dirty="0">
                <a:latin typeface="+mn-lt"/>
              </a:rPr>
              <a:t>МІСЦЕ ПОСТАЧАННЯ ЕЛЕКТРОННИХ ПОСЛУГ</a:t>
            </a:r>
            <a:endParaRPr lang="x-none" sz="3500" b="1" dirty="0">
              <a:latin typeface="+mn-lt"/>
            </a:endParaRPr>
          </a:p>
        </p:txBody>
      </p:sp>
      <p:graphicFrame>
        <p:nvGraphicFramePr>
          <p:cNvPr id="4" name="Content Placeholder 3">
            <a:extLst>
              <a:ext uri="{FF2B5EF4-FFF2-40B4-BE49-F238E27FC236}">
                <a16:creationId xmlns:a16="http://schemas.microsoft.com/office/drawing/2014/main" xmlns="" id="{E29C4638-A248-1240-9B6C-8BA65FF9BE14}"/>
              </a:ext>
            </a:extLst>
          </p:cNvPr>
          <p:cNvGraphicFramePr>
            <a:graphicFrameLocks noGrp="1"/>
          </p:cNvGraphicFramePr>
          <p:nvPr>
            <p:ph idx="1"/>
          </p:nvPr>
        </p:nvGraphicFramePr>
        <p:xfrm>
          <a:off x="317242" y="623571"/>
          <a:ext cx="11681925" cy="5646599"/>
        </p:xfrm>
        <a:graphic>
          <a:graphicData uri="http://schemas.openxmlformats.org/drawingml/2006/table">
            <a:tbl>
              <a:tblPr>
                <a:tableStyleId>{5940675A-B579-460E-94D1-54222C63F5DA}</a:tableStyleId>
              </a:tblPr>
              <a:tblGrid>
                <a:gridCol w="1660848">
                  <a:extLst>
                    <a:ext uri="{9D8B030D-6E8A-4147-A177-3AD203B41FA5}">
                      <a16:colId xmlns:a16="http://schemas.microsoft.com/office/drawing/2014/main" xmlns="" val="2792216219"/>
                    </a:ext>
                  </a:extLst>
                </a:gridCol>
                <a:gridCol w="1698171">
                  <a:extLst>
                    <a:ext uri="{9D8B030D-6E8A-4147-A177-3AD203B41FA5}">
                      <a16:colId xmlns:a16="http://schemas.microsoft.com/office/drawing/2014/main" xmlns="" val="1567747618"/>
                    </a:ext>
                  </a:extLst>
                </a:gridCol>
                <a:gridCol w="2743200">
                  <a:extLst>
                    <a:ext uri="{9D8B030D-6E8A-4147-A177-3AD203B41FA5}">
                      <a16:colId xmlns:a16="http://schemas.microsoft.com/office/drawing/2014/main" xmlns="" val="907383841"/>
                    </a:ext>
                  </a:extLst>
                </a:gridCol>
                <a:gridCol w="5579706">
                  <a:extLst>
                    <a:ext uri="{9D8B030D-6E8A-4147-A177-3AD203B41FA5}">
                      <a16:colId xmlns:a16="http://schemas.microsoft.com/office/drawing/2014/main" xmlns="" val="3040507476"/>
                    </a:ext>
                  </a:extLst>
                </a:gridCol>
              </a:tblGrid>
              <a:tr h="775310">
                <a:tc>
                  <a:txBody>
                    <a:bodyPr/>
                    <a:lstStyle/>
                    <a:p>
                      <a:pPr algn="ctr" fontAlgn="base"/>
                      <a:r>
                        <a:rPr lang="uk-UA" sz="2300" b="1" dirty="0">
                          <a:effectLst/>
                        </a:rPr>
                        <a:t>Послуги</a:t>
                      </a:r>
                      <a:endParaRPr lang="uk-UA" sz="2300" b="1" dirty="0">
                        <a:solidFill>
                          <a:schemeClr val="tx1"/>
                        </a:solidFill>
                        <a:effectLst/>
                      </a:endParaRPr>
                    </a:p>
                  </a:txBody>
                  <a:tcPr marL="84198" marR="84198" marT="58938" marB="58938" anchor="ctr">
                    <a:solidFill>
                      <a:schemeClr val="accent6">
                        <a:lumMod val="60000"/>
                        <a:lumOff val="40000"/>
                      </a:schemeClr>
                    </a:solidFill>
                  </a:tcPr>
                </a:tc>
                <a:tc>
                  <a:txBody>
                    <a:bodyPr/>
                    <a:lstStyle/>
                    <a:p>
                      <a:pPr algn="ctr" fontAlgn="base"/>
                      <a:r>
                        <a:rPr lang="uk-UA" sz="2300" b="1" dirty="0">
                          <a:effectLst/>
                        </a:rPr>
                        <a:t>Норма ПКУ</a:t>
                      </a:r>
                      <a:endParaRPr lang="uk-UA" sz="2300" b="1" i="0" dirty="0">
                        <a:solidFill>
                          <a:schemeClr val="tx1"/>
                        </a:solidFill>
                        <a:effectLst/>
                      </a:endParaRPr>
                    </a:p>
                  </a:txBody>
                  <a:tcPr marL="84198" marR="84198" marT="58938" marB="58938" anchor="ctr">
                    <a:solidFill>
                      <a:schemeClr val="accent6">
                        <a:lumMod val="60000"/>
                        <a:lumOff val="40000"/>
                      </a:schemeClr>
                    </a:solidFill>
                  </a:tcPr>
                </a:tc>
                <a:tc>
                  <a:txBody>
                    <a:bodyPr/>
                    <a:lstStyle/>
                    <a:p>
                      <a:pPr algn="ctr" fontAlgn="base"/>
                      <a:r>
                        <a:rPr lang="uk-UA" sz="2300" b="1" dirty="0">
                          <a:effectLst/>
                        </a:rPr>
                        <a:t>Місце постачання</a:t>
                      </a:r>
                      <a:endParaRPr lang="uk-UA" sz="2300" b="1" dirty="0">
                        <a:solidFill>
                          <a:schemeClr val="tx1"/>
                        </a:solidFill>
                        <a:effectLst/>
                      </a:endParaRPr>
                    </a:p>
                  </a:txBody>
                  <a:tcPr marL="84198" marR="84198" marT="58938" marB="58938" anchor="ctr">
                    <a:solidFill>
                      <a:schemeClr val="accent6">
                        <a:lumMod val="60000"/>
                        <a:lumOff val="40000"/>
                      </a:schemeClr>
                    </a:solidFill>
                  </a:tcPr>
                </a:tc>
                <a:tc>
                  <a:txBody>
                    <a:bodyPr/>
                    <a:lstStyle/>
                    <a:p>
                      <a:pPr algn="ctr" fontAlgn="base"/>
                      <a:r>
                        <a:rPr lang="uk-UA" sz="2300" b="1" dirty="0">
                          <a:effectLst/>
                        </a:rPr>
                        <a:t>ЗЕД-особливості</a:t>
                      </a:r>
                      <a:endParaRPr lang="uk-UA" sz="2300" b="1" dirty="0">
                        <a:solidFill>
                          <a:schemeClr val="tx1"/>
                        </a:solidFill>
                        <a:effectLst/>
                      </a:endParaRPr>
                    </a:p>
                  </a:txBody>
                  <a:tcPr marL="84198" marR="84198" marT="58938" marB="58938" anchor="ctr">
                    <a:solidFill>
                      <a:schemeClr val="accent6">
                        <a:lumMod val="60000"/>
                        <a:lumOff val="40000"/>
                      </a:schemeClr>
                    </a:solidFill>
                  </a:tcPr>
                </a:tc>
                <a:extLst>
                  <a:ext uri="{0D108BD9-81ED-4DB2-BD59-A6C34878D82A}">
                    <a16:rowId xmlns:a16="http://schemas.microsoft.com/office/drawing/2014/main" xmlns="" val="299162804"/>
                  </a:ext>
                </a:extLst>
              </a:tr>
              <a:tr h="1399701">
                <a:tc rowSpan="2">
                  <a:txBody>
                    <a:bodyPr/>
                    <a:lstStyle/>
                    <a:p>
                      <a:pPr algn="ctr" fontAlgn="base"/>
                      <a:r>
                        <a:rPr lang="uk-UA" sz="2300" dirty="0">
                          <a:effectLst/>
                        </a:rPr>
                        <a:t>Електронні послуги</a:t>
                      </a:r>
                      <a:endParaRPr lang="uk-UA" sz="2300" b="0" dirty="0">
                        <a:solidFill>
                          <a:schemeClr val="tx1"/>
                        </a:solidFill>
                        <a:effectLst/>
                      </a:endParaRPr>
                    </a:p>
                  </a:txBody>
                  <a:tcPr marL="84198" marR="84198" marT="58938" marB="58938" anchor="ctr"/>
                </a:tc>
                <a:tc rowSpan="2">
                  <a:txBody>
                    <a:bodyPr/>
                    <a:lstStyle/>
                    <a:p>
                      <a:pPr algn="ctr" fontAlgn="base"/>
                      <a:r>
                        <a:rPr lang="uk-UA" sz="2300" u="none" strike="noStrike" dirty="0">
                          <a:effectLst/>
                        </a:rPr>
                        <a:t>п. 186.3</a:t>
                      </a:r>
                      <a:r>
                        <a:rPr lang="uk-UA" sz="2300" u="none" strike="noStrike" baseline="30000" dirty="0">
                          <a:effectLst/>
                        </a:rPr>
                        <a:t>1</a:t>
                      </a:r>
                      <a:endParaRPr lang="uk-UA" sz="2300" b="0" dirty="0">
                        <a:solidFill>
                          <a:schemeClr val="tx1"/>
                        </a:solidFill>
                        <a:effectLst/>
                      </a:endParaRPr>
                    </a:p>
                  </a:txBody>
                  <a:tcPr marL="84198" marR="84198" marT="58938" marB="58938" anchor="ctr"/>
                </a:tc>
                <a:tc rowSpan="2">
                  <a:txBody>
                    <a:bodyPr/>
                    <a:lstStyle/>
                    <a:p>
                      <a:pPr algn="ctr" fontAlgn="base"/>
                      <a:r>
                        <a:rPr lang="uk-UA" sz="2300" dirty="0">
                          <a:effectLst/>
                        </a:rPr>
                        <a:t>за місцезнаходженням одержувача</a:t>
                      </a:r>
                      <a:endParaRPr lang="uk-UA" sz="2300" b="0" dirty="0">
                        <a:solidFill>
                          <a:schemeClr val="tx1"/>
                        </a:solidFill>
                        <a:effectLst/>
                      </a:endParaRPr>
                    </a:p>
                  </a:txBody>
                  <a:tcPr marL="84198" marR="84198" marT="58938" marB="58938" anchor="ctr"/>
                </a:tc>
                <a:tc>
                  <a:txBody>
                    <a:bodyPr/>
                    <a:lstStyle/>
                    <a:p>
                      <a:pPr algn="l" fontAlgn="base"/>
                      <a:r>
                        <a:rPr lang="uk-UA" sz="2300" dirty="0">
                          <a:effectLst/>
                        </a:rPr>
                        <a:t>— електронні послуги, надані нерезиденту, — не оподатковуються ПДВ</a:t>
                      </a:r>
                      <a:endParaRPr lang="uk-UA" sz="2300" b="0" dirty="0">
                        <a:solidFill>
                          <a:schemeClr val="tx1"/>
                        </a:solidFill>
                        <a:effectLst/>
                      </a:endParaRPr>
                    </a:p>
                  </a:txBody>
                  <a:tcPr marL="84198" marR="84198" marT="58938" marB="58938" anchor="ctr"/>
                </a:tc>
                <a:extLst>
                  <a:ext uri="{0D108BD9-81ED-4DB2-BD59-A6C34878D82A}">
                    <a16:rowId xmlns:a16="http://schemas.microsoft.com/office/drawing/2014/main" xmlns="" val="3935479910"/>
                  </a:ext>
                </a:extLst>
              </a:tr>
              <a:tr h="1087506">
                <a:tc vMerge="1">
                  <a:txBody>
                    <a:bodyPr/>
                    <a:lstStyle/>
                    <a:p>
                      <a:endParaRPr lang="x-none"/>
                    </a:p>
                  </a:txBody>
                  <a:tcPr/>
                </a:tc>
                <a:tc vMerge="1">
                  <a:txBody>
                    <a:bodyPr/>
                    <a:lstStyle/>
                    <a:p>
                      <a:endParaRPr lang="x-none"/>
                    </a:p>
                  </a:txBody>
                  <a:tcPr/>
                </a:tc>
                <a:tc vMerge="1">
                  <a:txBody>
                    <a:bodyPr/>
                    <a:lstStyle/>
                    <a:p>
                      <a:endParaRPr lang="x-none"/>
                    </a:p>
                  </a:txBody>
                  <a:tcPr/>
                </a:tc>
                <a:tc>
                  <a:txBody>
                    <a:bodyPr/>
                    <a:lstStyle/>
                    <a:p>
                      <a:pPr algn="l" fontAlgn="base"/>
                      <a:r>
                        <a:rPr lang="uk-UA" sz="2300" dirty="0">
                          <a:effectLst/>
                        </a:rPr>
                        <a:t>— електронні послуги, отримані від нерезидента, — оподатковуються ПДВ</a:t>
                      </a:r>
                      <a:endParaRPr lang="uk-UA" sz="2300" b="0" dirty="0">
                        <a:solidFill>
                          <a:schemeClr val="tx1"/>
                        </a:solidFill>
                        <a:effectLst/>
                      </a:endParaRPr>
                    </a:p>
                  </a:txBody>
                  <a:tcPr marL="84198" marR="84198" marT="58938" marB="58938" anchor="ctr"/>
                </a:tc>
                <a:extLst>
                  <a:ext uri="{0D108BD9-81ED-4DB2-BD59-A6C34878D82A}">
                    <a16:rowId xmlns:a16="http://schemas.microsoft.com/office/drawing/2014/main" xmlns="" val="2675509046"/>
                  </a:ext>
                </a:extLst>
              </a:tr>
              <a:tr h="2384082">
                <a:tc gridSpan="4">
                  <a:txBody>
                    <a:bodyPr/>
                    <a:lstStyle/>
                    <a:p>
                      <a:pPr algn="l" fontAlgn="base"/>
                      <a:r>
                        <a:rPr lang="uk-UA" sz="2300" dirty="0">
                          <a:effectLst/>
                        </a:rPr>
                        <a:t> При цьому місцезнаходження одержувача може визначатися, зокрема, за:</a:t>
                      </a:r>
                    </a:p>
                    <a:p>
                      <a:pPr algn="l" fontAlgn="base"/>
                      <a:r>
                        <a:rPr lang="uk-UA" sz="2300" dirty="0">
                          <a:effectLst/>
                        </a:rPr>
                        <a:t>— місцем реєстрації одержувача (якщо одержувач зареєстрований суб’єктом господарювання),</a:t>
                      </a:r>
                    </a:p>
                    <a:p>
                      <a:pPr algn="l" fontAlgn="base"/>
                      <a:r>
                        <a:rPr lang="uk-UA" sz="2300" dirty="0">
                          <a:effectLst/>
                        </a:rPr>
                        <a:t>— місцезнаходженням провайдера телекомунікацій / країною, що ідентифікується за мобільним кодом країни </a:t>
                      </a:r>
                      <a:r>
                        <a:rPr lang="en-GB" sz="2300" dirty="0">
                          <a:effectLst/>
                        </a:rPr>
                        <a:t>SIM-</a:t>
                      </a:r>
                      <a:r>
                        <a:rPr lang="uk-UA" sz="2300" dirty="0">
                          <a:effectLst/>
                        </a:rPr>
                        <a:t>картки / </a:t>
                      </a:r>
                      <a:r>
                        <a:rPr lang="en-GB" sz="2300" dirty="0">
                          <a:effectLst/>
                        </a:rPr>
                        <a:t>IP-</a:t>
                      </a:r>
                      <a:r>
                        <a:rPr lang="uk-UA" sz="2300" dirty="0" err="1">
                          <a:effectLst/>
                        </a:rPr>
                        <a:t>адресою</a:t>
                      </a:r>
                      <a:r>
                        <a:rPr lang="uk-UA" sz="2300" dirty="0">
                          <a:effectLst/>
                        </a:rPr>
                        <a:t>, які використовуються одержувачем під час отримання послуг (якщо одержувач суб’єктом господарювання не зареєстрований).</a:t>
                      </a:r>
                      <a:endParaRPr lang="uk-UA" sz="2300" b="0" dirty="0">
                        <a:solidFill>
                          <a:schemeClr val="tx1"/>
                        </a:solidFill>
                        <a:effectLst/>
                      </a:endParaRPr>
                    </a:p>
                  </a:txBody>
                  <a:tcPr marL="84198" marR="84198" marT="58938" marB="58938"/>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2371022304"/>
                  </a:ext>
                </a:extLst>
              </a:tr>
            </a:tbl>
          </a:graphicData>
        </a:graphic>
      </p:graphicFrame>
      <p:sp>
        <p:nvSpPr>
          <p:cNvPr id="5" name="Google Shape;200;p11">
            <a:extLst>
              <a:ext uri="{FF2B5EF4-FFF2-40B4-BE49-F238E27FC236}">
                <a16:creationId xmlns:a16="http://schemas.microsoft.com/office/drawing/2014/main" xmlns="" id="{432A5128-4776-4124-8788-53D657DA03EA}"/>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22</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0427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0D923F-DA74-2E4F-87CF-603C51FCED7C}"/>
              </a:ext>
            </a:extLst>
          </p:cNvPr>
          <p:cNvSpPr>
            <a:spLocks noGrp="1"/>
          </p:cNvSpPr>
          <p:nvPr>
            <p:ph type="title"/>
          </p:nvPr>
        </p:nvSpPr>
        <p:spPr>
          <a:xfrm>
            <a:off x="0" y="1"/>
            <a:ext cx="12191999" cy="1171974"/>
          </a:xfrm>
        </p:spPr>
        <p:txBody>
          <a:bodyPr>
            <a:normAutofit/>
          </a:bodyPr>
          <a:lstStyle/>
          <a:p>
            <a:pPr algn="ctr"/>
            <a:r>
              <a:rPr lang="uk-UA" sz="3500" b="1" dirty="0">
                <a:latin typeface="+mn-lt"/>
              </a:rPr>
              <a:t>ЯКІ ПОСЛУГИ Є ЕЛЕКТРОННИМИ</a:t>
            </a:r>
            <a:endParaRPr lang="x-none" sz="3500" b="1" dirty="0">
              <a:latin typeface="+mn-lt"/>
            </a:endParaRPr>
          </a:p>
        </p:txBody>
      </p:sp>
      <p:graphicFrame>
        <p:nvGraphicFramePr>
          <p:cNvPr id="4" name="Content Placeholder 3">
            <a:extLst>
              <a:ext uri="{FF2B5EF4-FFF2-40B4-BE49-F238E27FC236}">
                <a16:creationId xmlns:a16="http://schemas.microsoft.com/office/drawing/2014/main" xmlns="" id="{390757CD-D49D-0346-9C7B-0739A782830F}"/>
              </a:ext>
            </a:extLst>
          </p:cNvPr>
          <p:cNvGraphicFramePr>
            <a:graphicFrameLocks noGrp="1"/>
          </p:cNvGraphicFramePr>
          <p:nvPr>
            <p:ph idx="1"/>
          </p:nvPr>
        </p:nvGraphicFramePr>
        <p:xfrm>
          <a:off x="354562" y="2760722"/>
          <a:ext cx="11616613" cy="3284477"/>
        </p:xfrm>
        <a:graphic>
          <a:graphicData uri="http://schemas.openxmlformats.org/drawingml/2006/table">
            <a:tbl>
              <a:tblPr>
                <a:tableStyleId>{5940675A-B579-460E-94D1-54222C63F5DA}</a:tableStyleId>
              </a:tblPr>
              <a:tblGrid>
                <a:gridCol w="2223453">
                  <a:extLst>
                    <a:ext uri="{9D8B030D-6E8A-4147-A177-3AD203B41FA5}">
                      <a16:colId xmlns:a16="http://schemas.microsoft.com/office/drawing/2014/main" xmlns="" val="3683997007"/>
                    </a:ext>
                  </a:extLst>
                </a:gridCol>
                <a:gridCol w="9393160">
                  <a:extLst>
                    <a:ext uri="{9D8B030D-6E8A-4147-A177-3AD203B41FA5}">
                      <a16:colId xmlns:a16="http://schemas.microsoft.com/office/drawing/2014/main" xmlns="" val="2978988112"/>
                    </a:ext>
                  </a:extLst>
                </a:gridCol>
              </a:tblGrid>
              <a:tr h="834751">
                <a:tc>
                  <a:txBody>
                    <a:bodyPr/>
                    <a:lstStyle/>
                    <a:p>
                      <a:pPr algn="ctr" fontAlgn="base"/>
                      <a:r>
                        <a:rPr lang="uk-UA" sz="2400" b="1" dirty="0">
                          <a:effectLst/>
                        </a:rPr>
                        <a:t>Підпункт</a:t>
                      </a:r>
                    </a:p>
                    <a:p>
                      <a:pPr algn="ctr" fontAlgn="base"/>
                      <a:r>
                        <a:rPr lang="uk-UA" sz="2400" b="1" dirty="0" err="1">
                          <a:effectLst/>
                        </a:rPr>
                        <a:t>пп</a:t>
                      </a:r>
                      <a:r>
                        <a:rPr lang="uk-UA" sz="2400" b="1" dirty="0">
                          <a:effectLst/>
                        </a:rPr>
                        <a:t>. 14.1.56</a:t>
                      </a:r>
                      <a:r>
                        <a:rPr lang="uk-UA" sz="2400" b="1" baseline="30000" dirty="0">
                          <a:effectLst/>
                        </a:rPr>
                        <a:t>5</a:t>
                      </a:r>
                      <a:r>
                        <a:rPr lang="uk-UA" sz="2400" b="1" dirty="0">
                          <a:effectLst/>
                        </a:rPr>
                        <a:t> ПКУ</a:t>
                      </a:r>
                      <a:endParaRPr lang="uk-UA" sz="2400" b="1" dirty="0">
                        <a:solidFill>
                          <a:srgbClr val="333333"/>
                        </a:solidFill>
                        <a:effectLst/>
                      </a:endParaRPr>
                    </a:p>
                  </a:txBody>
                  <a:tcPr marL="36517" marR="36517" marT="25562" marB="25562" anchor="ctr">
                    <a:solidFill>
                      <a:schemeClr val="accent6">
                        <a:lumMod val="60000"/>
                        <a:lumOff val="40000"/>
                      </a:schemeClr>
                    </a:solidFill>
                  </a:tcPr>
                </a:tc>
                <a:tc>
                  <a:txBody>
                    <a:bodyPr/>
                    <a:lstStyle/>
                    <a:p>
                      <a:pPr algn="ctr" fontAlgn="base"/>
                      <a:r>
                        <a:rPr lang="uk-UA" sz="2400" b="1" dirty="0">
                          <a:effectLst/>
                        </a:rPr>
                        <a:t>Електронними послугами вважаються:</a:t>
                      </a:r>
                      <a:endParaRPr lang="uk-UA" sz="2400" b="1" dirty="0">
                        <a:solidFill>
                          <a:srgbClr val="333333"/>
                        </a:solidFill>
                        <a:effectLst/>
                      </a:endParaRPr>
                    </a:p>
                  </a:txBody>
                  <a:tcPr marL="36517" marR="36517" marT="25562" marB="25562" anchor="ctr">
                    <a:solidFill>
                      <a:schemeClr val="accent6">
                        <a:lumMod val="60000"/>
                        <a:lumOff val="40000"/>
                      </a:schemeClr>
                    </a:solidFill>
                  </a:tcPr>
                </a:tc>
                <a:extLst>
                  <a:ext uri="{0D108BD9-81ED-4DB2-BD59-A6C34878D82A}">
                    <a16:rowId xmlns:a16="http://schemas.microsoft.com/office/drawing/2014/main" xmlns="" val="3548640960"/>
                  </a:ext>
                </a:extLst>
              </a:tr>
              <a:tr h="1614975">
                <a:tc>
                  <a:txBody>
                    <a:bodyPr/>
                    <a:lstStyle/>
                    <a:p>
                      <a:pPr algn="ctr" fontAlgn="base"/>
                      <a:r>
                        <a:rPr lang="uk-UA" sz="2400" dirty="0" err="1">
                          <a:effectLst/>
                        </a:rPr>
                        <a:t>пп</a:t>
                      </a:r>
                      <a:r>
                        <a:rPr lang="uk-UA" sz="2400" dirty="0">
                          <a:effectLst/>
                        </a:rPr>
                        <a:t>. «а»</a:t>
                      </a:r>
                      <a:endParaRPr lang="uk-UA" sz="2400" b="0" dirty="0">
                        <a:solidFill>
                          <a:srgbClr val="333333"/>
                        </a:solidFill>
                        <a:effectLst/>
                      </a:endParaRPr>
                    </a:p>
                  </a:txBody>
                  <a:tcPr marL="36517" marR="36517" marT="25562" marB="25562" anchor="ctr"/>
                </a:tc>
                <a:tc>
                  <a:txBody>
                    <a:bodyPr/>
                    <a:lstStyle/>
                    <a:p>
                      <a:pPr algn="just" fontAlgn="base"/>
                      <a:r>
                        <a:rPr lang="uk-UA" sz="2400" dirty="0">
                          <a:effectLst/>
                        </a:rPr>
                        <a:t>постачання електронних примірників, підписка на електронні газети, журнали, книги, надання доступу до зображень, текстів та інформації та/або завантаження фотографій, графічних зображень, відеоматеріалів</a:t>
                      </a:r>
                      <a:endParaRPr lang="uk-UA" sz="2400" b="0" dirty="0">
                        <a:solidFill>
                          <a:srgbClr val="333333"/>
                        </a:solidFill>
                        <a:effectLst/>
                      </a:endParaRPr>
                    </a:p>
                  </a:txBody>
                  <a:tcPr marL="72000" marR="72000" marT="25562" marB="25562"/>
                </a:tc>
                <a:extLst>
                  <a:ext uri="{0D108BD9-81ED-4DB2-BD59-A6C34878D82A}">
                    <a16:rowId xmlns:a16="http://schemas.microsoft.com/office/drawing/2014/main" xmlns="" val="3692806888"/>
                  </a:ext>
                </a:extLst>
              </a:tr>
              <a:tr h="834751">
                <a:tc>
                  <a:txBody>
                    <a:bodyPr/>
                    <a:lstStyle/>
                    <a:p>
                      <a:pPr algn="ctr" fontAlgn="base"/>
                      <a:r>
                        <a:rPr lang="uk-UA" sz="2400" dirty="0" err="1">
                          <a:effectLst/>
                        </a:rPr>
                        <a:t>пп</a:t>
                      </a:r>
                      <a:r>
                        <a:rPr lang="uk-UA" sz="2400" dirty="0">
                          <a:effectLst/>
                        </a:rPr>
                        <a:t>. «б»</a:t>
                      </a:r>
                      <a:endParaRPr lang="uk-UA" sz="2400" b="0" dirty="0">
                        <a:solidFill>
                          <a:srgbClr val="333333"/>
                        </a:solidFill>
                        <a:effectLst/>
                      </a:endParaRPr>
                    </a:p>
                  </a:txBody>
                  <a:tcPr marL="36517" marR="36517" marT="25562" marB="25562" anchor="ctr"/>
                </a:tc>
                <a:tc>
                  <a:txBody>
                    <a:bodyPr/>
                    <a:lstStyle/>
                    <a:p>
                      <a:pPr algn="just" fontAlgn="base"/>
                      <a:r>
                        <a:rPr lang="uk-UA" sz="2400" dirty="0">
                          <a:effectLst/>
                        </a:rPr>
                        <a:t>надання доступу до баз даних, у тому числі користування пошуковими системами та службами каталогів у мережі Інтернет</a:t>
                      </a:r>
                      <a:endParaRPr lang="uk-UA" sz="2400" b="0" dirty="0">
                        <a:solidFill>
                          <a:srgbClr val="333333"/>
                        </a:solidFill>
                        <a:effectLst/>
                      </a:endParaRPr>
                    </a:p>
                  </a:txBody>
                  <a:tcPr marL="72000" marR="72000" marT="25562" marB="25562"/>
                </a:tc>
                <a:extLst>
                  <a:ext uri="{0D108BD9-81ED-4DB2-BD59-A6C34878D82A}">
                    <a16:rowId xmlns:a16="http://schemas.microsoft.com/office/drawing/2014/main" xmlns="" val="4081327747"/>
                  </a:ext>
                </a:extLst>
              </a:tr>
            </a:tbl>
          </a:graphicData>
        </a:graphic>
      </p:graphicFrame>
      <p:sp>
        <p:nvSpPr>
          <p:cNvPr id="5" name="Rectangle 4">
            <a:extLst>
              <a:ext uri="{FF2B5EF4-FFF2-40B4-BE49-F238E27FC236}">
                <a16:creationId xmlns:a16="http://schemas.microsoft.com/office/drawing/2014/main" xmlns="" id="{75DE53FE-EBBE-124E-8298-06A5EE2371AA}"/>
              </a:ext>
            </a:extLst>
          </p:cNvPr>
          <p:cNvSpPr/>
          <p:nvPr/>
        </p:nvSpPr>
        <p:spPr>
          <a:xfrm>
            <a:off x="202044" y="1171975"/>
            <a:ext cx="11769132" cy="1500667"/>
          </a:xfrm>
          <a:prstGeom prst="rect">
            <a:avLst/>
          </a:prstGeom>
        </p:spPr>
        <p:txBody>
          <a:bodyPr wrap="square" anchor="ctr">
            <a:spAutoFit/>
          </a:bodyPr>
          <a:lstStyle/>
          <a:p>
            <a:pPr indent="360000" algn="just">
              <a:lnSpc>
                <a:spcPct val="120000"/>
              </a:lnSpc>
            </a:pPr>
            <a:r>
              <a:rPr lang="uk-UA" sz="2600" b="1" dirty="0">
                <a:solidFill>
                  <a:srgbClr val="333333"/>
                </a:solidFill>
              </a:rPr>
              <a:t>Електронні послуги</a:t>
            </a:r>
            <a:r>
              <a:rPr lang="uk-UA" sz="2600" dirty="0">
                <a:solidFill>
                  <a:srgbClr val="333333"/>
                </a:solidFill>
              </a:rPr>
              <a:t> — це послуги, які постачаються автоматизовано за допомогою електронних каналів зв’язку — через Інтернет, без втручання людини (і не потребують у момент надання послуг її участі).</a:t>
            </a:r>
            <a:endParaRPr lang="x-none" sz="2600" dirty="0"/>
          </a:p>
        </p:txBody>
      </p:sp>
      <p:sp>
        <p:nvSpPr>
          <p:cNvPr id="6" name="Google Shape;200;p11">
            <a:extLst>
              <a:ext uri="{FF2B5EF4-FFF2-40B4-BE49-F238E27FC236}">
                <a16:creationId xmlns:a16="http://schemas.microsoft.com/office/drawing/2014/main" xmlns="" id="{E3E8D895-77D3-4368-9B22-4B6C72C103F4}"/>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23</a:t>
            </a:fld>
            <a:endParaRPr sz="2000" b="1" i="0" u="none" strike="noStrike" cap="none" dirty="0">
              <a:solidFill>
                <a:schemeClr val="dk1"/>
              </a:solidFill>
              <a:latin typeface="Calibri"/>
              <a:ea typeface="Calibri"/>
              <a:cs typeface="Calibri"/>
              <a:sym typeface="Calibri"/>
            </a:endParaRPr>
          </a:p>
        </p:txBody>
      </p:sp>
      <p:sp>
        <p:nvSpPr>
          <p:cNvPr id="7" name="Стрілка: униз 6">
            <a:extLst>
              <a:ext uri="{FF2B5EF4-FFF2-40B4-BE49-F238E27FC236}">
                <a16:creationId xmlns:a16="http://schemas.microsoft.com/office/drawing/2014/main" xmlns="" id="{3A560650-C016-44B1-B2DD-C906301837E9}"/>
              </a:ext>
            </a:extLst>
          </p:cNvPr>
          <p:cNvSpPr/>
          <p:nvPr/>
        </p:nvSpPr>
        <p:spPr>
          <a:xfrm>
            <a:off x="9572079" y="6173465"/>
            <a:ext cx="426128" cy="363984"/>
          </a:xfrm>
          <a:prstGeom prst="downArrow">
            <a:avLst/>
          </a:prstGeom>
          <a:solidFill>
            <a:schemeClr val="accent4">
              <a:lumMod val="75000"/>
            </a:schemeClr>
          </a:solid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xmlns="" id="{7F4F1ED8-7D50-43BD-855F-6ACD66BA90DA}"/>
              </a:ext>
            </a:extLst>
          </p:cNvPr>
          <p:cNvSpPr txBox="1"/>
          <p:nvPr/>
        </p:nvSpPr>
        <p:spPr>
          <a:xfrm>
            <a:off x="9998207" y="6168117"/>
            <a:ext cx="1563850" cy="369332"/>
          </a:xfrm>
          <a:prstGeom prst="rect">
            <a:avLst/>
          </a:prstGeom>
          <a:noFill/>
        </p:spPr>
        <p:txBody>
          <a:bodyPr wrap="square" rtlCol="0">
            <a:spAutoFit/>
          </a:bodyPr>
          <a:lstStyle/>
          <a:p>
            <a:r>
              <a:rPr lang="uk-UA" i="1" dirty="0"/>
              <a:t>продовження</a:t>
            </a:r>
          </a:p>
        </p:txBody>
      </p:sp>
    </p:spTree>
    <p:extLst>
      <p:ext uri="{BB962C8B-B14F-4D97-AF65-F5344CB8AC3E}">
        <p14:creationId xmlns:p14="http://schemas.microsoft.com/office/powerpoint/2010/main" val="2384278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xmlns="" id="{AD651801-62CD-4651-9529-870A7A0A2C94}"/>
              </a:ext>
            </a:extLst>
          </p:cNvPr>
          <p:cNvGraphicFramePr>
            <a:graphicFrameLocks/>
          </p:cNvGraphicFramePr>
          <p:nvPr/>
        </p:nvGraphicFramePr>
        <p:xfrm>
          <a:off x="307912" y="583552"/>
          <a:ext cx="11607280" cy="5690896"/>
        </p:xfrm>
        <a:graphic>
          <a:graphicData uri="http://schemas.openxmlformats.org/drawingml/2006/table">
            <a:tbl>
              <a:tblPr>
                <a:tableStyleId>{5940675A-B579-460E-94D1-54222C63F5DA}</a:tableStyleId>
              </a:tblPr>
              <a:tblGrid>
                <a:gridCol w="2221667">
                  <a:extLst>
                    <a:ext uri="{9D8B030D-6E8A-4147-A177-3AD203B41FA5}">
                      <a16:colId xmlns:a16="http://schemas.microsoft.com/office/drawing/2014/main" xmlns="" val="3683997007"/>
                    </a:ext>
                  </a:extLst>
                </a:gridCol>
                <a:gridCol w="9385613">
                  <a:extLst>
                    <a:ext uri="{9D8B030D-6E8A-4147-A177-3AD203B41FA5}">
                      <a16:colId xmlns:a16="http://schemas.microsoft.com/office/drawing/2014/main" xmlns="" val="2978988112"/>
                    </a:ext>
                  </a:extLst>
                </a:gridCol>
              </a:tblGrid>
              <a:tr h="366628">
                <a:tc>
                  <a:txBody>
                    <a:bodyPr/>
                    <a:lstStyle/>
                    <a:p>
                      <a:pPr algn="ctr" fontAlgn="base"/>
                      <a:r>
                        <a:rPr lang="uk-UA" sz="2400" b="1" dirty="0">
                          <a:effectLst/>
                        </a:rPr>
                        <a:t>Підпункт</a:t>
                      </a:r>
                    </a:p>
                    <a:p>
                      <a:pPr algn="ctr" fontAlgn="base"/>
                      <a:r>
                        <a:rPr lang="uk-UA" sz="2400" b="1" dirty="0" err="1">
                          <a:effectLst/>
                        </a:rPr>
                        <a:t>пп</a:t>
                      </a:r>
                      <a:r>
                        <a:rPr lang="uk-UA" sz="2400" b="1" dirty="0">
                          <a:effectLst/>
                        </a:rPr>
                        <a:t>. 14.1.56</a:t>
                      </a:r>
                      <a:r>
                        <a:rPr lang="uk-UA" sz="2400" b="1" baseline="30000" dirty="0">
                          <a:effectLst/>
                        </a:rPr>
                        <a:t>5</a:t>
                      </a:r>
                      <a:r>
                        <a:rPr lang="uk-UA" sz="2400" b="1" dirty="0">
                          <a:effectLst/>
                        </a:rPr>
                        <a:t> ПКУ</a:t>
                      </a:r>
                      <a:endParaRPr lang="uk-UA" sz="2400" b="1" dirty="0">
                        <a:solidFill>
                          <a:srgbClr val="333333"/>
                        </a:solidFill>
                        <a:effectLst/>
                      </a:endParaRPr>
                    </a:p>
                  </a:txBody>
                  <a:tcPr marL="36517" marR="36517" marT="25562" marB="25562" anchor="ctr">
                    <a:solidFill>
                      <a:schemeClr val="accent6">
                        <a:lumMod val="60000"/>
                        <a:lumOff val="40000"/>
                      </a:schemeClr>
                    </a:solidFill>
                  </a:tcPr>
                </a:tc>
                <a:tc>
                  <a:txBody>
                    <a:bodyPr/>
                    <a:lstStyle/>
                    <a:p>
                      <a:pPr algn="ctr" fontAlgn="base"/>
                      <a:r>
                        <a:rPr lang="uk-UA" sz="2400" b="1" dirty="0">
                          <a:effectLst/>
                        </a:rPr>
                        <a:t>Електронними послугами вважаються:</a:t>
                      </a:r>
                      <a:endParaRPr lang="uk-UA" sz="2400" b="1" dirty="0">
                        <a:solidFill>
                          <a:srgbClr val="333333"/>
                        </a:solidFill>
                        <a:effectLst/>
                      </a:endParaRPr>
                    </a:p>
                  </a:txBody>
                  <a:tcPr marL="36517" marR="36517" marT="25562" marB="25562" anchor="ctr">
                    <a:solidFill>
                      <a:schemeClr val="accent6">
                        <a:lumMod val="60000"/>
                        <a:lumOff val="40000"/>
                      </a:schemeClr>
                    </a:solidFill>
                  </a:tcPr>
                </a:tc>
                <a:extLst>
                  <a:ext uri="{0D108BD9-81ED-4DB2-BD59-A6C34878D82A}">
                    <a16:rowId xmlns:a16="http://schemas.microsoft.com/office/drawing/2014/main" xmlns="" val="3548640960"/>
                  </a:ext>
                </a:extLst>
              </a:tr>
              <a:tr h="682133">
                <a:tc>
                  <a:txBody>
                    <a:bodyPr/>
                    <a:lstStyle/>
                    <a:p>
                      <a:pPr algn="ctr" fontAlgn="base"/>
                      <a:r>
                        <a:rPr lang="uk-UA" sz="2400" dirty="0" err="1">
                          <a:effectLst/>
                        </a:rPr>
                        <a:t>пп</a:t>
                      </a:r>
                      <a:r>
                        <a:rPr lang="uk-UA" sz="2400" dirty="0">
                          <a:effectLst/>
                        </a:rPr>
                        <a:t>. «в»</a:t>
                      </a:r>
                      <a:endParaRPr lang="uk-UA" sz="2400" b="0" dirty="0">
                        <a:solidFill>
                          <a:srgbClr val="333333"/>
                        </a:solidFill>
                        <a:effectLst/>
                      </a:endParaRPr>
                    </a:p>
                  </a:txBody>
                  <a:tcPr marL="36517" marR="36517" marT="25562" marB="25562" anchor="ctr"/>
                </a:tc>
                <a:tc>
                  <a:txBody>
                    <a:bodyPr/>
                    <a:lstStyle/>
                    <a:p>
                      <a:pPr algn="just" fontAlgn="base"/>
                      <a:r>
                        <a:rPr lang="uk-UA" sz="2400" dirty="0">
                          <a:effectLst/>
                        </a:rPr>
                        <a:t>постачання електронних примірників та/або надання доступу до аудіовізуальних творів, відео- та </a:t>
                      </a:r>
                      <a:r>
                        <a:rPr lang="uk-UA" sz="2400" dirty="0" err="1">
                          <a:effectLst/>
                        </a:rPr>
                        <a:t>аудіотворів</a:t>
                      </a:r>
                      <a:r>
                        <a:rPr lang="uk-UA" sz="2400" dirty="0">
                          <a:effectLst/>
                        </a:rPr>
                        <a:t> на замовлення, ігор, включаючи постачання послуг з участі в таких іграх; постачання послуг з доступу до телепрограм (каналів) чи їх пакетів, крім доступу до телепрограм одночасно з їх трансляцією через телевізійну мережу</a:t>
                      </a:r>
                      <a:endParaRPr lang="uk-UA" sz="2400" b="0" dirty="0">
                        <a:solidFill>
                          <a:srgbClr val="333333"/>
                        </a:solidFill>
                        <a:effectLst/>
                      </a:endParaRPr>
                    </a:p>
                  </a:txBody>
                  <a:tcPr marL="72000" marR="72000" marT="25562" marB="25562"/>
                </a:tc>
                <a:extLst>
                  <a:ext uri="{0D108BD9-81ED-4DB2-BD59-A6C34878D82A}">
                    <a16:rowId xmlns:a16="http://schemas.microsoft.com/office/drawing/2014/main" xmlns="" val="1265331045"/>
                  </a:ext>
                </a:extLst>
              </a:tr>
              <a:tr h="366628">
                <a:tc>
                  <a:txBody>
                    <a:bodyPr/>
                    <a:lstStyle/>
                    <a:p>
                      <a:pPr algn="ctr" fontAlgn="base"/>
                      <a:r>
                        <a:rPr lang="uk-UA" sz="2400" dirty="0" err="1">
                          <a:effectLst/>
                        </a:rPr>
                        <a:t>пп</a:t>
                      </a:r>
                      <a:r>
                        <a:rPr lang="uk-UA" sz="2400" dirty="0">
                          <a:effectLst/>
                        </a:rPr>
                        <a:t>. «г»</a:t>
                      </a:r>
                      <a:endParaRPr lang="uk-UA" sz="2400" b="0" dirty="0">
                        <a:solidFill>
                          <a:srgbClr val="333333"/>
                        </a:solidFill>
                        <a:effectLst/>
                      </a:endParaRPr>
                    </a:p>
                  </a:txBody>
                  <a:tcPr marL="36517" marR="36517" marT="25562" marB="25562" anchor="ctr"/>
                </a:tc>
                <a:tc>
                  <a:txBody>
                    <a:bodyPr/>
                    <a:lstStyle/>
                    <a:p>
                      <a:pPr algn="just" fontAlgn="base"/>
                      <a:r>
                        <a:rPr lang="uk-UA" sz="2400" dirty="0">
                          <a:effectLst/>
                        </a:rPr>
                        <a:t>надання доступу до інформаційних, комерційних, розважальних електронних ресурсів, розміщених, зокрема, на платформах спільного доступу до інформації та відеоматеріалів</a:t>
                      </a:r>
                      <a:endParaRPr lang="uk-UA" sz="2400" b="0" dirty="0">
                        <a:solidFill>
                          <a:srgbClr val="333333"/>
                        </a:solidFill>
                        <a:effectLst/>
                      </a:endParaRPr>
                    </a:p>
                  </a:txBody>
                  <a:tcPr marL="72000" marR="72000" marT="25562" marB="25562"/>
                </a:tc>
                <a:extLst>
                  <a:ext uri="{0D108BD9-81ED-4DB2-BD59-A6C34878D82A}">
                    <a16:rowId xmlns:a16="http://schemas.microsoft.com/office/drawing/2014/main" xmlns="" val="70134597"/>
                  </a:ext>
                </a:extLst>
              </a:tr>
              <a:tr h="682133">
                <a:tc>
                  <a:txBody>
                    <a:bodyPr/>
                    <a:lstStyle/>
                    <a:p>
                      <a:pPr algn="ctr" fontAlgn="base"/>
                      <a:r>
                        <a:rPr lang="uk-UA" sz="2400" dirty="0" err="1">
                          <a:effectLst/>
                        </a:rPr>
                        <a:t>пп</a:t>
                      </a:r>
                      <a:r>
                        <a:rPr lang="uk-UA" sz="2400" dirty="0">
                          <a:effectLst/>
                        </a:rPr>
                        <a:t>. «ґ»</a:t>
                      </a:r>
                      <a:endParaRPr lang="uk-UA" sz="2400" b="0" dirty="0">
                        <a:solidFill>
                          <a:srgbClr val="333333"/>
                        </a:solidFill>
                        <a:effectLst/>
                      </a:endParaRPr>
                    </a:p>
                  </a:txBody>
                  <a:tcPr marL="36517" marR="36517" marT="25562" marB="25562" anchor="ctr"/>
                </a:tc>
                <a:tc>
                  <a:txBody>
                    <a:bodyPr/>
                    <a:lstStyle/>
                    <a:p>
                      <a:pPr algn="just" fontAlgn="base"/>
                      <a:r>
                        <a:rPr lang="uk-UA" sz="2400" dirty="0">
                          <a:effectLst/>
                        </a:rPr>
                        <a:t>постачання послуг з дистанційного навчання в мережі Інтернет, проведення та надання якого не потребує участі людини, у тому числі шляхом надання доступу до віртуальних класів, освітніх ресурсів, у яких учні виконують завдання онлайн, а оцінки виставляються автоматично, без участі людини (або з мінімальною її участю)</a:t>
                      </a:r>
                      <a:endParaRPr lang="uk-UA" sz="2400" b="0" dirty="0">
                        <a:solidFill>
                          <a:srgbClr val="333333"/>
                        </a:solidFill>
                        <a:effectLst/>
                      </a:endParaRPr>
                    </a:p>
                  </a:txBody>
                  <a:tcPr marL="72000" marR="72000" marT="25562" marB="25562"/>
                </a:tc>
                <a:extLst>
                  <a:ext uri="{0D108BD9-81ED-4DB2-BD59-A6C34878D82A}">
                    <a16:rowId xmlns:a16="http://schemas.microsoft.com/office/drawing/2014/main" xmlns="" val="712002203"/>
                  </a:ext>
                </a:extLst>
              </a:tr>
            </a:tbl>
          </a:graphicData>
        </a:graphic>
      </p:graphicFrame>
      <p:sp>
        <p:nvSpPr>
          <p:cNvPr id="3" name="Title 1">
            <a:extLst>
              <a:ext uri="{FF2B5EF4-FFF2-40B4-BE49-F238E27FC236}">
                <a16:creationId xmlns:a16="http://schemas.microsoft.com/office/drawing/2014/main" xmlns="" id="{D889CC55-4B55-4DBC-BDC6-D4829A8AC313}"/>
              </a:ext>
            </a:extLst>
          </p:cNvPr>
          <p:cNvSpPr txBox="1">
            <a:spLocks/>
          </p:cNvSpPr>
          <p:nvPr/>
        </p:nvSpPr>
        <p:spPr>
          <a:xfrm>
            <a:off x="0" y="1"/>
            <a:ext cx="12191999" cy="7106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500" b="1" dirty="0">
                <a:latin typeface="+mn-lt"/>
              </a:rPr>
              <a:t>ЯКІ ПОСЛУГИ Є ЕЛЕКТРОННИМИ</a:t>
            </a:r>
            <a:endParaRPr lang="x-none" sz="3500" b="1" dirty="0">
              <a:latin typeface="+mn-lt"/>
            </a:endParaRPr>
          </a:p>
        </p:txBody>
      </p:sp>
      <p:sp>
        <p:nvSpPr>
          <p:cNvPr id="4" name="Google Shape;200;p11">
            <a:extLst>
              <a:ext uri="{FF2B5EF4-FFF2-40B4-BE49-F238E27FC236}">
                <a16:creationId xmlns:a16="http://schemas.microsoft.com/office/drawing/2014/main" xmlns="" id="{74D31BAD-B114-4D88-9452-2E675B453BF3}"/>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24</a:t>
            </a:fld>
            <a:endParaRPr sz="2000" b="1" i="0" u="none" strike="noStrike" cap="none" dirty="0">
              <a:solidFill>
                <a:schemeClr val="dk1"/>
              </a:solidFill>
              <a:latin typeface="Calibri"/>
              <a:ea typeface="Calibri"/>
              <a:cs typeface="Calibri"/>
              <a:sym typeface="Calibri"/>
            </a:endParaRPr>
          </a:p>
        </p:txBody>
      </p:sp>
      <p:sp>
        <p:nvSpPr>
          <p:cNvPr id="5" name="Стрілка: униз 4">
            <a:extLst>
              <a:ext uri="{FF2B5EF4-FFF2-40B4-BE49-F238E27FC236}">
                <a16:creationId xmlns:a16="http://schemas.microsoft.com/office/drawing/2014/main" xmlns="" id="{504310CB-571C-4063-8DC4-8735E73C512B}"/>
              </a:ext>
            </a:extLst>
          </p:cNvPr>
          <p:cNvSpPr/>
          <p:nvPr/>
        </p:nvSpPr>
        <p:spPr>
          <a:xfrm>
            <a:off x="9645115" y="6350109"/>
            <a:ext cx="426128" cy="363984"/>
          </a:xfrm>
          <a:prstGeom prst="downArrow">
            <a:avLst/>
          </a:prstGeom>
          <a:solidFill>
            <a:schemeClr val="accent4">
              <a:lumMod val="75000"/>
            </a:schemeClr>
          </a:solid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a16="http://schemas.microsoft.com/office/drawing/2014/main" xmlns="" id="{136C001B-25FA-4E91-B911-D0E44E9E4012}"/>
              </a:ext>
            </a:extLst>
          </p:cNvPr>
          <p:cNvSpPr txBox="1"/>
          <p:nvPr/>
        </p:nvSpPr>
        <p:spPr>
          <a:xfrm>
            <a:off x="10071243" y="6350109"/>
            <a:ext cx="1563850" cy="369332"/>
          </a:xfrm>
          <a:prstGeom prst="rect">
            <a:avLst/>
          </a:prstGeom>
          <a:noFill/>
        </p:spPr>
        <p:txBody>
          <a:bodyPr wrap="square" rtlCol="0">
            <a:spAutoFit/>
          </a:bodyPr>
          <a:lstStyle/>
          <a:p>
            <a:r>
              <a:rPr lang="uk-UA" i="1" dirty="0"/>
              <a:t>продовження</a:t>
            </a:r>
          </a:p>
        </p:txBody>
      </p:sp>
      <p:sp>
        <p:nvSpPr>
          <p:cNvPr id="7" name="Стрілка: униз 6">
            <a:extLst>
              <a:ext uri="{FF2B5EF4-FFF2-40B4-BE49-F238E27FC236}">
                <a16:creationId xmlns:a16="http://schemas.microsoft.com/office/drawing/2014/main" xmlns="" id="{AD42F8AE-5DC0-4F74-B5AD-5EE893DC02E2}"/>
              </a:ext>
            </a:extLst>
          </p:cNvPr>
          <p:cNvSpPr/>
          <p:nvPr/>
        </p:nvSpPr>
        <p:spPr>
          <a:xfrm>
            <a:off x="1880467" y="143907"/>
            <a:ext cx="426128" cy="363984"/>
          </a:xfrm>
          <a:prstGeom prst="downArrow">
            <a:avLst/>
          </a:prstGeom>
          <a:solidFill>
            <a:schemeClr val="accent4">
              <a:lumMod val="75000"/>
            </a:schemeClr>
          </a:solid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317639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xmlns="" id="{E32FEA0D-CE1D-4348-94D5-061D311C7B1C}"/>
              </a:ext>
            </a:extLst>
          </p:cNvPr>
          <p:cNvGraphicFramePr>
            <a:graphicFrameLocks/>
          </p:cNvGraphicFramePr>
          <p:nvPr/>
        </p:nvGraphicFramePr>
        <p:xfrm>
          <a:off x="292360" y="949312"/>
          <a:ext cx="11706600" cy="4959376"/>
        </p:xfrm>
        <a:graphic>
          <a:graphicData uri="http://schemas.openxmlformats.org/drawingml/2006/table">
            <a:tbl>
              <a:tblPr>
                <a:tableStyleId>{5940675A-B579-460E-94D1-54222C63F5DA}</a:tableStyleId>
              </a:tblPr>
              <a:tblGrid>
                <a:gridCol w="2240677">
                  <a:extLst>
                    <a:ext uri="{9D8B030D-6E8A-4147-A177-3AD203B41FA5}">
                      <a16:colId xmlns:a16="http://schemas.microsoft.com/office/drawing/2014/main" xmlns="" val="3683997007"/>
                    </a:ext>
                  </a:extLst>
                </a:gridCol>
                <a:gridCol w="9465923">
                  <a:extLst>
                    <a:ext uri="{9D8B030D-6E8A-4147-A177-3AD203B41FA5}">
                      <a16:colId xmlns:a16="http://schemas.microsoft.com/office/drawing/2014/main" xmlns="" val="2978988112"/>
                    </a:ext>
                  </a:extLst>
                </a:gridCol>
              </a:tblGrid>
              <a:tr h="366628">
                <a:tc>
                  <a:txBody>
                    <a:bodyPr/>
                    <a:lstStyle/>
                    <a:p>
                      <a:pPr algn="ctr" fontAlgn="base"/>
                      <a:r>
                        <a:rPr lang="uk-UA" sz="2400" b="1" dirty="0">
                          <a:effectLst/>
                        </a:rPr>
                        <a:t>Підпункт</a:t>
                      </a:r>
                    </a:p>
                    <a:p>
                      <a:pPr algn="ctr" fontAlgn="base"/>
                      <a:r>
                        <a:rPr lang="uk-UA" sz="2400" b="1" dirty="0" err="1">
                          <a:effectLst/>
                        </a:rPr>
                        <a:t>пп</a:t>
                      </a:r>
                      <a:r>
                        <a:rPr lang="uk-UA" sz="2400" b="1" dirty="0">
                          <a:effectLst/>
                        </a:rPr>
                        <a:t>. 14.1.56</a:t>
                      </a:r>
                      <a:r>
                        <a:rPr lang="uk-UA" sz="2400" b="1" baseline="30000" dirty="0">
                          <a:effectLst/>
                        </a:rPr>
                        <a:t>5</a:t>
                      </a:r>
                      <a:r>
                        <a:rPr lang="uk-UA" sz="2400" b="1" dirty="0">
                          <a:effectLst/>
                        </a:rPr>
                        <a:t> ПКУ</a:t>
                      </a:r>
                      <a:endParaRPr lang="uk-UA" sz="2400" b="1" dirty="0">
                        <a:solidFill>
                          <a:srgbClr val="333333"/>
                        </a:solidFill>
                        <a:effectLst/>
                      </a:endParaRPr>
                    </a:p>
                  </a:txBody>
                  <a:tcPr marL="36517" marR="36517" marT="25562" marB="25562" anchor="ctr">
                    <a:solidFill>
                      <a:schemeClr val="accent6">
                        <a:lumMod val="60000"/>
                        <a:lumOff val="40000"/>
                      </a:schemeClr>
                    </a:solidFill>
                  </a:tcPr>
                </a:tc>
                <a:tc>
                  <a:txBody>
                    <a:bodyPr/>
                    <a:lstStyle/>
                    <a:p>
                      <a:pPr algn="ctr" fontAlgn="base"/>
                      <a:r>
                        <a:rPr lang="uk-UA" sz="2400" b="1" dirty="0">
                          <a:effectLst/>
                        </a:rPr>
                        <a:t>Електронними послугами вважаються:</a:t>
                      </a:r>
                      <a:endParaRPr lang="uk-UA" sz="2400" b="1" dirty="0">
                        <a:solidFill>
                          <a:srgbClr val="333333"/>
                        </a:solidFill>
                        <a:effectLst/>
                      </a:endParaRPr>
                    </a:p>
                  </a:txBody>
                  <a:tcPr marL="36517" marR="36517" marT="25562" marB="25562" anchor="ctr">
                    <a:solidFill>
                      <a:schemeClr val="accent6">
                        <a:lumMod val="60000"/>
                        <a:lumOff val="40000"/>
                      </a:schemeClr>
                    </a:solidFill>
                  </a:tcPr>
                </a:tc>
                <a:extLst>
                  <a:ext uri="{0D108BD9-81ED-4DB2-BD59-A6C34878D82A}">
                    <a16:rowId xmlns:a16="http://schemas.microsoft.com/office/drawing/2014/main" xmlns="" val="3548640960"/>
                  </a:ext>
                </a:extLst>
              </a:tr>
              <a:tr h="366628">
                <a:tc>
                  <a:txBody>
                    <a:bodyPr/>
                    <a:lstStyle/>
                    <a:p>
                      <a:pPr algn="ctr" fontAlgn="base"/>
                      <a:r>
                        <a:rPr lang="uk-UA" sz="2400" dirty="0" err="1">
                          <a:effectLst/>
                        </a:rPr>
                        <a:t>пп</a:t>
                      </a:r>
                      <a:r>
                        <a:rPr lang="uk-UA" sz="2400" dirty="0">
                          <a:effectLst/>
                        </a:rPr>
                        <a:t>. «д»</a:t>
                      </a:r>
                      <a:endParaRPr lang="uk-UA" sz="2400" b="0" dirty="0">
                        <a:solidFill>
                          <a:srgbClr val="333333"/>
                        </a:solidFill>
                        <a:effectLst/>
                      </a:endParaRPr>
                    </a:p>
                  </a:txBody>
                  <a:tcPr marL="36517" marR="36517" marT="25562" marB="25562" anchor="ctr"/>
                </a:tc>
                <a:tc>
                  <a:txBody>
                    <a:bodyPr/>
                    <a:lstStyle/>
                    <a:p>
                      <a:pPr algn="just" fontAlgn="base"/>
                      <a:r>
                        <a:rPr lang="uk-UA" sz="2400" dirty="0">
                          <a:effectLst/>
                        </a:rPr>
                        <a:t>надання хмарної послуги в частині надання обчислювальних ресурсів, ресурсів зберігання або систем електронних комунікацій за допомогою технологій хмарних обчислень</a:t>
                      </a:r>
                      <a:endParaRPr lang="uk-UA" sz="2400" b="0" dirty="0">
                        <a:solidFill>
                          <a:srgbClr val="333333"/>
                        </a:solidFill>
                        <a:effectLst/>
                      </a:endParaRPr>
                    </a:p>
                  </a:txBody>
                  <a:tcPr marL="72000" marR="72000" marT="25562" marB="25562"/>
                </a:tc>
                <a:extLst>
                  <a:ext uri="{0D108BD9-81ED-4DB2-BD59-A6C34878D82A}">
                    <a16:rowId xmlns:a16="http://schemas.microsoft.com/office/drawing/2014/main" xmlns="" val="293212869"/>
                  </a:ext>
                </a:extLst>
              </a:tr>
              <a:tr h="471797">
                <a:tc>
                  <a:txBody>
                    <a:bodyPr/>
                    <a:lstStyle/>
                    <a:p>
                      <a:pPr algn="ctr" fontAlgn="base"/>
                      <a:r>
                        <a:rPr lang="uk-UA" sz="2400" dirty="0" err="1">
                          <a:effectLst/>
                        </a:rPr>
                        <a:t>пп</a:t>
                      </a:r>
                      <a:r>
                        <a:rPr lang="uk-UA" sz="2400" dirty="0">
                          <a:effectLst/>
                        </a:rPr>
                        <a:t>. «е»</a:t>
                      </a:r>
                      <a:endParaRPr lang="uk-UA" sz="2400" b="0" dirty="0">
                        <a:solidFill>
                          <a:srgbClr val="333333"/>
                        </a:solidFill>
                        <a:effectLst/>
                      </a:endParaRPr>
                    </a:p>
                  </a:txBody>
                  <a:tcPr marL="36517" marR="36517" marT="25562" marB="25562" anchor="ctr"/>
                </a:tc>
                <a:tc>
                  <a:txBody>
                    <a:bodyPr/>
                    <a:lstStyle/>
                    <a:p>
                      <a:pPr algn="just" fontAlgn="base"/>
                      <a:r>
                        <a:rPr lang="uk-UA" sz="2400" dirty="0">
                          <a:effectLst/>
                        </a:rPr>
                        <a:t>постачання програмного забезпечення та оновлень до нього, у тому числі електронних примірників, надання доступу до них, а також дистанційне обслуговування програмного забезпечення й електронного обладнання</a:t>
                      </a:r>
                      <a:endParaRPr lang="uk-UA" sz="2400" b="0" dirty="0">
                        <a:solidFill>
                          <a:srgbClr val="333333"/>
                        </a:solidFill>
                        <a:effectLst/>
                      </a:endParaRPr>
                    </a:p>
                  </a:txBody>
                  <a:tcPr marL="72000" marR="72000" marT="25562" marB="25562"/>
                </a:tc>
                <a:extLst>
                  <a:ext uri="{0D108BD9-81ED-4DB2-BD59-A6C34878D82A}">
                    <a16:rowId xmlns:a16="http://schemas.microsoft.com/office/drawing/2014/main" xmlns="" val="783623509"/>
                  </a:ext>
                </a:extLst>
              </a:tr>
              <a:tr h="576965">
                <a:tc>
                  <a:txBody>
                    <a:bodyPr/>
                    <a:lstStyle/>
                    <a:p>
                      <a:pPr algn="ctr" fontAlgn="base"/>
                      <a:r>
                        <a:rPr lang="uk-UA" sz="2400" dirty="0" err="1">
                          <a:effectLst/>
                        </a:rPr>
                        <a:t>пп</a:t>
                      </a:r>
                      <a:r>
                        <a:rPr lang="uk-UA" sz="2400" dirty="0">
                          <a:effectLst/>
                        </a:rPr>
                        <a:t>. «є»</a:t>
                      </a:r>
                      <a:endParaRPr lang="uk-UA" sz="2400" b="0" dirty="0">
                        <a:solidFill>
                          <a:srgbClr val="333333"/>
                        </a:solidFill>
                        <a:effectLst/>
                      </a:endParaRPr>
                    </a:p>
                  </a:txBody>
                  <a:tcPr marL="36517" marR="36517" marT="25562" marB="25562" anchor="ctr"/>
                </a:tc>
                <a:tc>
                  <a:txBody>
                    <a:bodyPr/>
                    <a:lstStyle/>
                    <a:p>
                      <a:pPr algn="just" fontAlgn="base"/>
                      <a:r>
                        <a:rPr lang="uk-UA" sz="2400" dirty="0">
                          <a:effectLst/>
                        </a:rPr>
                        <a:t>надання рекламних послуг у мережі Інтернет, мобільних застосунках та на інших електронних ресурсах, надання рекламного простору, у тому числі шляхом розміщення банерних рекламних оголошень на </a:t>
                      </a:r>
                      <a:r>
                        <a:rPr lang="uk-UA" sz="2400" dirty="0" err="1">
                          <a:effectLst/>
                        </a:rPr>
                        <a:t>вебсайтах</a:t>
                      </a:r>
                      <a:r>
                        <a:rPr lang="uk-UA" sz="2400" dirty="0">
                          <a:effectLst/>
                        </a:rPr>
                        <a:t>, </a:t>
                      </a:r>
                      <a:r>
                        <a:rPr lang="uk-UA" sz="2400" dirty="0" err="1">
                          <a:effectLst/>
                        </a:rPr>
                        <a:t>вебсторінках</a:t>
                      </a:r>
                      <a:r>
                        <a:rPr lang="uk-UA" sz="2400" dirty="0">
                          <a:effectLst/>
                        </a:rPr>
                        <a:t> або </a:t>
                      </a:r>
                      <a:r>
                        <a:rPr lang="uk-UA" sz="2400" dirty="0" err="1">
                          <a:effectLst/>
                        </a:rPr>
                        <a:t>вебпорталах</a:t>
                      </a:r>
                      <a:endParaRPr lang="uk-UA" sz="2400" b="0" dirty="0">
                        <a:solidFill>
                          <a:srgbClr val="333333"/>
                        </a:solidFill>
                        <a:effectLst/>
                      </a:endParaRPr>
                    </a:p>
                  </a:txBody>
                  <a:tcPr marL="72000" marR="72000" marT="25562" marB="25562"/>
                </a:tc>
                <a:extLst>
                  <a:ext uri="{0D108BD9-81ED-4DB2-BD59-A6C34878D82A}">
                    <a16:rowId xmlns:a16="http://schemas.microsoft.com/office/drawing/2014/main" xmlns="" val="43938945"/>
                  </a:ext>
                </a:extLst>
              </a:tr>
            </a:tbl>
          </a:graphicData>
        </a:graphic>
      </p:graphicFrame>
      <p:sp>
        <p:nvSpPr>
          <p:cNvPr id="3" name="Google Shape;200;p11">
            <a:extLst>
              <a:ext uri="{FF2B5EF4-FFF2-40B4-BE49-F238E27FC236}">
                <a16:creationId xmlns:a16="http://schemas.microsoft.com/office/drawing/2014/main" xmlns="" id="{02036657-D4B0-4ABA-B075-028D9A5E9456}"/>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25</a:t>
            </a:fld>
            <a:endParaRPr sz="2000" b="1" i="0" u="none" strike="noStrike" cap="none" dirty="0">
              <a:solidFill>
                <a:schemeClr val="dk1"/>
              </a:solidFill>
              <a:latin typeface="Calibri"/>
              <a:ea typeface="Calibri"/>
              <a:cs typeface="Calibri"/>
              <a:sym typeface="Calibri"/>
            </a:endParaRPr>
          </a:p>
        </p:txBody>
      </p:sp>
      <p:sp>
        <p:nvSpPr>
          <p:cNvPr id="4" name="Title 1">
            <a:extLst>
              <a:ext uri="{FF2B5EF4-FFF2-40B4-BE49-F238E27FC236}">
                <a16:creationId xmlns:a16="http://schemas.microsoft.com/office/drawing/2014/main" xmlns="" id="{CD11F170-9C70-4AD9-B972-F4A55713A7F6}"/>
              </a:ext>
            </a:extLst>
          </p:cNvPr>
          <p:cNvSpPr txBox="1">
            <a:spLocks/>
          </p:cNvSpPr>
          <p:nvPr/>
        </p:nvSpPr>
        <p:spPr>
          <a:xfrm>
            <a:off x="0" y="1"/>
            <a:ext cx="12191999" cy="71066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500" b="1" dirty="0">
                <a:latin typeface="+mn-lt"/>
              </a:rPr>
              <a:t>ЯКІ ПОСЛУГИ Є ЕЛЕКТРОННИМИ</a:t>
            </a:r>
            <a:endParaRPr lang="x-none" sz="3500" b="1" dirty="0">
              <a:latin typeface="+mn-lt"/>
            </a:endParaRPr>
          </a:p>
        </p:txBody>
      </p:sp>
      <p:sp>
        <p:nvSpPr>
          <p:cNvPr id="5" name="Стрілка: униз 4">
            <a:extLst>
              <a:ext uri="{FF2B5EF4-FFF2-40B4-BE49-F238E27FC236}">
                <a16:creationId xmlns:a16="http://schemas.microsoft.com/office/drawing/2014/main" xmlns="" id="{DC828634-BBEF-425D-917B-0E981197DD68}"/>
              </a:ext>
            </a:extLst>
          </p:cNvPr>
          <p:cNvSpPr/>
          <p:nvPr/>
        </p:nvSpPr>
        <p:spPr>
          <a:xfrm>
            <a:off x="1905348" y="466007"/>
            <a:ext cx="426128" cy="363984"/>
          </a:xfrm>
          <a:prstGeom prst="downArrow">
            <a:avLst/>
          </a:prstGeom>
          <a:solidFill>
            <a:schemeClr val="accent4">
              <a:lumMod val="75000"/>
            </a:schemeClr>
          </a:solid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035677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069F9A-0E5A-A34F-8487-1BD7345A82E5}"/>
              </a:ext>
            </a:extLst>
          </p:cNvPr>
          <p:cNvSpPr>
            <a:spLocks noGrp="1"/>
          </p:cNvSpPr>
          <p:nvPr>
            <p:ph type="title"/>
          </p:nvPr>
        </p:nvSpPr>
        <p:spPr>
          <a:xfrm>
            <a:off x="0" y="1"/>
            <a:ext cx="12191999" cy="886408"/>
          </a:xfrm>
        </p:spPr>
        <p:txBody>
          <a:bodyPr>
            <a:normAutofit/>
          </a:bodyPr>
          <a:lstStyle/>
          <a:p>
            <a:pPr algn="ctr"/>
            <a:r>
              <a:rPr lang="uk-UA" sz="3500" b="1" dirty="0">
                <a:latin typeface="+mn-lt"/>
              </a:rPr>
              <a:t>ДО ЕЛЕКТРОННИХ ПОСЛУГ НЕ НАЛЕЖАТЬ</a:t>
            </a:r>
            <a:endParaRPr lang="x-none" sz="3500" b="1" dirty="0">
              <a:latin typeface="+mn-lt"/>
            </a:endParaRPr>
          </a:p>
        </p:txBody>
      </p:sp>
      <p:sp>
        <p:nvSpPr>
          <p:cNvPr id="3" name="Content Placeholder 2">
            <a:extLst>
              <a:ext uri="{FF2B5EF4-FFF2-40B4-BE49-F238E27FC236}">
                <a16:creationId xmlns:a16="http://schemas.microsoft.com/office/drawing/2014/main" xmlns="" id="{F53C5154-9603-3841-9AD9-7E498FA07F68}"/>
              </a:ext>
            </a:extLst>
          </p:cNvPr>
          <p:cNvSpPr>
            <a:spLocks noGrp="1"/>
          </p:cNvSpPr>
          <p:nvPr>
            <p:ph idx="1"/>
          </p:nvPr>
        </p:nvSpPr>
        <p:spPr>
          <a:xfrm>
            <a:off x="261257" y="634482"/>
            <a:ext cx="11793893" cy="5701004"/>
          </a:xfrm>
        </p:spPr>
        <p:txBody>
          <a:bodyPr anchor="ctr">
            <a:noAutofit/>
          </a:bodyPr>
          <a:lstStyle/>
          <a:p>
            <a:pPr marL="0" indent="360000" algn="just" fontAlgn="base">
              <a:lnSpc>
                <a:spcPct val="100000"/>
              </a:lnSpc>
              <a:spcBef>
                <a:spcPts val="0"/>
              </a:spcBef>
              <a:buNone/>
            </a:pPr>
            <a:r>
              <a:rPr lang="uk-UA" sz="2500" dirty="0"/>
              <a:t>— постачання товарів/послуг, </a:t>
            </a:r>
            <a:r>
              <a:rPr lang="uk-UA" sz="2500" b="1" dirty="0"/>
              <a:t>замовлення (бронювання) яких</a:t>
            </a:r>
            <a:r>
              <a:rPr lang="uk-UA" sz="2500" dirty="0"/>
              <a:t> здійснюється </a:t>
            </a:r>
            <a:r>
              <a:rPr lang="uk-UA" sz="2500" b="1" dirty="0"/>
              <a:t>через Інтернет</a:t>
            </a:r>
            <a:r>
              <a:rPr lang="uk-UA" sz="2500" dirty="0"/>
              <a:t>, за допомогою мобільних застосунків та інших електронних ресурсів, </a:t>
            </a:r>
            <a:r>
              <a:rPr lang="uk-UA" sz="2500" b="1" dirty="0"/>
              <a:t>а фактичне постачання</a:t>
            </a:r>
            <a:r>
              <a:rPr lang="uk-UA" sz="2500" dirty="0"/>
              <a:t> здійснюється </a:t>
            </a:r>
            <a:r>
              <a:rPr lang="uk-UA" sz="2500" b="1" dirty="0"/>
              <a:t>без</a:t>
            </a:r>
            <a:r>
              <a:rPr lang="uk-UA" sz="2500" dirty="0"/>
              <a:t> використання мережі </a:t>
            </a:r>
            <a:r>
              <a:rPr lang="uk-UA" sz="2500" b="1" dirty="0"/>
              <a:t>Інтернет </a:t>
            </a:r>
            <a:r>
              <a:rPr lang="uk-UA" sz="2500" dirty="0"/>
              <a:t>(наприклад, послуг з проживання, оренди автомобілів, послуг закладів харчування з постачання продукції, послуг пасажирського транспорту та ін.);</a:t>
            </a:r>
          </a:p>
          <a:p>
            <a:pPr marL="0" indent="360000" algn="just" fontAlgn="base">
              <a:lnSpc>
                <a:spcPct val="100000"/>
              </a:lnSpc>
              <a:spcBef>
                <a:spcPts val="0"/>
              </a:spcBef>
              <a:buNone/>
            </a:pPr>
            <a:r>
              <a:rPr lang="uk-UA" sz="2500" dirty="0"/>
              <a:t>— постачання «неелектронних» товарів/послуг (тобто відмінних від електронних), у складі яких є електронні послуги — </a:t>
            </a:r>
            <a:r>
              <a:rPr lang="uk-UA" sz="2500" b="1" dirty="0"/>
              <a:t>якщо вартість електронних послуг включена в загальну вартість</a:t>
            </a:r>
            <a:r>
              <a:rPr lang="uk-UA" sz="2500" dirty="0"/>
              <a:t> таких товарів/послуг;</a:t>
            </a:r>
          </a:p>
          <a:p>
            <a:pPr marL="0" indent="360000" algn="just" fontAlgn="base">
              <a:lnSpc>
                <a:spcPct val="100000"/>
              </a:lnSpc>
              <a:spcBef>
                <a:spcPts val="0"/>
              </a:spcBef>
              <a:buNone/>
            </a:pPr>
            <a:r>
              <a:rPr lang="uk-UA" sz="2500" dirty="0"/>
              <a:t>— постачання послуг </a:t>
            </a:r>
            <a:r>
              <a:rPr lang="uk-UA" sz="2500" b="1" dirty="0"/>
              <a:t>з дистанційного навчання</a:t>
            </a:r>
            <a:r>
              <a:rPr lang="uk-UA" sz="2500" dirty="0"/>
              <a:t> в мережі Інтернет, </a:t>
            </a:r>
            <a:r>
              <a:rPr lang="uk-UA" sz="2500" b="1" dirty="0"/>
              <a:t>якщо</a:t>
            </a:r>
            <a:r>
              <a:rPr lang="uk-UA" sz="2500" dirty="0"/>
              <a:t> мережа </a:t>
            </a:r>
            <a:r>
              <a:rPr lang="uk-UA" sz="2500" b="1" dirty="0"/>
              <a:t>Інтернет</a:t>
            </a:r>
            <a:r>
              <a:rPr lang="uk-UA" sz="2500" dirty="0"/>
              <a:t> використовується </a:t>
            </a:r>
            <a:r>
              <a:rPr lang="uk-UA" sz="2500" b="1" dirty="0"/>
              <a:t>виключно як засіб комунікації</a:t>
            </a:r>
            <a:r>
              <a:rPr lang="uk-UA" sz="2500" dirty="0"/>
              <a:t> між викладачем і слухачем;</a:t>
            </a:r>
          </a:p>
          <a:p>
            <a:pPr marL="0" indent="360000" algn="just" fontAlgn="base">
              <a:lnSpc>
                <a:spcPct val="100000"/>
              </a:lnSpc>
              <a:spcBef>
                <a:spcPts val="0"/>
              </a:spcBef>
              <a:buNone/>
            </a:pPr>
            <a:r>
              <a:rPr lang="uk-UA" sz="2500" dirty="0"/>
              <a:t>— </a:t>
            </a:r>
            <a:r>
              <a:rPr lang="uk-UA" sz="2500" b="1" dirty="0"/>
              <a:t>постачання примірників творів</a:t>
            </a:r>
            <a:r>
              <a:rPr lang="uk-UA" sz="2500" dirty="0"/>
              <a:t> у сфері науки, літератури та мистецтва </a:t>
            </a:r>
            <a:r>
              <a:rPr lang="uk-UA" sz="2500" b="1" dirty="0"/>
              <a:t>на матеріальних носіях</a:t>
            </a:r>
            <a:r>
              <a:rPr lang="uk-UA" sz="2500" dirty="0"/>
              <a:t>;</a:t>
            </a:r>
          </a:p>
          <a:p>
            <a:pPr marL="0" indent="360000" algn="just" fontAlgn="base">
              <a:lnSpc>
                <a:spcPct val="100000"/>
              </a:lnSpc>
              <a:spcBef>
                <a:spcPts val="0"/>
              </a:spcBef>
              <a:buNone/>
            </a:pPr>
            <a:r>
              <a:rPr lang="uk-UA" sz="2500" dirty="0"/>
              <a:t>— надання </a:t>
            </a:r>
            <a:r>
              <a:rPr lang="uk-UA" sz="2500" b="1" dirty="0"/>
              <a:t>консультаційних послуг електронною поштою</a:t>
            </a:r>
            <a:r>
              <a:rPr lang="uk-UA" sz="2500" dirty="0"/>
              <a:t>;</a:t>
            </a:r>
          </a:p>
          <a:p>
            <a:pPr marL="0" indent="360000" algn="just" fontAlgn="base">
              <a:lnSpc>
                <a:spcPct val="100000"/>
              </a:lnSpc>
              <a:spcBef>
                <a:spcPts val="0"/>
              </a:spcBef>
              <a:buNone/>
            </a:pPr>
            <a:r>
              <a:rPr lang="uk-UA" sz="2500" dirty="0"/>
              <a:t>— надання послуг з </a:t>
            </a:r>
            <a:r>
              <a:rPr lang="uk-UA" sz="2500" b="1" dirty="0"/>
              <a:t>доступу до мережі Інтернет</a:t>
            </a:r>
            <a:endParaRPr lang="uk-UA" sz="2500" dirty="0"/>
          </a:p>
        </p:txBody>
      </p:sp>
      <p:sp>
        <p:nvSpPr>
          <p:cNvPr id="4" name="Google Shape;200;p11">
            <a:extLst>
              <a:ext uri="{FF2B5EF4-FFF2-40B4-BE49-F238E27FC236}">
                <a16:creationId xmlns:a16="http://schemas.microsoft.com/office/drawing/2014/main" xmlns="" id="{F33FD0E7-4337-411F-8170-D534D8807D6B}"/>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26</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4543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6F3F6-2230-B145-B0A8-CED9B60FA1EA}"/>
              </a:ext>
            </a:extLst>
          </p:cNvPr>
          <p:cNvSpPr>
            <a:spLocks noGrp="1"/>
          </p:cNvSpPr>
          <p:nvPr>
            <p:ph type="title"/>
          </p:nvPr>
        </p:nvSpPr>
        <p:spPr>
          <a:xfrm>
            <a:off x="0" y="1"/>
            <a:ext cx="12192000" cy="1690688"/>
          </a:xfrm>
        </p:spPr>
        <p:txBody>
          <a:bodyPr>
            <a:noAutofit/>
          </a:bodyPr>
          <a:lstStyle/>
          <a:p>
            <a:pPr algn="ctr"/>
            <a:r>
              <a:rPr lang="uk-UA" sz="3500" b="1" dirty="0">
                <a:latin typeface="+mn-lt"/>
              </a:rPr>
              <a:t>ПРИКЛАД 1</a:t>
            </a:r>
            <a:endParaRPr lang="x-none" sz="3500" b="1" dirty="0">
              <a:latin typeface="+mn-lt"/>
            </a:endParaRPr>
          </a:p>
        </p:txBody>
      </p:sp>
      <p:sp>
        <p:nvSpPr>
          <p:cNvPr id="3" name="Content Placeholder 2">
            <a:extLst>
              <a:ext uri="{FF2B5EF4-FFF2-40B4-BE49-F238E27FC236}">
                <a16:creationId xmlns:a16="http://schemas.microsoft.com/office/drawing/2014/main" xmlns="" id="{299EB743-CF31-B246-B990-E12CAA9CE90B}"/>
              </a:ext>
            </a:extLst>
          </p:cNvPr>
          <p:cNvSpPr>
            <a:spLocks noGrp="1"/>
          </p:cNvSpPr>
          <p:nvPr>
            <p:ph idx="1"/>
          </p:nvPr>
        </p:nvSpPr>
        <p:spPr>
          <a:xfrm>
            <a:off x="838200" y="2661920"/>
            <a:ext cx="10515600" cy="2794000"/>
          </a:xfrm>
        </p:spPr>
        <p:txBody>
          <a:bodyPr/>
          <a:lstStyle/>
          <a:p>
            <a:pPr marL="0" indent="0">
              <a:buNone/>
            </a:pPr>
            <a:r>
              <a:rPr lang="uk-UA" dirty="0"/>
              <a:t>Виплата нерезиденту за рекламу у Фейсбуці.</a:t>
            </a:r>
          </a:p>
        </p:txBody>
      </p:sp>
      <p:sp>
        <p:nvSpPr>
          <p:cNvPr id="4" name="Google Shape;200;p11">
            <a:extLst>
              <a:ext uri="{FF2B5EF4-FFF2-40B4-BE49-F238E27FC236}">
                <a16:creationId xmlns:a16="http://schemas.microsoft.com/office/drawing/2014/main" xmlns="" id="{3EBD8751-6546-4074-883B-3CF5C3B730B2}"/>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27</a:t>
            </a:fld>
            <a:endParaRPr sz="2000" b="1" i="0" u="none" strike="noStrike" cap="none" dirty="0">
              <a:solidFill>
                <a:schemeClr val="dk1"/>
              </a:solidFill>
              <a:latin typeface="Calibri"/>
              <a:ea typeface="Calibri"/>
              <a:cs typeface="Calibri"/>
              <a:sym typeface="Calibri"/>
            </a:endParaRPr>
          </a:p>
        </p:txBody>
      </p:sp>
      <p:pic>
        <p:nvPicPr>
          <p:cNvPr id="5" name="Рисунок 4">
            <a:extLst>
              <a:ext uri="{FF2B5EF4-FFF2-40B4-BE49-F238E27FC236}">
                <a16:creationId xmlns:a16="http://schemas.microsoft.com/office/drawing/2014/main" xmlns="" id="{F0F53B93-03E8-47DB-A69E-BDEA714EF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3622" y="464780"/>
            <a:ext cx="875819" cy="76113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3221249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41F22D-11A7-E046-8499-A2F9A67CA329}"/>
              </a:ext>
            </a:extLst>
          </p:cNvPr>
          <p:cNvSpPr>
            <a:spLocks noGrp="1"/>
          </p:cNvSpPr>
          <p:nvPr>
            <p:ph type="title"/>
          </p:nvPr>
        </p:nvSpPr>
        <p:spPr>
          <a:xfrm>
            <a:off x="0" y="-8098"/>
            <a:ext cx="12191999" cy="689136"/>
          </a:xfrm>
        </p:spPr>
        <p:txBody>
          <a:bodyPr>
            <a:normAutofit/>
          </a:bodyPr>
          <a:lstStyle/>
          <a:p>
            <a:pPr algn="ctr"/>
            <a:r>
              <a:rPr lang="uk-UA" sz="3200" b="1" dirty="0">
                <a:latin typeface="+mn-lt"/>
              </a:rPr>
              <a:t>ПДВ НА ЕЛЕКТРОННІ ПОСЛУГИ ВІД НЕРЕЗИДЕНТА</a:t>
            </a:r>
            <a:endParaRPr lang="x-none" sz="3200" dirty="0">
              <a:latin typeface="+mn-lt"/>
            </a:endParaRPr>
          </a:p>
        </p:txBody>
      </p:sp>
      <p:sp>
        <p:nvSpPr>
          <p:cNvPr id="3" name="Content Placeholder 2">
            <a:extLst>
              <a:ext uri="{FF2B5EF4-FFF2-40B4-BE49-F238E27FC236}">
                <a16:creationId xmlns:a16="http://schemas.microsoft.com/office/drawing/2014/main" xmlns="" id="{092A613F-3315-3245-B9CF-C6E84B00D27B}"/>
              </a:ext>
            </a:extLst>
          </p:cNvPr>
          <p:cNvSpPr>
            <a:spLocks noGrp="1"/>
          </p:cNvSpPr>
          <p:nvPr>
            <p:ph idx="1"/>
          </p:nvPr>
        </p:nvSpPr>
        <p:spPr>
          <a:xfrm>
            <a:off x="214603" y="558800"/>
            <a:ext cx="11747241" cy="5791200"/>
          </a:xfrm>
        </p:spPr>
        <p:txBody>
          <a:bodyPr anchor="ctr">
            <a:normAutofit/>
          </a:bodyPr>
          <a:lstStyle/>
          <a:p>
            <a:pPr marL="0" indent="360000" algn="just" fontAlgn="base">
              <a:lnSpc>
                <a:spcPct val="110000"/>
              </a:lnSpc>
              <a:spcBef>
                <a:spcPts val="0"/>
              </a:spcBef>
              <a:buNone/>
            </a:pPr>
            <a:r>
              <a:rPr lang="uk-UA" sz="2500" dirty="0"/>
              <a:t>Якщо електронні послуги надав нерезидент, то ПДВ сплата залежать від одержувача послуг:</a:t>
            </a:r>
          </a:p>
          <a:p>
            <a:pPr marL="0" indent="360000" algn="just" fontAlgn="base">
              <a:lnSpc>
                <a:spcPct val="110000"/>
              </a:lnSpc>
              <a:spcBef>
                <a:spcPts val="0"/>
              </a:spcBef>
              <a:buAutoNum type="arabicParenR"/>
            </a:pPr>
            <a:r>
              <a:rPr lang="uk-UA" sz="2500" b="1" dirty="0"/>
              <a:t>послуги </a:t>
            </a:r>
            <a:r>
              <a:rPr lang="uk-UA" sz="2500" dirty="0"/>
              <a:t>надані </a:t>
            </a:r>
            <a:r>
              <a:rPr lang="uk-UA" sz="2500" b="1" dirty="0"/>
              <a:t>фізособам — неплатникам ПДВ </a:t>
            </a:r>
            <a:r>
              <a:rPr lang="uk-UA" sz="2500" dirty="0"/>
              <a:t>(звичайним громадянам або підприємцям) - відповідальним за сплату ПДВ з електронних послуг є сам нерезидент (</a:t>
            </a:r>
            <a:r>
              <a:rPr lang="uk-UA" sz="2500" dirty="0" err="1"/>
              <a:t>пп</a:t>
            </a:r>
            <a:r>
              <a:rPr lang="uk-UA" sz="2500" dirty="0"/>
              <a:t>. «д» </a:t>
            </a:r>
            <a:r>
              <a:rPr lang="uk-UA" sz="2500" dirty="0" err="1"/>
              <a:t>пп</a:t>
            </a:r>
            <a:r>
              <a:rPr lang="uk-UA" sz="2500" dirty="0"/>
              <a:t>. 14.1.139, </a:t>
            </a:r>
            <a:r>
              <a:rPr lang="uk-UA" sz="2500" dirty="0" err="1"/>
              <a:t>пп</a:t>
            </a:r>
            <a:r>
              <a:rPr lang="uk-UA" sz="2500" dirty="0"/>
              <a:t>. 9 п. 180.1, ст. 208</a:t>
            </a:r>
            <a:r>
              <a:rPr lang="uk-UA" sz="3000" baseline="30000" dirty="0"/>
              <a:t>1</a:t>
            </a:r>
            <a:r>
              <a:rPr lang="uk-UA" sz="2500" dirty="0"/>
              <a:t> ПКУ)</a:t>
            </a:r>
          </a:p>
          <a:p>
            <a:pPr marL="0" indent="0" algn="just" fontAlgn="base">
              <a:lnSpc>
                <a:spcPct val="110000"/>
              </a:lnSpc>
              <a:spcBef>
                <a:spcPts val="0"/>
              </a:spcBef>
              <a:buNone/>
            </a:pPr>
            <a:r>
              <a:rPr lang="uk-UA" sz="2500" b="1" dirty="0"/>
              <a:t>2) послуги надані </a:t>
            </a:r>
            <a:r>
              <a:rPr lang="uk-UA" sz="2500" dirty="0"/>
              <a:t>(п. 208.1 ПКУ):</a:t>
            </a:r>
          </a:p>
          <a:p>
            <a:pPr marL="0" indent="360000" algn="just" fontAlgn="base">
              <a:lnSpc>
                <a:spcPct val="110000"/>
              </a:lnSpc>
              <a:spcBef>
                <a:spcPts val="0"/>
              </a:spcBef>
              <a:buNone/>
            </a:pPr>
            <a:r>
              <a:rPr lang="uk-UA" sz="2500" dirty="0"/>
              <a:t>— підприємцям — платникам ПДВ або</a:t>
            </a:r>
          </a:p>
          <a:p>
            <a:pPr marL="0" indent="360000" algn="just" fontAlgn="base">
              <a:lnSpc>
                <a:spcPct val="110000"/>
              </a:lnSpc>
              <a:spcBef>
                <a:spcPts val="0"/>
              </a:spcBef>
              <a:buNone/>
            </a:pPr>
            <a:r>
              <a:rPr lang="uk-UA" sz="2500" dirty="0"/>
              <a:t>— </a:t>
            </a:r>
            <a:r>
              <a:rPr lang="uk-UA" sz="2500" dirty="0" err="1"/>
              <a:t>юрособам</a:t>
            </a:r>
            <a:r>
              <a:rPr lang="uk-UA" sz="2500" dirty="0"/>
              <a:t> (платникам ПДВ / неплатникам ПДВ),</a:t>
            </a:r>
          </a:p>
          <a:p>
            <a:pPr marL="0" indent="360000" algn="just" fontAlgn="base">
              <a:lnSpc>
                <a:spcPct val="110000"/>
              </a:lnSpc>
              <a:spcBef>
                <a:spcPts val="0"/>
              </a:spcBef>
              <a:buNone/>
            </a:pPr>
            <a:r>
              <a:rPr lang="uk-UA" sz="2500" dirty="0"/>
              <a:t>одержувачі електронних послуг від нерезидента стають податковим агентом нерезидента і повинні нарахувати з електронних послуг нерезидента ПДВ за правилами </a:t>
            </a:r>
            <a:r>
              <a:rPr lang="uk-UA" sz="2500" u="sng" dirty="0"/>
              <a:t>ст. 208 ПКУ</a:t>
            </a:r>
          </a:p>
          <a:p>
            <a:pPr marL="0" indent="0" algn="just" fontAlgn="base">
              <a:lnSpc>
                <a:spcPct val="110000"/>
              </a:lnSpc>
              <a:spcBef>
                <a:spcPts val="0"/>
              </a:spcBef>
              <a:buNone/>
            </a:pPr>
            <a:r>
              <a:rPr lang="uk-UA" sz="2500" b="1" dirty="0">
                <a:solidFill>
                  <a:srgbClr val="FF0000"/>
                </a:solidFill>
              </a:rPr>
              <a:t>3)</a:t>
            </a:r>
            <a:r>
              <a:rPr lang="uk-UA" sz="2500" dirty="0">
                <a:solidFill>
                  <a:srgbClr val="FF0000"/>
                </a:solidFill>
              </a:rPr>
              <a:t> послуги надані нерезидентом, що не зареєструвався платником ПДВ – одержувачі послуг, в т. ч. ФОП-</a:t>
            </a:r>
            <a:r>
              <a:rPr lang="uk-UA" sz="2500" dirty="0" err="1">
                <a:solidFill>
                  <a:srgbClr val="FF0000"/>
                </a:solidFill>
              </a:rPr>
              <a:t>и</a:t>
            </a:r>
            <a:r>
              <a:rPr lang="uk-UA" sz="2500" dirty="0">
                <a:solidFill>
                  <a:srgbClr val="FF0000"/>
                </a:solidFill>
              </a:rPr>
              <a:t> неплатники ПДВ</a:t>
            </a:r>
          </a:p>
        </p:txBody>
      </p:sp>
      <p:sp>
        <p:nvSpPr>
          <p:cNvPr id="4" name="Google Shape;200;p11">
            <a:extLst>
              <a:ext uri="{FF2B5EF4-FFF2-40B4-BE49-F238E27FC236}">
                <a16:creationId xmlns:a16="http://schemas.microsoft.com/office/drawing/2014/main" xmlns="" id="{BF381E82-FD37-40CC-AEFC-2C6C4600EBFF}"/>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28</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7007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6F3F6-2230-B145-B0A8-CED9B60FA1EA}"/>
              </a:ext>
            </a:extLst>
          </p:cNvPr>
          <p:cNvSpPr>
            <a:spLocks noGrp="1"/>
          </p:cNvSpPr>
          <p:nvPr>
            <p:ph type="title"/>
          </p:nvPr>
        </p:nvSpPr>
        <p:spPr>
          <a:xfrm>
            <a:off x="0" y="1"/>
            <a:ext cx="12192000" cy="934719"/>
          </a:xfrm>
        </p:spPr>
        <p:txBody>
          <a:bodyPr>
            <a:noAutofit/>
          </a:bodyPr>
          <a:lstStyle/>
          <a:p>
            <a:pPr algn="ctr"/>
            <a:r>
              <a:rPr lang="uk-UA" sz="3500" b="1" dirty="0">
                <a:latin typeface="+mn-lt"/>
              </a:rPr>
              <a:t>ПРИКЛАД 2</a:t>
            </a:r>
            <a:endParaRPr lang="x-none" sz="3500" b="1" dirty="0">
              <a:latin typeface="+mn-lt"/>
            </a:endParaRPr>
          </a:p>
        </p:txBody>
      </p:sp>
      <p:sp>
        <p:nvSpPr>
          <p:cNvPr id="3" name="Content Placeholder 2">
            <a:extLst>
              <a:ext uri="{FF2B5EF4-FFF2-40B4-BE49-F238E27FC236}">
                <a16:creationId xmlns:a16="http://schemas.microsoft.com/office/drawing/2014/main" xmlns="" id="{299EB743-CF31-B246-B990-E12CAA9CE90B}"/>
              </a:ext>
            </a:extLst>
          </p:cNvPr>
          <p:cNvSpPr>
            <a:spLocks noGrp="1"/>
          </p:cNvSpPr>
          <p:nvPr>
            <p:ph idx="1"/>
          </p:nvPr>
        </p:nvSpPr>
        <p:spPr>
          <a:xfrm>
            <a:off x="655320" y="934720"/>
            <a:ext cx="10515600" cy="674507"/>
          </a:xfrm>
        </p:spPr>
        <p:txBody>
          <a:bodyPr/>
          <a:lstStyle/>
          <a:p>
            <a:pPr marL="0" indent="0" algn="ctr" fontAlgn="base">
              <a:buNone/>
            </a:pPr>
            <a:r>
              <a:rPr lang="uk-UA" dirty="0"/>
              <a:t>Виплата ФОП-у за перевезення</a:t>
            </a:r>
          </a:p>
          <a:p>
            <a:pPr algn="ctr" fontAlgn="base"/>
            <a:endParaRPr lang="uk-UA" dirty="0"/>
          </a:p>
          <a:p>
            <a:pPr algn="ctr" fontAlgn="base"/>
            <a:endParaRPr lang="uk-UA" dirty="0"/>
          </a:p>
          <a:p>
            <a:pPr algn="ctr"/>
            <a:endParaRPr lang="x-none" dirty="0"/>
          </a:p>
        </p:txBody>
      </p:sp>
      <p:sp>
        <p:nvSpPr>
          <p:cNvPr id="4" name="Rectangle 3">
            <a:extLst>
              <a:ext uri="{FF2B5EF4-FFF2-40B4-BE49-F238E27FC236}">
                <a16:creationId xmlns:a16="http://schemas.microsoft.com/office/drawing/2014/main" xmlns="" id="{A6E1AE5F-7E3F-9B48-9341-6B3705574BA3}"/>
              </a:ext>
            </a:extLst>
          </p:cNvPr>
          <p:cNvSpPr/>
          <p:nvPr/>
        </p:nvSpPr>
        <p:spPr>
          <a:xfrm>
            <a:off x="254000" y="1869439"/>
            <a:ext cx="11785600" cy="3160224"/>
          </a:xfrm>
          <a:prstGeom prst="rect">
            <a:avLst/>
          </a:prstGeom>
        </p:spPr>
        <p:txBody>
          <a:bodyPr wrap="square">
            <a:spAutoFit/>
          </a:bodyPr>
          <a:lstStyle/>
          <a:p>
            <a:pPr algn="just">
              <a:lnSpc>
                <a:spcPct val="120000"/>
              </a:lnSpc>
            </a:pPr>
            <a:r>
              <a:rPr lang="uk-UA" sz="2800" b="1" i="0" dirty="0">
                <a:effectLst/>
              </a:rPr>
              <a:t>170.10.</a:t>
            </a:r>
            <a:r>
              <a:rPr lang="uk-UA" sz="2800" b="0" i="0" dirty="0">
                <a:effectLst/>
              </a:rPr>
              <a:t> Оподаткування доходів, отриманих нерезидентами.</a:t>
            </a:r>
          </a:p>
          <a:p>
            <a:pPr algn="just">
              <a:lnSpc>
                <a:spcPct val="120000"/>
              </a:lnSpc>
            </a:pPr>
            <a:r>
              <a:rPr lang="uk-UA" sz="2800" b="1" i="0" dirty="0">
                <a:effectLst/>
              </a:rPr>
              <a:t>170.10.1.</a:t>
            </a:r>
            <a:r>
              <a:rPr lang="uk-UA" sz="2800" b="0" i="0" dirty="0">
                <a:effectLst/>
              </a:rPr>
              <a:t> Доходи з джерелом їх походження в Україні, що нараховуються (виплачуються, надаються) на користь нерезидентів, оподатковуються за правилами та ставками, визначеними для резидентів (з урахуванням особливостей, визначених деякими нормами цього розділу для нерезидентів).</a:t>
            </a:r>
          </a:p>
        </p:txBody>
      </p:sp>
      <p:sp>
        <p:nvSpPr>
          <p:cNvPr id="5" name="TextBox 4">
            <a:extLst>
              <a:ext uri="{FF2B5EF4-FFF2-40B4-BE49-F238E27FC236}">
                <a16:creationId xmlns:a16="http://schemas.microsoft.com/office/drawing/2014/main" xmlns="" id="{ED8FF565-A50F-CF40-87B5-C2C7B0116847}"/>
              </a:ext>
            </a:extLst>
          </p:cNvPr>
          <p:cNvSpPr txBox="1"/>
          <p:nvPr/>
        </p:nvSpPr>
        <p:spPr>
          <a:xfrm>
            <a:off x="315217" y="5138209"/>
            <a:ext cx="11561565" cy="954107"/>
          </a:xfrm>
          <a:prstGeom prst="rect">
            <a:avLst/>
          </a:prstGeom>
          <a:noFill/>
        </p:spPr>
        <p:txBody>
          <a:bodyPr wrap="square" rtlCol="0">
            <a:spAutoFit/>
          </a:bodyPr>
          <a:lstStyle/>
          <a:p>
            <a:r>
              <a:rPr lang="uk-UA" sz="2800" dirty="0"/>
              <a:t>Щодо ПДВ – має значення це транспортно- експедиційні послуги чи перевезення</a:t>
            </a:r>
            <a:endParaRPr lang="x-none" sz="2800" dirty="0"/>
          </a:p>
        </p:txBody>
      </p:sp>
      <p:sp>
        <p:nvSpPr>
          <p:cNvPr id="6" name="Google Shape;200;p11">
            <a:extLst>
              <a:ext uri="{FF2B5EF4-FFF2-40B4-BE49-F238E27FC236}">
                <a16:creationId xmlns:a16="http://schemas.microsoft.com/office/drawing/2014/main" xmlns="" id="{79207FAD-3AE7-4338-A396-53A058761269}"/>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29</a:t>
            </a:fld>
            <a:endParaRPr sz="2000" b="1" i="0" u="none" strike="noStrike" cap="none" dirty="0">
              <a:solidFill>
                <a:schemeClr val="dk1"/>
              </a:solidFill>
              <a:latin typeface="Calibri"/>
              <a:ea typeface="Calibri"/>
              <a:cs typeface="Calibri"/>
              <a:sym typeface="Calibri"/>
            </a:endParaRPr>
          </a:p>
        </p:txBody>
      </p:sp>
      <p:pic>
        <p:nvPicPr>
          <p:cNvPr id="7" name="Рисунок 6">
            <a:extLst>
              <a:ext uri="{FF2B5EF4-FFF2-40B4-BE49-F238E27FC236}">
                <a16:creationId xmlns:a16="http://schemas.microsoft.com/office/drawing/2014/main" xmlns="" id="{35C982A9-C4E4-4774-B938-AFF43590A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142" y="114370"/>
            <a:ext cx="875819" cy="76113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272764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EC2C620-4A68-E04D-AD81-72B351075C81}"/>
              </a:ext>
            </a:extLst>
          </p:cNvPr>
          <p:cNvSpPr>
            <a:spLocks noGrp="1"/>
          </p:cNvSpPr>
          <p:nvPr>
            <p:ph idx="1"/>
          </p:nvPr>
        </p:nvSpPr>
        <p:spPr>
          <a:xfrm>
            <a:off x="365760" y="741680"/>
            <a:ext cx="11572240" cy="5435283"/>
          </a:xfrm>
        </p:spPr>
        <p:txBody>
          <a:bodyPr anchor="ctr">
            <a:normAutofit/>
          </a:bodyPr>
          <a:lstStyle/>
          <a:p>
            <a:pPr marL="0" indent="0" algn="ctr">
              <a:lnSpc>
                <a:spcPct val="120000"/>
              </a:lnSpc>
              <a:spcBef>
                <a:spcPts val="0"/>
              </a:spcBef>
              <a:buNone/>
            </a:pPr>
            <a:r>
              <a:rPr lang="uk-UA" b="1" dirty="0"/>
              <a:t>Спрощена система та РРО-ПРРО – нові роз</a:t>
            </a:r>
            <a:r>
              <a:rPr lang="en-US" b="1" dirty="0"/>
              <a:t>’</a:t>
            </a:r>
            <a:r>
              <a:rPr lang="uk-UA" b="1" dirty="0" err="1"/>
              <a:t>яснення</a:t>
            </a:r>
            <a:r>
              <a:rPr lang="uk-UA" b="1" dirty="0"/>
              <a:t>:</a:t>
            </a:r>
            <a:endParaRPr lang="x-none" dirty="0"/>
          </a:p>
          <a:p>
            <a:pPr lvl="0" algn="just">
              <a:lnSpc>
                <a:spcPct val="120000"/>
              </a:lnSpc>
              <a:spcBef>
                <a:spcPts val="0"/>
              </a:spcBef>
              <a:buFont typeface="Calibri" panose="020F0502020204030204" pitchFamily="34" charset="0"/>
              <a:buChar char="―"/>
            </a:pPr>
            <a:r>
              <a:rPr lang="uk-UA" dirty="0"/>
              <a:t> Звітність спрощенців за 1-ше півріччя, особливості;</a:t>
            </a:r>
            <a:endParaRPr lang="x-none" dirty="0"/>
          </a:p>
          <a:p>
            <a:pPr lvl="0" algn="just">
              <a:lnSpc>
                <a:spcPct val="120000"/>
              </a:lnSpc>
              <a:spcBef>
                <a:spcPts val="0"/>
              </a:spcBef>
              <a:buFont typeface="Calibri" panose="020F0502020204030204" pitchFamily="34" charset="0"/>
              <a:buChar char="―"/>
            </a:pPr>
            <a:r>
              <a:rPr lang="uk-UA" dirty="0"/>
              <a:t> Утримання комісії – коли буде порушенням оподаткування для платників єдиного податку;</a:t>
            </a:r>
            <a:endParaRPr lang="x-none" dirty="0"/>
          </a:p>
          <a:p>
            <a:pPr lvl="0" algn="just">
              <a:lnSpc>
                <a:spcPct val="120000"/>
              </a:lnSpc>
              <a:spcBef>
                <a:spcPts val="0"/>
              </a:spcBef>
              <a:buFont typeface="Calibri" panose="020F0502020204030204" pitchFamily="34" charset="0"/>
              <a:buChar char="―"/>
            </a:pPr>
            <a:r>
              <a:rPr lang="uk-UA" dirty="0"/>
              <a:t> Оподаткування коштів, що залишаються на валютних рахунках закордоном;</a:t>
            </a:r>
            <a:endParaRPr lang="x-none" dirty="0"/>
          </a:p>
          <a:p>
            <a:pPr lvl="0" algn="just">
              <a:lnSpc>
                <a:spcPct val="120000"/>
              </a:lnSpc>
              <a:spcBef>
                <a:spcPts val="0"/>
              </a:spcBef>
              <a:buFont typeface="Calibri" panose="020F0502020204030204" pitchFamily="34" charset="0"/>
              <a:buChar char="―"/>
            </a:pPr>
            <a:r>
              <a:rPr lang="uk-UA" dirty="0"/>
              <a:t> Продаж товарів на закордонних </a:t>
            </a:r>
            <a:r>
              <a:rPr lang="uk-UA" dirty="0" err="1"/>
              <a:t>маркетплейсах</a:t>
            </a:r>
            <a:r>
              <a:rPr lang="uk-UA" dirty="0"/>
              <a:t>;</a:t>
            </a:r>
          </a:p>
          <a:p>
            <a:pPr lvl="0" algn="just">
              <a:lnSpc>
                <a:spcPct val="120000"/>
              </a:lnSpc>
              <a:spcBef>
                <a:spcPts val="0"/>
              </a:spcBef>
              <a:buFont typeface="Calibri" panose="020F0502020204030204" pitchFamily="34" charset="0"/>
              <a:buChar char="―"/>
            </a:pPr>
            <a:r>
              <a:rPr lang="uk-UA" dirty="0"/>
              <a:t> Зміни в законодавстві.</a:t>
            </a:r>
            <a:endParaRPr lang="x-none" dirty="0"/>
          </a:p>
          <a:p>
            <a:pPr algn="just">
              <a:lnSpc>
                <a:spcPct val="120000"/>
              </a:lnSpc>
              <a:spcBef>
                <a:spcPts val="0"/>
              </a:spcBef>
            </a:pPr>
            <a:endParaRPr lang="x-none" dirty="0"/>
          </a:p>
        </p:txBody>
      </p:sp>
      <p:sp>
        <p:nvSpPr>
          <p:cNvPr id="4" name="Google Shape;200;p11">
            <a:extLst>
              <a:ext uri="{FF2B5EF4-FFF2-40B4-BE49-F238E27FC236}">
                <a16:creationId xmlns:a16="http://schemas.microsoft.com/office/drawing/2014/main" xmlns="" id="{E48C10DC-4439-4059-A10C-99E458CCA1D9}"/>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3</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3947360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6F3F6-2230-B145-B0A8-CED9B60FA1EA}"/>
              </a:ext>
            </a:extLst>
          </p:cNvPr>
          <p:cNvSpPr>
            <a:spLocks noGrp="1"/>
          </p:cNvSpPr>
          <p:nvPr>
            <p:ph type="title"/>
          </p:nvPr>
        </p:nvSpPr>
        <p:spPr>
          <a:xfrm>
            <a:off x="0" y="1"/>
            <a:ext cx="12192000" cy="1036319"/>
          </a:xfrm>
        </p:spPr>
        <p:txBody>
          <a:bodyPr>
            <a:noAutofit/>
          </a:bodyPr>
          <a:lstStyle/>
          <a:p>
            <a:pPr algn="ctr"/>
            <a:r>
              <a:rPr lang="uk-UA" sz="3500" b="1" dirty="0">
                <a:latin typeface="+mn-lt"/>
              </a:rPr>
              <a:t>ПРИКЛАД 3</a:t>
            </a:r>
            <a:endParaRPr lang="x-none" sz="3500" b="1" dirty="0">
              <a:latin typeface="+mn-lt"/>
            </a:endParaRPr>
          </a:p>
        </p:txBody>
      </p:sp>
      <p:sp>
        <p:nvSpPr>
          <p:cNvPr id="3" name="Content Placeholder 2">
            <a:extLst>
              <a:ext uri="{FF2B5EF4-FFF2-40B4-BE49-F238E27FC236}">
                <a16:creationId xmlns:a16="http://schemas.microsoft.com/office/drawing/2014/main" xmlns="" id="{299EB743-CF31-B246-B990-E12CAA9CE90B}"/>
              </a:ext>
            </a:extLst>
          </p:cNvPr>
          <p:cNvSpPr>
            <a:spLocks noGrp="1"/>
          </p:cNvSpPr>
          <p:nvPr>
            <p:ph idx="1"/>
          </p:nvPr>
        </p:nvSpPr>
        <p:spPr>
          <a:xfrm>
            <a:off x="387412" y="1428699"/>
            <a:ext cx="11567160" cy="1149069"/>
          </a:xfrm>
        </p:spPr>
        <p:txBody>
          <a:bodyPr anchor="ctr"/>
          <a:lstStyle/>
          <a:p>
            <a:pPr marL="0" indent="457200" algn="just" fontAlgn="base">
              <a:lnSpc>
                <a:spcPct val="120000"/>
              </a:lnSpc>
              <a:spcBef>
                <a:spcPts val="0"/>
              </a:spcBef>
              <a:buNone/>
            </a:pPr>
            <a:r>
              <a:rPr lang="uk-UA" dirty="0"/>
              <a:t>Виплата нерезиденту юридичній особі за міжнародне перевезення та транспортно-експедиційні послуги.</a:t>
            </a:r>
          </a:p>
        </p:txBody>
      </p:sp>
      <p:sp>
        <p:nvSpPr>
          <p:cNvPr id="4" name="Rectangle 3">
            <a:extLst>
              <a:ext uri="{FF2B5EF4-FFF2-40B4-BE49-F238E27FC236}">
                <a16:creationId xmlns:a16="http://schemas.microsoft.com/office/drawing/2014/main" xmlns="" id="{C81B9390-BBD8-554B-A8CF-61035AD6A35B}"/>
              </a:ext>
            </a:extLst>
          </p:cNvPr>
          <p:cNvSpPr/>
          <p:nvPr/>
        </p:nvSpPr>
        <p:spPr>
          <a:xfrm>
            <a:off x="518160" y="3012159"/>
            <a:ext cx="11198985" cy="1502090"/>
          </a:xfrm>
          <a:prstGeom prst="rect">
            <a:avLst/>
          </a:prstGeom>
        </p:spPr>
        <p:txBody>
          <a:bodyPr wrap="square" anchor="ctr">
            <a:noAutofit/>
          </a:bodyPr>
          <a:lstStyle/>
          <a:p>
            <a:pPr algn="just" fontAlgn="base">
              <a:lnSpc>
                <a:spcPct val="120000"/>
              </a:lnSpc>
            </a:pPr>
            <a:r>
              <a:rPr lang="uk-UA" sz="2800" dirty="0"/>
              <a:t>Репатріація: якщо перевезення (фрахт, 6%)</a:t>
            </a:r>
          </a:p>
          <a:p>
            <a:pPr algn="just" fontAlgn="base">
              <a:lnSpc>
                <a:spcPct val="120000"/>
              </a:lnSpc>
            </a:pPr>
            <a:r>
              <a:rPr lang="uk-UA" sz="2800" dirty="0"/>
              <a:t>ПДВ: якщо транспортно-експедиційні послуги (186.3 «ж»)</a:t>
            </a:r>
          </a:p>
        </p:txBody>
      </p:sp>
      <p:sp>
        <p:nvSpPr>
          <p:cNvPr id="5" name="Google Shape;200;p11">
            <a:extLst>
              <a:ext uri="{FF2B5EF4-FFF2-40B4-BE49-F238E27FC236}">
                <a16:creationId xmlns:a16="http://schemas.microsoft.com/office/drawing/2014/main" xmlns="" id="{DE264AEE-A655-4F94-9A51-D99A4E5A383C}"/>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30</a:t>
            </a:fld>
            <a:endParaRPr sz="2000" b="1" i="0" u="none" strike="noStrike" cap="none" dirty="0">
              <a:solidFill>
                <a:schemeClr val="dk1"/>
              </a:solidFill>
              <a:latin typeface="Calibri"/>
              <a:ea typeface="Calibri"/>
              <a:cs typeface="Calibri"/>
              <a:sym typeface="Calibri"/>
            </a:endParaRPr>
          </a:p>
        </p:txBody>
      </p:sp>
      <p:pic>
        <p:nvPicPr>
          <p:cNvPr id="6" name="Рисунок 5">
            <a:extLst>
              <a:ext uri="{FF2B5EF4-FFF2-40B4-BE49-F238E27FC236}">
                <a16:creationId xmlns:a16="http://schemas.microsoft.com/office/drawing/2014/main" xmlns="" id="{44750146-CF52-4B20-9FB6-2D0720F89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382" y="137595"/>
            <a:ext cx="875819" cy="76113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907443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6F3F6-2230-B145-B0A8-CED9B60FA1EA}"/>
              </a:ext>
            </a:extLst>
          </p:cNvPr>
          <p:cNvSpPr>
            <a:spLocks noGrp="1"/>
          </p:cNvSpPr>
          <p:nvPr>
            <p:ph type="title"/>
          </p:nvPr>
        </p:nvSpPr>
        <p:spPr>
          <a:xfrm>
            <a:off x="0" y="1"/>
            <a:ext cx="12192000" cy="1690688"/>
          </a:xfrm>
        </p:spPr>
        <p:txBody>
          <a:bodyPr>
            <a:noAutofit/>
          </a:bodyPr>
          <a:lstStyle/>
          <a:p>
            <a:pPr algn="ctr"/>
            <a:r>
              <a:rPr lang="uk-UA" sz="3500" b="1" dirty="0">
                <a:latin typeface="+mn-lt"/>
              </a:rPr>
              <a:t>ПРИКЛАД 4</a:t>
            </a:r>
            <a:endParaRPr lang="x-none" sz="3500" b="1" dirty="0">
              <a:latin typeface="+mn-lt"/>
            </a:endParaRPr>
          </a:p>
        </p:txBody>
      </p:sp>
      <p:sp>
        <p:nvSpPr>
          <p:cNvPr id="3" name="Content Placeholder 2">
            <a:extLst>
              <a:ext uri="{FF2B5EF4-FFF2-40B4-BE49-F238E27FC236}">
                <a16:creationId xmlns:a16="http://schemas.microsoft.com/office/drawing/2014/main" xmlns="" id="{299EB743-CF31-B246-B990-E12CAA9CE90B}"/>
              </a:ext>
            </a:extLst>
          </p:cNvPr>
          <p:cNvSpPr>
            <a:spLocks noGrp="1"/>
          </p:cNvSpPr>
          <p:nvPr>
            <p:ph idx="1"/>
          </p:nvPr>
        </p:nvSpPr>
        <p:spPr>
          <a:xfrm>
            <a:off x="838200" y="1825625"/>
            <a:ext cx="10998200" cy="4351338"/>
          </a:xfrm>
        </p:spPr>
        <p:txBody>
          <a:bodyPr/>
          <a:lstStyle/>
          <a:p>
            <a:pPr marL="0" indent="0" algn="just" fontAlgn="base">
              <a:buNone/>
            </a:pPr>
            <a:endParaRPr lang="uk-UA" dirty="0"/>
          </a:p>
          <a:p>
            <a:pPr marL="0" indent="457200" algn="just" fontAlgn="base">
              <a:lnSpc>
                <a:spcPct val="114000"/>
              </a:lnSpc>
              <a:spcBef>
                <a:spcPts val="0"/>
              </a:spcBef>
              <a:buNone/>
            </a:pPr>
            <a:r>
              <a:rPr lang="uk-UA" dirty="0"/>
              <a:t>Виплата </a:t>
            </a:r>
            <a:r>
              <a:rPr lang="uk-UA" dirty="0" err="1"/>
              <a:t>юрособі</a:t>
            </a:r>
            <a:r>
              <a:rPr lang="uk-UA" dirty="0"/>
              <a:t> за виготовлення документів, посередницькі послуги.</a:t>
            </a:r>
          </a:p>
          <a:p>
            <a:pPr marL="0" indent="457200" algn="just" fontAlgn="base">
              <a:lnSpc>
                <a:spcPct val="114000"/>
              </a:lnSpc>
              <a:spcBef>
                <a:spcPts val="0"/>
              </a:spcBef>
              <a:buNone/>
            </a:pPr>
            <a:endParaRPr lang="uk-UA" sz="2300" dirty="0"/>
          </a:p>
          <a:p>
            <a:pPr marL="0" indent="0" algn="just" fontAlgn="base">
              <a:lnSpc>
                <a:spcPct val="114000"/>
              </a:lnSpc>
              <a:spcBef>
                <a:spcPts val="0"/>
              </a:spcBef>
              <a:buNone/>
            </a:pPr>
            <a:r>
              <a:rPr lang="uk-UA" dirty="0"/>
              <a:t>Репатріація: немає</a:t>
            </a:r>
          </a:p>
          <a:p>
            <a:pPr marL="0" indent="0" algn="just" fontAlgn="base">
              <a:lnSpc>
                <a:spcPct val="114000"/>
              </a:lnSpc>
              <a:spcBef>
                <a:spcPts val="0"/>
              </a:spcBef>
              <a:buNone/>
            </a:pPr>
            <a:r>
              <a:rPr lang="uk-UA" dirty="0"/>
              <a:t>ПДВ: 186.3</a:t>
            </a:r>
          </a:p>
          <a:p>
            <a:pPr marL="0" indent="0" algn="just">
              <a:buNone/>
            </a:pPr>
            <a:endParaRPr lang="x-none" dirty="0"/>
          </a:p>
        </p:txBody>
      </p:sp>
      <p:sp>
        <p:nvSpPr>
          <p:cNvPr id="4" name="Google Shape;200;p11">
            <a:extLst>
              <a:ext uri="{FF2B5EF4-FFF2-40B4-BE49-F238E27FC236}">
                <a16:creationId xmlns:a16="http://schemas.microsoft.com/office/drawing/2014/main" xmlns="" id="{11BB7B54-43D2-4837-9086-DDEC174B57C5}"/>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31</a:t>
            </a:fld>
            <a:endParaRPr sz="2000" b="1" i="0" u="none" strike="noStrike" cap="none" dirty="0">
              <a:solidFill>
                <a:schemeClr val="dk1"/>
              </a:solidFill>
              <a:latin typeface="Calibri"/>
              <a:ea typeface="Calibri"/>
              <a:cs typeface="Calibri"/>
              <a:sym typeface="Calibri"/>
            </a:endParaRPr>
          </a:p>
        </p:txBody>
      </p:sp>
      <p:pic>
        <p:nvPicPr>
          <p:cNvPr id="5" name="Рисунок 4">
            <a:extLst>
              <a:ext uri="{FF2B5EF4-FFF2-40B4-BE49-F238E27FC236}">
                <a16:creationId xmlns:a16="http://schemas.microsoft.com/office/drawing/2014/main" xmlns="" id="{CB263395-984F-44A9-89A2-75A267C80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8662" y="464780"/>
            <a:ext cx="875819" cy="76113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1059002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EAA620-8D63-E64A-AC46-605AD182B7F2}"/>
              </a:ext>
            </a:extLst>
          </p:cNvPr>
          <p:cNvSpPr>
            <a:spLocks noGrp="1"/>
          </p:cNvSpPr>
          <p:nvPr>
            <p:ph type="title"/>
          </p:nvPr>
        </p:nvSpPr>
        <p:spPr>
          <a:xfrm>
            <a:off x="838200" y="3429000"/>
            <a:ext cx="10515600" cy="1325563"/>
          </a:xfrm>
        </p:spPr>
        <p:txBody>
          <a:bodyPr>
            <a:normAutofit/>
          </a:bodyPr>
          <a:lstStyle/>
          <a:p>
            <a:pPr algn="ctr"/>
            <a:r>
              <a:rPr lang="uk-UA" sz="4000" b="1" dirty="0">
                <a:latin typeface="+mn-lt"/>
              </a:rPr>
              <a:t>СИТУАЦІЇ ТА ПОДАТКОВІ НАСЛІДКИ З ПДВ</a:t>
            </a:r>
            <a:endParaRPr lang="x-none" sz="4000" b="1" dirty="0">
              <a:latin typeface="+mn-lt"/>
            </a:endParaRPr>
          </a:p>
        </p:txBody>
      </p:sp>
      <p:sp>
        <p:nvSpPr>
          <p:cNvPr id="4" name="Google Shape;200;p11">
            <a:extLst>
              <a:ext uri="{FF2B5EF4-FFF2-40B4-BE49-F238E27FC236}">
                <a16:creationId xmlns:a16="http://schemas.microsoft.com/office/drawing/2014/main" xmlns="" id="{00D429B6-2B11-49DE-9385-2F0214E0DD1A}"/>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32</a:t>
            </a:fld>
            <a:endParaRPr sz="2000" b="1" i="0" u="none" strike="noStrike" cap="none" dirty="0">
              <a:solidFill>
                <a:schemeClr val="dk1"/>
              </a:solidFill>
              <a:latin typeface="Calibri"/>
              <a:ea typeface="Calibri"/>
              <a:cs typeface="Calibri"/>
              <a:sym typeface="Calibri"/>
            </a:endParaRPr>
          </a:p>
        </p:txBody>
      </p:sp>
      <p:sp>
        <p:nvSpPr>
          <p:cNvPr id="5" name="Овал 4">
            <a:extLst>
              <a:ext uri="{FF2B5EF4-FFF2-40B4-BE49-F238E27FC236}">
                <a16:creationId xmlns:a16="http://schemas.microsoft.com/office/drawing/2014/main" xmlns="" id="{C36D98FA-D6E8-45B3-A9B0-6FAE580ED7B2}"/>
              </a:ext>
            </a:extLst>
          </p:cNvPr>
          <p:cNvSpPr/>
          <p:nvPr/>
        </p:nvSpPr>
        <p:spPr>
          <a:xfrm>
            <a:off x="4477501" y="447039"/>
            <a:ext cx="3236997" cy="2519680"/>
          </a:xfrm>
          <a:prstGeom prst="ellipse">
            <a:avLst/>
          </a:prstGeom>
          <a:ln w="28575">
            <a:solidFill>
              <a:schemeClr val="accent4">
                <a:lumMod val="50000"/>
              </a:schemeClr>
            </a:solidFill>
          </a:ln>
          <a:effectLst>
            <a:outerShdw blurRad="76200" dir="13500000" sy="23000" kx="1200000" algn="br"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pic>
        <p:nvPicPr>
          <p:cNvPr id="6" name="Рисунок 5">
            <a:extLst>
              <a:ext uri="{FF2B5EF4-FFF2-40B4-BE49-F238E27FC236}">
                <a16:creationId xmlns:a16="http://schemas.microsoft.com/office/drawing/2014/main" xmlns="" id="{D9E22E9C-8CD4-40D9-9ACF-3870C7D36AE9}"/>
              </a:ext>
            </a:extLst>
          </p:cNvPr>
          <p:cNvPicPr>
            <a:picLocks noChangeAspect="1"/>
          </p:cNvPicPr>
          <p:nvPr/>
        </p:nvPicPr>
        <p:blipFill>
          <a:blip r:embed="rId2"/>
          <a:stretch>
            <a:fillRect/>
          </a:stretch>
        </p:blipFill>
        <p:spPr>
          <a:xfrm>
            <a:off x="4944760" y="573066"/>
            <a:ext cx="2277134" cy="2277134"/>
          </a:xfrm>
          <a:prstGeom prst="rect">
            <a:avLst/>
          </a:prstGeom>
          <a:solidFill>
            <a:schemeClr val="accent1"/>
          </a:solidFill>
          <a:effectLst>
            <a:softEdge rad="33020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1116922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95261-EB80-3E44-9A58-1546963F295A}"/>
              </a:ext>
            </a:extLst>
          </p:cNvPr>
          <p:cNvSpPr>
            <a:spLocks noGrp="1"/>
          </p:cNvSpPr>
          <p:nvPr>
            <p:ph type="title"/>
          </p:nvPr>
        </p:nvSpPr>
        <p:spPr>
          <a:xfrm>
            <a:off x="0" y="19208"/>
            <a:ext cx="12192000" cy="1141413"/>
          </a:xfrm>
        </p:spPr>
        <p:txBody>
          <a:bodyPr>
            <a:noAutofit/>
          </a:bodyPr>
          <a:lstStyle/>
          <a:p>
            <a:pPr algn="ctr"/>
            <a:r>
              <a:rPr lang="uk-UA" sz="3500" b="1" dirty="0">
                <a:latin typeface="+mn-lt"/>
              </a:rPr>
              <a:t>1. РОЗРАХУНОК КОРИГУВАННЯ - ЗМІНА СТАВКИ </a:t>
            </a:r>
            <a:br>
              <a:rPr lang="uk-UA" sz="3500" b="1" dirty="0">
                <a:latin typeface="+mn-lt"/>
              </a:rPr>
            </a:br>
            <a:r>
              <a:rPr lang="uk-UA" sz="3500" b="1" dirty="0">
                <a:latin typeface="+mn-lt"/>
              </a:rPr>
              <a:t>ТА НОМЕНКЛАТУРИ</a:t>
            </a:r>
            <a:endParaRPr lang="x-none" sz="3500" b="1" dirty="0">
              <a:latin typeface="+mn-lt"/>
            </a:endParaRPr>
          </a:p>
        </p:txBody>
      </p:sp>
      <p:sp>
        <p:nvSpPr>
          <p:cNvPr id="3" name="Content Placeholder 2">
            <a:extLst>
              <a:ext uri="{FF2B5EF4-FFF2-40B4-BE49-F238E27FC236}">
                <a16:creationId xmlns:a16="http://schemas.microsoft.com/office/drawing/2014/main" xmlns="" id="{939D9753-BE71-184A-958C-A239C7526180}"/>
              </a:ext>
            </a:extLst>
          </p:cNvPr>
          <p:cNvSpPr>
            <a:spLocks noGrp="1"/>
          </p:cNvSpPr>
          <p:nvPr>
            <p:ph idx="1"/>
          </p:nvPr>
        </p:nvSpPr>
        <p:spPr>
          <a:xfrm>
            <a:off x="350203" y="1358265"/>
            <a:ext cx="11618277" cy="4351338"/>
          </a:xfrm>
        </p:spPr>
        <p:txBody>
          <a:bodyPr anchor="ctr">
            <a:noAutofit/>
          </a:bodyPr>
          <a:lstStyle/>
          <a:p>
            <a:pPr marL="0" indent="457200" algn="just">
              <a:lnSpc>
                <a:spcPct val="114000"/>
              </a:lnSpc>
              <a:spcBef>
                <a:spcPts val="0"/>
              </a:spcBef>
              <a:buNone/>
            </a:pPr>
            <a:r>
              <a:rPr lang="uk-UA" sz="2900" dirty="0"/>
              <a:t>Платник ПДВ перерахував передоплату за дизпаливо до 01.07.2023 року та отримав податкову накладну за ставкою 7%, далі постачальник відвантажив бензин (не дизпаливо) у межах суми попередньої передоплати. Постачальник склав РК та в межах попередньої оплати змінив ставку з 7 на 20, а також номенклатуру. </a:t>
            </a:r>
          </a:p>
          <a:p>
            <a:pPr marL="0" indent="457200" algn="just">
              <a:lnSpc>
                <a:spcPct val="114000"/>
              </a:lnSpc>
              <a:spcBef>
                <a:spcPts val="0"/>
              </a:spcBef>
              <a:buNone/>
            </a:pPr>
            <a:endParaRPr lang="uk-UA" sz="2900" dirty="0"/>
          </a:p>
          <a:p>
            <a:pPr marL="0" indent="457200" algn="just">
              <a:lnSpc>
                <a:spcPct val="114000"/>
              </a:lnSpc>
              <a:spcBef>
                <a:spcPts val="0"/>
              </a:spcBef>
              <a:buNone/>
            </a:pPr>
            <a:r>
              <a:rPr lang="uk-UA" sz="2900" b="1" dirty="0"/>
              <a:t>Питання:</a:t>
            </a:r>
            <a:r>
              <a:rPr lang="uk-UA" sz="2900" dirty="0"/>
              <a:t> Чи вірно вчинив постачальник?</a:t>
            </a:r>
            <a:endParaRPr lang="uk-UA" sz="2900" b="0" dirty="0">
              <a:effectLst/>
            </a:endParaRPr>
          </a:p>
        </p:txBody>
      </p:sp>
      <p:sp>
        <p:nvSpPr>
          <p:cNvPr id="5" name="Google Shape;200;p11">
            <a:extLst>
              <a:ext uri="{FF2B5EF4-FFF2-40B4-BE49-F238E27FC236}">
                <a16:creationId xmlns:a16="http://schemas.microsoft.com/office/drawing/2014/main" xmlns="" id="{65EA1B3E-576F-4340-A072-259FD5F97677}"/>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33</a:t>
            </a:fld>
            <a:endParaRPr sz="2000" b="1" i="0" u="none" strike="noStrike" cap="none" dirty="0">
              <a:solidFill>
                <a:schemeClr val="dk1"/>
              </a:solidFill>
              <a:latin typeface="Calibri"/>
              <a:ea typeface="Calibri"/>
              <a:cs typeface="Calibri"/>
              <a:sym typeface="Calibri"/>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37919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17C65-C7FD-764A-95AD-33A38F123692}"/>
              </a:ext>
            </a:extLst>
          </p:cNvPr>
          <p:cNvSpPr>
            <a:spLocks noGrp="1"/>
          </p:cNvSpPr>
          <p:nvPr>
            <p:ph type="title"/>
          </p:nvPr>
        </p:nvSpPr>
        <p:spPr>
          <a:xfrm>
            <a:off x="0" y="635"/>
            <a:ext cx="12192000" cy="1566908"/>
          </a:xfrm>
        </p:spPr>
        <p:txBody>
          <a:bodyPr>
            <a:normAutofit/>
          </a:bodyPr>
          <a:lstStyle/>
          <a:p>
            <a:pPr algn="ctr"/>
            <a:r>
              <a:rPr lang="uk-UA" sz="3500" b="1" dirty="0">
                <a:latin typeface="+mn-lt"/>
              </a:rPr>
              <a:t>2. ПОВЕРНЕННЯ ПЕРЕДОПЛАТИ – </a:t>
            </a:r>
            <a:br>
              <a:rPr lang="uk-UA" sz="3500" b="1" dirty="0">
                <a:latin typeface="+mn-lt"/>
              </a:rPr>
            </a:br>
            <a:r>
              <a:rPr lang="uk-UA" sz="3500" b="1" dirty="0">
                <a:latin typeface="+mn-lt"/>
              </a:rPr>
              <a:t>РОЗРАХУНОК КОРИГУВАННЯ</a:t>
            </a:r>
            <a:endParaRPr lang="x-none" sz="3500" b="1" dirty="0">
              <a:latin typeface="+mn-lt"/>
            </a:endParaRPr>
          </a:p>
        </p:txBody>
      </p:sp>
      <p:sp>
        <p:nvSpPr>
          <p:cNvPr id="3" name="Content Placeholder 2">
            <a:extLst>
              <a:ext uri="{FF2B5EF4-FFF2-40B4-BE49-F238E27FC236}">
                <a16:creationId xmlns:a16="http://schemas.microsoft.com/office/drawing/2014/main" xmlns="" id="{6950C196-09F3-064E-AEA9-9AB5380A0F5D}"/>
              </a:ext>
            </a:extLst>
          </p:cNvPr>
          <p:cNvSpPr>
            <a:spLocks noGrp="1"/>
          </p:cNvSpPr>
          <p:nvPr>
            <p:ph idx="1"/>
          </p:nvPr>
        </p:nvSpPr>
        <p:spPr>
          <a:xfrm>
            <a:off x="365760" y="1825626"/>
            <a:ext cx="11633199" cy="4351338"/>
          </a:xfrm>
        </p:spPr>
        <p:txBody>
          <a:bodyPr anchor="ctr">
            <a:noAutofit/>
          </a:bodyPr>
          <a:lstStyle/>
          <a:p>
            <a:pPr marL="0" indent="457200" algn="just">
              <a:lnSpc>
                <a:spcPct val="114000"/>
              </a:lnSpc>
              <a:spcBef>
                <a:spcPts val="0"/>
              </a:spcBef>
              <a:buNone/>
            </a:pPr>
            <a:r>
              <a:rPr lang="uk-UA" sz="2900" dirty="0"/>
              <a:t>Підприємство отримало передоплату від Покупця, але поставка не відбулася. Через 3 роки аванс повертається.</a:t>
            </a:r>
            <a:endParaRPr lang="uk-UA" sz="2900" b="0" dirty="0">
              <a:effectLst/>
            </a:endParaRPr>
          </a:p>
          <a:p>
            <a:pPr marL="0" indent="457200" algn="just">
              <a:lnSpc>
                <a:spcPct val="114000"/>
              </a:lnSpc>
              <a:spcBef>
                <a:spcPts val="0"/>
              </a:spcBef>
              <a:buNone/>
            </a:pPr>
            <a:r>
              <a:rPr lang="uk-UA" sz="2900" b="1" dirty="0"/>
              <a:t>Питання: </a:t>
            </a:r>
          </a:p>
          <a:p>
            <a:pPr marL="0" indent="457200" algn="just">
              <a:lnSpc>
                <a:spcPct val="114000"/>
              </a:lnSpc>
              <a:spcBef>
                <a:spcPts val="0"/>
              </a:spcBef>
              <a:buNone/>
            </a:pPr>
            <a:r>
              <a:rPr lang="uk-UA" sz="2900" dirty="0"/>
              <a:t>Що робити покупцю – чи коригувати податковий кредит і якщо так – за допомогою бух. довідки чи компенсуючої податкової накладної?</a:t>
            </a:r>
            <a:endParaRPr lang="uk-UA" sz="2900" b="0" dirty="0">
              <a:effectLst/>
            </a:endParaRPr>
          </a:p>
        </p:txBody>
      </p:sp>
      <p:sp>
        <p:nvSpPr>
          <p:cNvPr id="5" name="Google Shape;200;p11">
            <a:extLst>
              <a:ext uri="{FF2B5EF4-FFF2-40B4-BE49-F238E27FC236}">
                <a16:creationId xmlns:a16="http://schemas.microsoft.com/office/drawing/2014/main" xmlns="" id="{EA238521-1C96-4696-8BEC-0CD083466B27}"/>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34</a:t>
            </a:fld>
            <a:endParaRPr sz="2000" b="1" i="0" u="none" strike="noStrike" cap="none" dirty="0">
              <a:solidFill>
                <a:schemeClr val="dk1"/>
              </a:solidFill>
              <a:latin typeface="Calibri"/>
              <a:ea typeface="Calibri"/>
              <a:cs typeface="Calibri"/>
              <a:sym typeface="Calibri"/>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3992073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3F972-3500-0246-B4FF-579798849918}"/>
              </a:ext>
            </a:extLst>
          </p:cNvPr>
          <p:cNvSpPr>
            <a:spLocks noGrp="1"/>
          </p:cNvSpPr>
          <p:nvPr>
            <p:ph type="title"/>
          </p:nvPr>
        </p:nvSpPr>
        <p:spPr>
          <a:xfrm>
            <a:off x="0" y="20955"/>
            <a:ext cx="12192000" cy="1807845"/>
          </a:xfrm>
        </p:spPr>
        <p:txBody>
          <a:bodyPr>
            <a:noAutofit/>
          </a:bodyPr>
          <a:lstStyle/>
          <a:p>
            <a:pPr algn="ctr">
              <a:lnSpc>
                <a:spcPct val="100000"/>
              </a:lnSpc>
            </a:pPr>
            <a:r>
              <a:rPr lang="uk-UA" sz="3500" b="1" dirty="0">
                <a:latin typeface="+mn-lt"/>
              </a:rPr>
              <a:t>3. ПЕРЕДОПЛАТА-ПОСТАВКА-ЗБІЛЬШЕННЯ ЦІНИ – ВИПИСУВАТИ РК НА «+» ЧИ НОВУ ПН?</a:t>
            </a:r>
            <a:endParaRPr lang="x-none" sz="3500" dirty="0">
              <a:latin typeface="+mn-lt"/>
            </a:endParaRPr>
          </a:p>
        </p:txBody>
      </p:sp>
      <p:sp>
        <p:nvSpPr>
          <p:cNvPr id="3" name="Content Placeholder 2">
            <a:extLst>
              <a:ext uri="{FF2B5EF4-FFF2-40B4-BE49-F238E27FC236}">
                <a16:creationId xmlns:a16="http://schemas.microsoft.com/office/drawing/2014/main" xmlns="" id="{FEA4B19E-E19F-6242-B9FA-B23937A3485E}"/>
              </a:ext>
            </a:extLst>
          </p:cNvPr>
          <p:cNvSpPr>
            <a:spLocks noGrp="1"/>
          </p:cNvSpPr>
          <p:nvPr>
            <p:ph idx="1"/>
          </p:nvPr>
        </p:nvSpPr>
        <p:spPr>
          <a:xfrm>
            <a:off x="340043" y="1398587"/>
            <a:ext cx="11526837" cy="4351338"/>
          </a:xfrm>
        </p:spPr>
        <p:txBody>
          <a:bodyPr anchor="ctr">
            <a:noAutofit/>
          </a:bodyPr>
          <a:lstStyle/>
          <a:p>
            <a:pPr marL="0" indent="457200" algn="just">
              <a:lnSpc>
                <a:spcPct val="114000"/>
              </a:lnSpc>
              <a:spcBef>
                <a:spcPts val="0"/>
              </a:spcBef>
              <a:buNone/>
            </a:pPr>
            <a:r>
              <a:rPr lang="uk-UA" sz="2900" b="1" dirty="0"/>
              <a:t>СИТУАЦІЯ:</a:t>
            </a:r>
            <a:endParaRPr lang="uk-UA" sz="2900" b="1" dirty="0">
              <a:effectLst/>
            </a:endParaRPr>
          </a:p>
          <a:p>
            <a:pPr marL="0" indent="457200" algn="just">
              <a:lnSpc>
                <a:spcPct val="114000"/>
              </a:lnSpc>
              <a:spcBef>
                <a:spcPts val="0"/>
              </a:spcBef>
              <a:buNone/>
            </a:pPr>
            <a:r>
              <a:rPr lang="uk-UA" sz="2900" dirty="0"/>
              <a:t>Отримана передоплата за товар, виписана податкова накладна. Потім укладається додаткова угода на збільшення ціни. На дату відвантаження товару чи доплати, в залежності від того, яка подія відбувається раніше – складати плюсовий РК на збільшення ціни чи РК на мінус та нову податкову накладну?</a:t>
            </a:r>
            <a:endParaRPr lang="x-none" sz="2900" dirty="0"/>
          </a:p>
        </p:txBody>
      </p:sp>
      <p:sp>
        <p:nvSpPr>
          <p:cNvPr id="5" name="Google Shape;200;p11">
            <a:extLst>
              <a:ext uri="{FF2B5EF4-FFF2-40B4-BE49-F238E27FC236}">
                <a16:creationId xmlns:a16="http://schemas.microsoft.com/office/drawing/2014/main" xmlns="" id="{D35BF4EE-E3E4-4C96-AA8C-4F2CB98FFB77}"/>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35</a:t>
            </a:fld>
            <a:endParaRPr sz="2000" b="1" i="0" u="none" strike="noStrike" cap="none" dirty="0">
              <a:solidFill>
                <a:schemeClr val="dk1"/>
              </a:solidFill>
              <a:latin typeface="Calibri"/>
              <a:ea typeface="Calibri"/>
              <a:cs typeface="Calibri"/>
              <a:sym typeface="Calibri"/>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3179830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7929B-D17F-9741-A8E0-CA8AB7CF05F0}"/>
              </a:ext>
            </a:extLst>
          </p:cNvPr>
          <p:cNvSpPr>
            <a:spLocks noGrp="1"/>
          </p:cNvSpPr>
          <p:nvPr>
            <p:ph type="title"/>
          </p:nvPr>
        </p:nvSpPr>
        <p:spPr>
          <a:xfrm>
            <a:off x="3599563" y="1177873"/>
            <a:ext cx="4968240" cy="1325563"/>
          </a:xfrm>
        </p:spPr>
        <p:txBody>
          <a:bodyPr>
            <a:normAutofit/>
          </a:bodyPr>
          <a:lstStyle/>
          <a:p>
            <a:pPr algn="ctr"/>
            <a:r>
              <a:rPr lang="uk-UA" sz="3500" b="1" dirty="0">
                <a:latin typeface="+mn-lt"/>
              </a:rPr>
              <a:t>СИТУАЦІЯ  </a:t>
            </a:r>
            <a:endParaRPr lang="x-none" sz="3500" b="1" dirty="0">
              <a:latin typeface="+mn-lt"/>
            </a:endParaRPr>
          </a:p>
        </p:txBody>
      </p:sp>
      <p:sp>
        <p:nvSpPr>
          <p:cNvPr id="4" name="Subtitle 2">
            <a:extLst>
              <a:ext uri="{FF2B5EF4-FFF2-40B4-BE49-F238E27FC236}">
                <a16:creationId xmlns:a16="http://schemas.microsoft.com/office/drawing/2014/main" xmlns="" id="{D02CBFFB-9308-8846-BC99-6D5D6A36E008}"/>
              </a:ext>
            </a:extLst>
          </p:cNvPr>
          <p:cNvSpPr>
            <a:spLocks noGrp="1"/>
          </p:cNvSpPr>
          <p:nvPr>
            <p:ph idx="1"/>
          </p:nvPr>
        </p:nvSpPr>
        <p:spPr>
          <a:xfrm>
            <a:off x="5577840" y="1520825"/>
            <a:ext cx="6299200" cy="4351338"/>
          </a:xfrm>
        </p:spPr>
        <p:txBody>
          <a:bodyPr anchor="ctr">
            <a:normAutofit/>
          </a:bodyPr>
          <a:lstStyle/>
          <a:p>
            <a:pPr marL="0" indent="0" algn="just">
              <a:lnSpc>
                <a:spcPct val="120000"/>
              </a:lnSpc>
              <a:spcBef>
                <a:spcPts val="0"/>
              </a:spcBef>
              <a:buNone/>
            </a:pPr>
            <a:r>
              <a:rPr lang="uk-UA" b="1" dirty="0"/>
              <a:t>ЯКЩО:</a:t>
            </a:r>
          </a:p>
          <a:p>
            <a:pPr marL="0" indent="0" algn="just">
              <a:lnSpc>
                <a:spcPct val="120000"/>
              </a:lnSpc>
              <a:spcBef>
                <a:spcPts val="0"/>
              </a:spcBef>
              <a:buNone/>
            </a:pPr>
            <a:r>
              <a:rPr lang="uk-UA" dirty="0"/>
              <a:t>1) 01.05 – товар;</a:t>
            </a:r>
          </a:p>
          <a:p>
            <a:pPr marL="0" indent="0" algn="just">
              <a:lnSpc>
                <a:spcPct val="120000"/>
              </a:lnSpc>
              <a:spcBef>
                <a:spcPts val="0"/>
              </a:spcBef>
              <a:buNone/>
            </a:pPr>
            <a:r>
              <a:rPr lang="uk-UA" dirty="0"/>
              <a:t>2) 05.05 – оплата;</a:t>
            </a:r>
          </a:p>
          <a:p>
            <a:pPr marL="0" indent="0" algn="just">
              <a:lnSpc>
                <a:spcPct val="120000"/>
              </a:lnSpc>
              <a:spcBef>
                <a:spcPts val="0"/>
              </a:spcBef>
              <a:buNone/>
            </a:pPr>
            <a:r>
              <a:rPr lang="uk-UA" dirty="0"/>
              <a:t>3) 07.05 – повернення товару; </a:t>
            </a:r>
          </a:p>
          <a:p>
            <a:pPr marL="0" indent="0" algn="just">
              <a:lnSpc>
                <a:spcPct val="120000"/>
              </a:lnSpc>
              <a:spcBef>
                <a:spcPts val="0"/>
              </a:spcBef>
              <a:buNone/>
            </a:pPr>
            <a:r>
              <a:rPr lang="uk-UA" dirty="0"/>
              <a:t>4) 10.05 – повернення оплати.</a:t>
            </a:r>
            <a:endParaRPr lang="x-none" dirty="0"/>
          </a:p>
        </p:txBody>
      </p:sp>
      <p:sp>
        <p:nvSpPr>
          <p:cNvPr id="5" name="Google Shape;253;p23">
            <a:extLst>
              <a:ext uri="{FF2B5EF4-FFF2-40B4-BE49-F238E27FC236}">
                <a16:creationId xmlns:a16="http://schemas.microsoft.com/office/drawing/2014/main" xmlns="" id="{AC43E703-108B-40FC-821D-55DDE13B80BC}"/>
              </a:ext>
            </a:extLst>
          </p:cNvPr>
          <p:cNvSpPr txBox="1">
            <a:spLocks/>
          </p:cNvSpPr>
          <p:nvPr/>
        </p:nvSpPr>
        <p:spPr>
          <a:xfrm>
            <a:off x="11310151" y="6557461"/>
            <a:ext cx="881849" cy="309418"/>
          </a:xfrm>
          <a:prstGeom prst="rect">
            <a:avLst/>
          </a:prstGeom>
          <a:noFill/>
          <a:ln>
            <a:noFill/>
          </a:ln>
        </p:spPr>
        <p:txBody>
          <a:bodyPr spcFirstLastPara="1" wrap="square" lIns="91425" tIns="45700" rIns="91425" bIns="45700" anchor="ctr" anchorCtr="0">
            <a:noAutofit/>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chemeClr val="dk1"/>
              </a:buClr>
              <a:buSzPts val="2400"/>
              <a:buFont typeface="Calibri"/>
              <a:buNone/>
            </a:pPr>
            <a:fld id="{00000000-1234-1234-1234-123412341234}" type="slidenum">
              <a:rPr lang="uk-UA" sz="2000" b="1" smtClean="0">
                <a:solidFill>
                  <a:schemeClr val="dk1"/>
                </a:solidFill>
              </a:rPr>
              <a:pPr algn="r">
                <a:buClr>
                  <a:schemeClr val="dk1"/>
                </a:buClr>
                <a:buSzPts val="2400"/>
                <a:buFont typeface="Calibri"/>
                <a:buNone/>
              </a:pPr>
              <a:t>36</a:t>
            </a:fld>
            <a:endParaRPr lang="uk-UA" sz="2000" b="1" dirty="0">
              <a:solidFill>
                <a:schemeClr val="dk1"/>
              </a:solidFill>
            </a:endParaRPr>
          </a:p>
        </p:txBody>
      </p:sp>
      <p:pic>
        <p:nvPicPr>
          <p:cNvPr id="6" name="Рисунок 5">
            <a:extLst>
              <a:ext uri="{FF2B5EF4-FFF2-40B4-BE49-F238E27FC236}">
                <a16:creationId xmlns:a16="http://schemas.microsoft.com/office/drawing/2014/main" xmlns="" id="{FCB48946-B83D-485F-9BD1-8AB7F69D86D6}"/>
              </a:ext>
            </a:extLst>
          </p:cNvPr>
          <p:cNvPicPr>
            <a:picLocks noChangeAspect="1"/>
          </p:cNvPicPr>
          <p:nvPr/>
        </p:nvPicPr>
        <p:blipFill>
          <a:blip r:embed="rId2"/>
          <a:stretch>
            <a:fillRect/>
          </a:stretch>
        </p:blipFill>
        <p:spPr>
          <a:xfrm>
            <a:off x="1177607" y="2601067"/>
            <a:ext cx="2421956" cy="2190854"/>
          </a:xfrm>
          <a:prstGeom prst="ellipse">
            <a:avLst/>
          </a:prstGeom>
          <a:ln w="63500" cap="rnd">
            <a:solidFill>
              <a:srgbClr val="333333"/>
            </a:solidFill>
          </a:ln>
          <a:effectLst>
            <a:outerShdw blurRad="76200" dir="13500000" sy="23000" kx="1200000" algn="br"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7" name="Title 1">
            <a:extLst>
              <a:ext uri="{FF2B5EF4-FFF2-40B4-BE49-F238E27FC236}">
                <a16:creationId xmlns:a16="http://schemas.microsoft.com/office/drawing/2014/main" xmlns="" id="{FCA2F907-E966-5743-93F9-FF2520381007}"/>
              </a:ext>
            </a:extLst>
          </p:cNvPr>
          <p:cNvSpPr txBox="1">
            <a:spLocks/>
          </p:cNvSpPr>
          <p:nvPr/>
        </p:nvSpPr>
        <p:spPr>
          <a:xfrm>
            <a:off x="119742" y="0"/>
            <a:ext cx="11950337" cy="13255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500" b="1" dirty="0">
                <a:latin typeface="+mn-lt"/>
              </a:rPr>
              <a:t>СКЛАДАЄМО РК НА ДАТУ ПОВЕРНЕННЯ </a:t>
            </a:r>
            <a:br>
              <a:rPr lang="uk-UA" sz="3500" b="1" dirty="0">
                <a:latin typeface="+mn-lt"/>
              </a:rPr>
            </a:br>
            <a:r>
              <a:rPr lang="uk-UA" sz="3500" b="1" dirty="0">
                <a:latin typeface="+mn-lt"/>
              </a:rPr>
              <a:t>ТОВАРУ ЧИ КОШТІВ?</a:t>
            </a:r>
            <a:endParaRPr lang="x-none" sz="3500" b="1" dirty="0">
              <a:latin typeface="+mn-lt"/>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2557186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7B7F8-FEA1-304C-967C-4905A736237F}"/>
              </a:ext>
            </a:extLst>
          </p:cNvPr>
          <p:cNvSpPr>
            <a:spLocks noGrp="1"/>
          </p:cNvSpPr>
          <p:nvPr>
            <p:ph type="ctrTitle"/>
          </p:nvPr>
        </p:nvSpPr>
        <p:spPr>
          <a:xfrm>
            <a:off x="1524000" y="3058159"/>
            <a:ext cx="9144000" cy="2719315"/>
          </a:xfrm>
        </p:spPr>
        <p:txBody>
          <a:bodyPr anchor="ctr">
            <a:normAutofit/>
          </a:bodyPr>
          <a:lstStyle/>
          <a:p>
            <a:r>
              <a:rPr lang="uk-UA" sz="4500" b="1" dirty="0">
                <a:latin typeface="+mn-lt"/>
              </a:rPr>
              <a:t>СКЛАДАЄМО РК</a:t>
            </a:r>
            <a:br>
              <a:rPr lang="uk-UA" sz="4500" b="1" dirty="0">
                <a:latin typeface="+mn-lt"/>
              </a:rPr>
            </a:br>
            <a:r>
              <a:rPr lang="uk-UA" sz="4500" b="1" dirty="0">
                <a:latin typeface="+mn-lt"/>
              </a:rPr>
              <a:t> НА ДАТУ ПОВЕРНЕННЯ </a:t>
            </a:r>
            <a:br>
              <a:rPr lang="uk-UA" sz="4500" b="1" dirty="0">
                <a:latin typeface="+mn-lt"/>
              </a:rPr>
            </a:br>
            <a:r>
              <a:rPr lang="uk-UA" sz="4500" b="1" dirty="0">
                <a:latin typeface="+mn-lt"/>
              </a:rPr>
              <a:t>ТОВАРУ ЧИ КОШТІВ?</a:t>
            </a:r>
            <a:endParaRPr lang="x-none" sz="4500" b="1" dirty="0">
              <a:latin typeface="+mn-lt"/>
            </a:endParaRPr>
          </a:p>
        </p:txBody>
      </p:sp>
      <p:sp>
        <p:nvSpPr>
          <p:cNvPr id="4" name="Google Shape;253;p23">
            <a:extLst>
              <a:ext uri="{FF2B5EF4-FFF2-40B4-BE49-F238E27FC236}">
                <a16:creationId xmlns:a16="http://schemas.microsoft.com/office/drawing/2014/main" xmlns="" id="{18D0C978-7EFA-4E4A-8921-78ACE9925425}"/>
              </a:ext>
            </a:extLst>
          </p:cNvPr>
          <p:cNvSpPr txBox="1">
            <a:spLocks/>
          </p:cNvSpPr>
          <p:nvPr/>
        </p:nvSpPr>
        <p:spPr>
          <a:xfrm>
            <a:off x="11310151" y="6557461"/>
            <a:ext cx="881849" cy="309418"/>
          </a:xfrm>
          <a:prstGeom prst="rect">
            <a:avLst/>
          </a:prstGeom>
          <a:noFill/>
          <a:ln>
            <a:noFill/>
          </a:ln>
        </p:spPr>
        <p:txBody>
          <a:bodyPr spcFirstLastPara="1" wrap="square" lIns="91425" tIns="45700" rIns="91425" bIns="45700" anchor="ctr" anchorCtr="0">
            <a:noAutofit/>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chemeClr val="dk1"/>
              </a:buClr>
              <a:buSzPts val="2400"/>
              <a:buFont typeface="Calibri"/>
              <a:buNone/>
            </a:pPr>
            <a:fld id="{00000000-1234-1234-1234-123412341234}" type="slidenum">
              <a:rPr lang="uk-UA" sz="2000" b="1" smtClean="0">
                <a:solidFill>
                  <a:schemeClr val="dk1"/>
                </a:solidFill>
              </a:rPr>
              <a:pPr algn="r">
                <a:buClr>
                  <a:schemeClr val="dk1"/>
                </a:buClr>
                <a:buSzPts val="2400"/>
                <a:buFont typeface="Calibri"/>
                <a:buNone/>
              </a:pPr>
              <a:t>37</a:t>
            </a:fld>
            <a:endParaRPr lang="uk-UA" sz="2000" b="1" dirty="0">
              <a:solidFill>
                <a:schemeClr val="dk1"/>
              </a:solidFill>
            </a:endParaRPr>
          </a:p>
        </p:txBody>
      </p:sp>
      <p:pic>
        <p:nvPicPr>
          <p:cNvPr id="6" name="Рисунок 4">
            <a:extLst>
              <a:ext uri="{FF2B5EF4-FFF2-40B4-BE49-F238E27FC236}">
                <a16:creationId xmlns:a16="http://schemas.microsoft.com/office/drawing/2014/main" xmlns="" id="{6CA377C1-A192-486E-ACE5-24D0AAA9B5EA}"/>
              </a:ext>
            </a:extLst>
          </p:cNvPr>
          <p:cNvPicPr>
            <a:picLocks noChangeAspect="1"/>
          </p:cNvPicPr>
          <p:nvPr/>
        </p:nvPicPr>
        <p:blipFill>
          <a:blip r:embed="rId2"/>
          <a:srcRect/>
          <a:stretch>
            <a:fillRect/>
          </a:stretch>
        </p:blipFill>
        <p:spPr bwMode="auto">
          <a:xfrm>
            <a:off x="5293464" y="920054"/>
            <a:ext cx="1605072" cy="1690285"/>
          </a:xfrm>
          <a:prstGeom prst="rect">
            <a:avLst/>
          </a:prstGeom>
          <a:noFill/>
          <a:ln w="9525">
            <a:noFill/>
            <a:miter lim="800000"/>
            <a:headEnd/>
            <a:tailEnd/>
          </a:ln>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665121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7929B-D17F-9741-A8E0-CA8AB7CF05F0}"/>
              </a:ext>
            </a:extLst>
          </p:cNvPr>
          <p:cNvSpPr>
            <a:spLocks noGrp="1"/>
          </p:cNvSpPr>
          <p:nvPr>
            <p:ph type="title"/>
          </p:nvPr>
        </p:nvSpPr>
        <p:spPr>
          <a:xfrm>
            <a:off x="0" y="18255"/>
            <a:ext cx="12192000" cy="896145"/>
          </a:xfrm>
        </p:spPr>
        <p:txBody>
          <a:bodyPr>
            <a:normAutofit/>
          </a:bodyPr>
          <a:lstStyle/>
          <a:p>
            <a:pPr algn="ctr"/>
            <a:r>
              <a:rPr lang="uk-UA" sz="3500" b="1" dirty="0">
                <a:latin typeface="+mn-lt"/>
              </a:rPr>
              <a:t>СИТУАЦІЯ 1 – РК В ЗАЛЕЖНОСТІ ВІД РОЗВИТКУ ПОДІЙ</a:t>
            </a:r>
            <a:endParaRPr lang="x-none" sz="3500" b="1" dirty="0">
              <a:latin typeface="+mn-lt"/>
            </a:endParaRPr>
          </a:p>
        </p:txBody>
      </p:sp>
      <p:sp>
        <p:nvSpPr>
          <p:cNvPr id="4" name="Subtitle 2">
            <a:extLst>
              <a:ext uri="{FF2B5EF4-FFF2-40B4-BE49-F238E27FC236}">
                <a16:creationId xmlns:a16="http://schemas.microsoft.com/office/drawing/2014/main" xmlns="" id="{D02CBFFB-9308-8846-BC99-6D5D6A36E008}"/>
              </a:ext>
            </a:extLst>
          </p:cNvPr>
          <p:cNvSpPr>
            <a:spLocks noGrp="1"/>
          </p:cNvSpPr>
          <p:nvPr>
            <p:ph idx="1"/>
          </p:nvPr>
        </p:nvSpPr>
        <p:spPr>
          <a:xfrm>
            <a:off x="330200" y="782320"/>
            <a:ext cx="11607800" cy="5521141"/>
          </a:xfrm>
        </p:spPr>
        <p:txBody>
          <a:bodyPr anchor="ctr">
            <a:noAutofit/>
          </a:bodyPr>
          <a:lstStyle/>
          <a:p>
            <a:pPr marL="0" indent="0" algn="just">
              <a:buNone/>
            </a:pPr>
            <a:r>
              <a:rPr lang="uk-UA" b="1" dirty="0"/>
              <a:t>ЯКЩО:</a:t>
            </a:r>
          </a:p>
          <a:p>
            <a:pPr marL="0" indent="0" algn="just">
              <a:buNone/>
            </a:pPr>
            <a:r>
              <a:rPr lang="uk-UA" dirty="0"/>
              <a:t>1) 01.05 – товар – </a:t>
            </a:r>
            <a:r>
              <a:rPr lang="uk-UA" b="1" i="1" dirty="0"/>
              <a:t>ПН</a:t>
            </a:r>
          </a:p>
          <a:p>
            <a:pPr marL="0" indent="0" algn="just">
              <a:buNone/>
            </a:pPr>
            <a:r>
              <a:rPr lang="uk-UA" dirty="0"/>
              <a:t>2) 05.05 – оплата – </a:t>
            </a:r>
            <a:r>
              <a:rPr lang="uk-UA" b="1" i="1" dirty="0"/>
              <a:t>нічого</a:t>
            </a:r>
          </a:p>
          <a:p>
            <a:pPr marL="0" indent="0" algn="just">
              <a:buNone/>
            </a:pPr>
            <a:r>
              <a:rPr lang="uk-UA" dirty="0"/>
              <a:t>3) 07.05 – повернення товару:</a:t>
            </a:r>
          </a:p>
          <a:p>
            <a:pPr marL="0" indent="0" algn="just">
              <a:buNone/>
            </a:pPr>
            <a:r>
              <a:rPr lang="uk-UA" b="1" dirty="0"/>
              <a:t>Варіанти залежать від того, що є підставою для повернення:</a:t>
            </a:r>
          </a:p>
          <a:p>
            <a:pPr marL="457200" lvl="1" indent="0" algn="just">
              <a:buNone/>
            </a:pPr>
            <a:r>
              <a:rPr lang="uk-UA" sz="2800" b="1" i="1" dirty="0"/>
              <a:t>В-1:</a:t>
            </a:r>
            <a:r>
              <a:rPr lang="uk-UA" sz="2800" i="1" dirty="0">
                <a:solidFill>
                  <a:srgbClr val="0070C0"/>
                </a:solidFill>
              </a:rPr>
              <a:t> </a:t>
            </a:r>
            <a:r>
              <a:rPr lang="uk-UA" sz="2800" i="1" dirty="0"/>
              <a:t>РК тип причини 103 + ПН на аванс = датою 07.05;</a:t>
            </a:r>
          </a:p>
          <a:p>
            <a:pPr marL="457200" lvl="1" indent="0" algn="just">
              <a:buNone/>
            </a:pPr>
            <a:r>
              <a:rPr lang="uk-UA" sz="2800" b="1" i="1" dirty="0"/>
              <a:t>В-2:</a:t>
            </a:r>
            <a:r>
              <a:rPr lang="uk-UA" sz="2800" i="1" dirty="0">
                <a:solidFill>
                  <a:srgbClr val="0070C0"/>
                </a:solidFill>
              </a:rPr>
              <a:t> </a:t>
            </a:r>
            <a:r>
              <a:rPr lang="uk-UA" sz="2800" i="1" dirty="0"/>
              <a:t>якщо досягнуто згоду, що аванс за таку ж номенклатуру, то нічого не потрібно;</a:t>
            </a:r>
          </a:p>
          <a:p>
            <a:pPr marL="457200" lvl="1" indent="0" algn="just">
              <a:buNone/>
            </a:pPr>
            <a:r>
              <a:rPr lang="uk-UA" sz="2800" b="1" i="1" dirty="0"/>
              <a:t>В-3:</a:t>
            </a:r>
            <a:r>
              <a:rPr lang="uk-UA" sz="2800" i="1" dirty="0">
                <a:solidFill>
                  <a:srgbClr val="0070C0"/>
                </a:solidFill>
              </a:rPr>
              <a:t> </a:t>
            </a:r>
            <a:r>
              <a:rPr lang="uk-UA" sz="2800" i="1" dirty="0"/>
              <a:t>якщо досягнуто згоду, що аванс буде повернуто РК з типом причини 103.</a:t>
            </a:r>
            <a:endParaRPr lang="uk-UA" sz="2800" b="1" i="1" dirty="0"/>
          </a:p>
          <a:p>
            <a:pPr marL="0" indent="0" algn="just">
              <a:buNone/>
            </a:pPr>
            <a:r>
              <a:rPr lang="uk-UA" dirty="0"/>
              <a:t>4) 10.05 – повернення оплати – </a:t>
            </a:r>
            <a:r>
              <a:rPr lang="uk-UA" b="1" i="1" dirty="0"/>
              <a:t>РК тип причини 103. </a:t>
            </a:r>
            <a:r>
              <a:rPr lang="uk-UA" b="1" dirty="0">
                <a:solidFill>
                  <a:schemeClr val="accent4">
                    <a:lumMod val="75000"/>
                  </a:schemeClr>
                </a:solidFill>
              </a:rPr>
              <a:t>(крім варіанту №3)</a:t>
            </a:r>
            <a:endParaRPr lang="x-none" b="1" i="1" dirty="0">
              <a:solidFill>
                <a:schemeClr val="accent4">
                  <a:lumMod val="75000"/>
                </a:schemeClr>
              </a:solidFill>
            </a:endParaRPr>
          </a:p>
        </p:txBody>
      </p:sp>
      <p:sp>
        <p:nvSpPr>
          <p:cNvPr id="5" name="Google Shape;253;p23">
            <a:extLst>
              <a:ext uri="{FF2B5EF4-FFF2-40B4-BE49-F238E27FC236}">
                <a16:creationId xmlns:a16="http://schemas.microsoft.com/office/drawing/2014/main" xmlns="" id="{8C8860CC-2E07-48F6-A0C4-120B19CA93DB}"/>
              </a:ext>
            </a:extLst>
          </p:cNvPr>
          <p:cNvSpPr txBox="1">
            <a:spLocks/>
          </p:cNvSpPr>
          <p:nvPr/>
        </p:nvSpPr>
        <p:spPr>
          <a:xfrm>
            <a:off x="11310151" y="6557461"/>
            <a:ext cx="881849" cy="309418"/>
          </a:xfrm>
          <a:prstGeom prst="rect">
            <a:avLst/>
          </a:prstGeom>
          <a:noFill/>
          <a:ln>
            <a:noFill/>
          </a:ln>
        </p:spPr>
        <p:txBody>
          <a:bodyPr spcFirstLastPara="1" wrap="square" lIns="91425" tIns="45700" rIns="91425" bIns="45700" anchor="ctr" anchorCtr="0">
            <a:noAutofit/>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chemeClr val="dk1"/>
              </a:buClr>
              <a:buSzPts val="2400"/>
              <a:buFont typeface="Calibri"/>
              <a:buNone/>
            </a:pPr>
            <a:fld id="{00000000-1234-1234-1234-123412341234}" type="slidenum">
              <a:rPr lang="uk-UA" sz="2000" b="1" smtClean="0">
                <a:solidFill>
                  <a:schemeClr val="dk1"/>
                </a:solidFill>
              </a:rPr>
              <a:pPr algn="r">
                <a:buClr>
                  <a:schemeClr val="dk1"/>
                </a:buClr>
                <a:buSzPts val="2400"/>
                <a:buFont typeface="Calibri"/>
                <a:buNone/>
              </a:pPr>
              <a:t>38</a:t>
            </a:fld>
            <a:endParaRPr lang="uk-UA" sz="2000" b="1" dirty="0">
              <a:solidFill>
                <a:schemeClr val="dk1"/>
              </a:solidFill>
            </a:endParaRPr>
          </a:p>
        </p:txBody>
      </p:sp>
    </p:spTree>
    <p:extLst>
      <p:ext uri="{BB962C8B-B14F-4D97-AF65-F5344CB8AC3E}">
        <p14:creationId xmlns:p14="http://schemas.microsoft.com/office/powerpoint/2010/main" val="3871398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E17EFD-0E9C-9E42-95A8-6A4A0F2A955F}"/>
              </a:ext>
            </a:extLst>
          </p:cNvPr>
          <p:cNvSpPr>
            <a:spLocks noGrp="1"/>
          </p:cNvSpPr>
          <p:nvPr>
            <p:ph type="title"/>
          </p:nvPr>
        </p:nvSpPr>
        <p:spPr>
          <a:xfrm>
            <a:off x="0" y="18255"/>
            <a:ext cx="12192000" cy="1325563"/>
          </a:xfrm>
        </p:spPr>
        <p:txBody>
          <a:bodyPr>
            <a:normAutofit/>
          </a:bodyPr>
          <a:lstStyle/>
          <a:p>
            <a:pPr algn="ctr"/>
            <a:r>
              <a:rPr lang="uk-UA" sz="3500" b="1" dirty="0">
                <a:latin typeface="+mn-lt"/>
              </a:rPr>
              <a:t>СИТУАЦІЯ 2</a:t>
            </a:r>
            <a:endParaRPr lang="x-none" sz="3500" b="1" dirty="0">
              <a:latin typeface="+mn-lt"/>
            </a:endParaRPr>
          </a:p>
        </p:txBody>
      </p:sp>
      <p:sp>
        <p:nvSpPr>
          <p:cNvPr id="3" name="Content Placeholder 2">
            <a:extLst>
              <a:ext uri="{FF2B5EF4-FFF2-40B4-BE49-F238E27FC236}">
                <a16:creationId xmlns:a16="http://schemas.microsoft.com/office/drawing/2014/main" xmlns="" id="{E93F8B54-1310-0E4E-84A2-5260D342CBA1}"/>
              </a:ext>
            </a:extLst>
          </p:cNvPr>
          <p:cNvSpPr>
            <a:spLocks noGrp="1"/>
          </p:cNvSpPr>
          <p:nvPr>
            <p:ph idx="1"/>
          </p:nvPr>
        </p:nvSpPr>
        <p:spPr>
          <a:xfrm>
            <a:off x="5181600" y="1520825"/>
            <a:ext cx="6675120" cy="4351338"/>
          </a:xfrm>
        </p:spPr>
        <p:txBody>
          <a:bodyPr anchor="ctr">
            <a:normAutofit/>
          </a:bodyPr>
          <a:lstStyle/>
          <a:p>
            <a:pPr marL="514350" indent="457200" algn="just">
              <a:lnSpc>
                <a:spcPct val="120000"/>
              </a:lnSpc>
              <a:spcBef>
                <a:spcPts val="0"/>
              </a:spcBef>
              <a:buFont typeface="+mj-lt"/>
              <a:buAutoNum type="arabicPeriod"/>
            </a:pPr>
            <a:endParaRPr lang="x-none" dirty="0"/>
          </a:p>
          <a:p>
            <a:pPr marL="0" indent="457200" algn="just">
              <a:lnSpc>
                <a:spcPct val="120000"/>
              </a:lnSpc>
              <a:spcBef>
                <a:spcPts val="0"/>
              </a:spcBef>
              <a:buNone/>
            </a:pPr>
            <a:r>
              <a:rPr lang="uk-UA" b="1" dirty="0"/>
              <a:t>ЯКЩО:</a:t>
            </a:r>
          </a:p>
          <a:p>
            <a:pPr marL="0" indent="457200" algn="just">
              <a:lnSpc>
                <a:spcPct val="120000"/>
              </a:lnSpc>
              <a:spcBef>
                <a:spcPts val="0"/>
              </a:spcBef>
              <a:buNone/>
            </a:pPr>
            <a:r>
              <a:rPr lang="uk-UA" dirty="0"/>
              <a:t>1) 01.05 – оплата;</a:t>
            </a:r>
          </a:p>
          <a:p>
            <a:pPr marL="0" indent="457200" algn="just">
              <a:lnSpc>
                <a:spcPct val="120000"/>
              </a:lnSpc>
              <a:spcBef>
                <a:spcPts val="0"/>
              </a:spcBef>
              <a:buNone/>
            </a:pPr>
            <a:r>
              <a:rPr lang="uk-UA" dirty="0"/>
              <a:t>2) 05.05 – товар;</a:t>
            </a:r>
          </a:p>
          <a:p>
            <a:pPr marL="0" indent="457200" algn="just">
              <a:lnSpc>
                <a:spcPct val="120000"/>
              </a:lnSpc>
              <a:spcBef>
                <a:spcPts val="0"/>
              </a:spcBef>
              <a:buNone/>
            </a:pPr>
            <a:r>
              <a:rPr lang="uk-UA" dirty="0"/>
              <a:t>3) 07.05 – повернення товару;</a:t>
            </a:r>
          </a:p>
          <a:p>
            <a:pPr marL="0" indent="457200" algn="just">
              <a:lnSpc>
                <a:spcPct val="120000"/>
              </a:lnSpc>
              <a:spcBef>
                <a:spcPts val="0"/>
              </a:spcBef>
              <a:buNone/>
            </a:pPr>
            <a:r>
              <a:rPr lang="uk-UA" dirty="0"/>
              <a:t>4) 10.05 – повернення коштів – РК 103</a:t>
            </a:r>
          </a:p>
          <a:p>
            <a:pPr marL="0" indent="457200" algn="just">
              <a:lnSpc>
                <a:spcPct val="120000"/>
              </a:lnSpc>
              <a:spcBef>
                <a:spcPts val="0"/>
              </a:spcBef>
              <a:buNone/>
            </a:pPr>
            <a:endParaRPr lang="uk-UA" dirty="0"/>
          </a:p>
        </p:txBody>
      </p:sp>
      <p:sp>
        <p:nvSpPr>
          <p:cNvPr id="4" name="Google Shape;253;p23">
            <a:extLst>
              <a:ext uri="{FF2B5EF4-FFF2-40B4-BE49-F238E27FC236}">
                <a16:creationId xmlns:a16="http://schemas.microsoft.com/office/drawing/2014/main" xmlns="" id="{5CD474EC-B96F-422E-AE33-D5580996AA8F}"/>
              </a:ext>
            </a:extLst>
          </p:cNvPr>
          <p:cNvSpPr txBox="1">
            <a:spLocks/>
          </p:cNvSpPr>
          <p:nvPr/>
        </p:nvSpPr>
        <p:spPr>
          <a:xfrm>
            <a:off x="11310151" y="6557461"/>
            <a:ext cx="881849" cy="309418"/>
          </a:xfrm>
          <a:prstGeom prst="rect">
            <a:avLst/>
          </a:prstGeom>
          <a:noFill/>
          <a:ln>
            <a:noFill/>
          </a:ln>
        </p:spPr>
        <p:txBody>
          <a:bodyPr spcFirstLastPara="1" wrap="square" lIns="91425" tIns="45700" rIns="91425" bIns="45700" anchor="ctr" anchorCtr="0">
            <a:noAutofit/>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chemeClr val="dk1"/>
              </a:buClr>
              <a:buSzPts val="2400"/>
              <a:buFont typeface="Calibri"/>
              <a:buNone/>
            </a:pPr>
            <a:fld id="{00000000-1234-1234-1234-123412341234}" type="slidenum">
              <a:rPr lang="uk-UA" sz="2000" b="1" smtClean="0">
                <a:solidFill>
                  <a:schemeClr val="dk1"/>
                </a:solidFill>
              </a:rPr>
              <a:pPr algn="r">
                <a:buClr>
                  <a:schemeClr val="dk1"/>
                </a:buClr>
                <a:buSzPts val="2400"/>
                <a:buFont typeface="Calibri"/>
                <a:buNone/>
              </a:pPr>
              <a:t>39</a:t>
            </a:fld>
            <a:endParaRPr lang="uk-UA" sz="2000" b="1" dirty="0">
              <a:solidFill>
                <a:schemeClr val="dk1"/>
              </a:solidFill>
            </a:endParaRPr>
          </a:p>
        </p:txBody>
      </p:sp>
      <p:pic>
        <p:nvPicPr>
          <p:cNvPr id="5" name="Рисунок 4">
            <a:extLst>
              <a:ext uri="{FF2B5EF4-FFF2-40B4-BE49-F238E27FC236}">
                <a16:creationId xmlns:a16="http://schemas.microsoft.com/office/drawing/2014/main" xmlns="" id="{C9EECD36-F707-4B3C-B397-7DC3A0B71716}"/>
              </a:ext>
            </a:extLst>
          </p:cNvPr>
          <p:cNvPicPr>
            <a:picLocks noChangeAspect="1"/>
          </p:cNvPicPr>
          <p:nvPr/>
        </p:nvPicPr>
        <p:blipFill>
          <a:blip r:embed="rId2"/>
          <a:stretch>
            <a:fillRect/>
          </a:stretch>
        </p:blipFill>
        <p:spPr>
          <a:xfrm>
            <a:off x="1177607" y="2601067"/>
            <a:ext cx="2421956" cy="2190854"/>
          </a:xfrm>
          <a:prstGeom prst="ellipse">
            <a:avLst/>
          </a:prstGeom>
          <a:ln w="63500" cap="rnd">
            <a:solidFill>
              <a:srgbClr val="333333"/>
            </a:solidFill>
          </a:ln>
          <a:effectLst>
            <a:outerShdw blurRad="76200" dir="13500000" sy="23000" kx="1200000" algn="br"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60769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E39C4B-5AEC-A548-B3AC-B6508B07E09E}"/>
              </a:ext>
            </a:extLst>
          </p:cNvPr>
          <p:cNvSpPr>
            <a:spLocks noGrp="1"/>
          </p:cNvSpPr>
          <p:nvPr>
            <p:ph type="title"/>
          </p:nvPr>
        </p:nvSpPr>
        <p:spPr>
          <a:xfrm>
            <a:off x="0" y="1"/>
            <a:ext cx="12192000" cy="1547552"/>
          </a:xfrm>
        </p:spPr>
        <p:txBody>
          <a:bodyPr>
            <a:noAutofit/>
          </a:bodyPr>
          <a:lstStyle/>
          <a:p>
            <a:pPr algn="ctr"/>
            <a:r>
              <a:rPr lang="uk-UA" sz="3500" b="1" dirty="0">
                <a:latin typeface="+mn-lt"/>
              </a:rPr>
              <a:t>ВИПЛАЧУЮЧИ НЕРЕЗИДЕНТУ КОШТИ, ВИНИКАЄ ПИТАННЯ ЩОДО СПЛАТИ:</a:t>
            </a:r>
            <a:endParaRPr lang="x-none" sz="3500" b="1" dirty="0">
              <a:latin typeface="+mn-lt"/>
            </a:endParaRPr>
          </a:p>
        </p:txBody>
      </p:sp>
      <p:sp>
        <p:nvSpPr>
          <p:cNvPr id="4" name="Rounded Rectangle 3">
            <a:extLst>
              <a:ext uri="{FF2B5EF4-FFF2-40B4-BE49-F238E27FC236}">
                <a16:creationId xmlns:a16="http://schemas.microsoft.com/office/drawing/2014/main" xmlns="" id="{BFE94492-BE63-064A-83AA-ADD1621C2EAA}"/>
              </a:ext>
            </a:extLst>
          </p:cNvPr>
          <p:cNvSpPr/>
          <p:nvPr/>
        </p:nvSpPr>
        <p:spPr>
          <a:xfrm>
            <a:off x="1534160" y="3194868"/>
            <a:ext cx="2102219" cy="1109853"/>
          </a:xfrm>
          <a:prstGeom prst="roundRect">
            <a:avLst/>
          </a:prstGeom>
          <a:solidFill>
            <a:schemeClr val="accent6">
              <a:lumMod val="60000"/>
              <a:lumOff val="40000"/>
            </a:schemeClr>
          </a:solidFill>
          <a:ln w="28575">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tx1"/>
                </a:solidFill>
              </a:rPr>
              <a:t>ПДВ</a:t>
            </a:r>
            <a:endParaRPr lang="x-none" sz="2400" b="1" dirty="0">
              <a:solidFill>
                <a:schemeClr val="tx1"/>
              </a:solidFill>
            </a:endParaRPr>
          </a:p>
        </p:txBody>
      </p:sp>
      <p:sp>
        <p:nvSpPr>
          <p:cNvPr id="5" name="Rounded Rectangle 4">
            <a:extLst>
              <a:ext uri="{FF2B5EF4-FFF2-40B4-BE49-F238E27FC236}">
                <a16:creationId xmlns:a16="http://schemas.microsoft.com/office/drawing/2014/main" xmlns="" id="{E63023E5-2022-8541-87EA-724A5F6C754B}"/>
              </a:ext>
            </a:extLst>
          </p:cNvPr>
          <p:cNvSpPr/>
          <p:nvPr/>
        </p:nvSpPr>
        <p:spPr>
          <a:xfrm>
            <a:off x="5297863" y="3194867"/>
            <a:ext cx="2102218" cy="1109854"/>
          </a:xfrm>
          <a:prstGeom prst="roundRect">
            <a:avLst/>
          </a:prstGeom>
          <a:solidFill>
            <a:schemeClr val="accent6">
              <a:lumMod val="60000"/>
              <a:lumOff val="40000"/>
            </a:schemeClr>
          </a:solidFill>
          <a:ln w="28575">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tx1"/>
                </a:solidFill>
              </a:rPr>
              <a:t>податки з доходів </a:t>
            </a:r>
            <a:r>
              <a:rPr lang="uk-UA" sz="2400" b="1" dirty="0" err="1">
                <a:solidFill>
                  <a:schemeClr val="tx1"/>
                </a:solidFill>
              </a:rPr>
              <a:t>юросіб</a:t>
            </a:r>
            <a:endParaRPr lang="x-none" sz="2400" b="1" dirty="0">
              <a:solidFill>
                <a:schemeClr val="tx1"/>
              </a:solidFill>
            </a:endParaRPr>
          </a:p>
        </p:txBody>
      </p:sp>
      <p:sp>
        <p:nvSpPr>
          <p:cNvPr id="6" name="Rounded Rectangle 5">
            <a:extLst>
              <a:ext uri="{FF2B5EF4-FFF2-40B4-BE49-F238E27FC236}">
                <a16:creationId xmlns:a16="http://schemas.microsoft.com/office/drawing/2014/main" xmlns="" id="{AC36918A-D9CE-E644-9E0B-5C71DA3FD9CE}"/>
              </a:ext>
            </a:extLst>
          </p:cNvPr>
          <p:cNvSpPr/>
          <p:nvPr/>
        </p:nvSpPr>
        <p:spPr>
          <a:xfrm>
            <a:off x="9061565" y="3190739"/>
            <a:ext cx="2102218" cy="1113982"/>
          </a:xfrm>
          <a:prstGeom prst="roundRect">
            <a:avLst/>
          </a:prstGeom>
          <a:solidFill>
            <a:schemeClr val="accent6">
              <a:lumMod val="60000"/>
              <a:lumOff val="40000"/>
            </a:schemeClr>
          </a:solidFill>
          <a:ln w="28575">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tx1"/>
                </a:solidFill>
              </a:rPr>
              <a:t>податки з доходів </a:t>
            </a:r>
            <a:r>
              <a:rPr lang="uk-UA" sz="2400" b="1" dirty="0" err="1">
                <a:solidFill>
                  <a:schemeClr val="tx1"/>
                </a:solidFill>
              </a:rPr>
              <a:t>фізосіб</a:t>
            </a:r>
            <a:endParaRPr lang="x-none" sz="2400" b="1" dirty="0">
              <a:solidFill>
                <a:schemeClr val="tx1"/>
              </a:solidFill>
            </a:endParaRPr>
          </a:p>
        </p:txBody>
      </p:sp>
      <p:sp>
        <p:nvSpPr>
          <p:cNvPr id="7" name="TextBox 6">
            <a:extLst>
              <a:ext uri="{FF2B5EF4-FFF2-40B4-BE49-F238E27FC236}">
                <a16:creationId xmlns:a16="http://schemas.microsoft.com/office/drawing/2014/main" xmlns="" id="{2756BE14-B5D7-0541-A1A0-1BC0E8315C61}"/>
              </a:ext>
            </a:extLst>
          </p:cNvPr>
          <p:cNvSpPr txBox="1"/>
          <p:nvPr/>
        </p:nvSpPr>
        <p:spPr>
          <a:xfrm>
            <a:off x="5297863" y="4548843"/>
            <a:ext cx="2102217" cy="461665"/>
          </a:xfrm>
          <a:prstGeom prst="rect">
            <a:avLst/>
          </a:prstGeom>
          <a:noFill/>
        </p:spPr>
        <p:txBody>
          <a:bodyPr wrap="square" rtlCol="0">
            <a:spAutoFit/>
          </a:bodyPr>
          <a:lstStyle/>
          <a:p>
            <a:r>
              <a:rPr lang="uk-UA" sz="2400" dirty="0"/>
              <a:t>ст. 141.4 ПКУ</a:t>
            </a:r>
            <a:endParaRPr lang="x-none" sz="2400" dirty="0"/>
          </a:p>
        </p:txBody>
      </p:sp>
      <p:sp>
        <p:nvSpPr>
          <p:cNvPr id="8" name="TextBox 7">
            <a:extLst>
              <a:ext uri="{FF2B5EF4-FFF2-40B4-BE49-F238E27FC236}">
                <a16:creationId xmlns:a16="http://schemas.microsoft.com/office/drawing/2014/main" xmlns="" id="{39CD3B13-FCDC-484F-94C8-C8C3E6549852}"/>
              </a:ext>
            </a:extLst>
          </p:cNvPr>
          <p:cNvSpPr txBox="1"/>
          <p:nvPr/>
        </p:nvSpPr>
        <p:spPr>
          <a:xfrm>
            <a:off x="9061565" y="4476332"/>
            <a:ext cx="2102217" cy="461665"/>
          </a:xfrm>
          <a:prstGeom prst="rect">
            <a:avLst/>
          </a:prstGeom>
          <a:noFill/>
        </p:spPr>
        <p:txBody>
          <a:bodyPr wrap="square" rtlCol="0">
            <a:spAutoFit/>
          </a:bodyPr>
          <a:lstStyle/>
          <a:p>
            <a:r>
              <a:rPr lang="uk-UA" sz="2400" dirty="0"/>
              <a:t>ст. 170.10 ПКУ</a:t>
            </a:r>
            <a:endParaRPr lang="x-none" sz="2400" dirty="0"/>
          </a:p>
        </p:txBody>
      </p:sp>
      <p:sp>
        <p:nvSpPr>
          <p:cNvPr id="9" name="TextBox 8">
            <a:extLst>
              <a:ext uri="{FF2B5EF4-FFF2-40B4-BE49-F238E27FC236}">
                <a16:creationId xmlns:a16="http://schemas.microsoft.com/office/drawing/2014/main" xmlns="" id="{767F3611-2164-D748-8C11-45CD55F8052F}"/>
              </a:ext>
            </a:extLst>
          </p:cNvPr>
          <p:cNvSpPr txBox="1"/>
          <p:nvPr/>
        </p:nvSpPr>
        <p:spPr>
          <a:xfrm>
            <a:off x="1534160" y="4479451"/>
            <a:ext cx="2102219" cy="830997"/>
          </a:xfrm>
          <a:prstGeom prst="rect">
            <a:avLst/>
          </a:prstGeom>
          <a:noFill/>
        </p:spPr>
        <p:txBody>
          <a:bodyPr wrap="square" rtlCol="0">
            <a:spAutoFit/>
          </a:bodyPr>
          <a:lstStyle/>
          <a:p>
            <a:r>
              <a:rPr lang="uk-UA" sz="2400" dirty="0"/>
              <a:t>180.2, 185, 186, 208 ПКУ</a:t>
            </a:r>
            <a:endParaRPr lang="x-none" sz="2400" dirty="0"/>
          </a:p>
        </p:txBody>
      </p:sp>
      <p:sp>
        <p:nvSpPr>
          <p:cNvPr id="10" name="Down Arrow 9">
            <a:extLst>
              <a:ext uri="{FF2B5EF4-FFF2-40B4-BE49-F238E27FC236}">
                <a16:creationId xmlns:a16="http://schemas.microsoft.com/office/drawing/2014/main" xmlns="" id="{47ABDE50-4739-C54B-8DBD-E4FFDA5810E6}"/>
              </a:ext>
            </a:extLst>
          </p:cNvPr>
          <p:cNvSpPr/>
          <p:nvPr/>
        </p:nvSpPr>
        <p:spPr>
          <a:xfrm>
            <a:off x="2409976" y="2662432"/>
            <a:ext cx="333224" cy="357705"/>
          </a:xfrm>
          <a:prstGeom prst="downArrow">
            <a:avLst/>
          </a:prstGeom>
          <a:solidFill>
            <a:schemeClr val="accent1">
              <a:lumMod val="7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11" name="Down Arrow 10">
            <a:extLst>
              <a:ext uri="{FF2B5EF4-FFF2-40B4-BE49-F238E27FC236}">
                <a16:creationId xmlns:a16="http://schemas.microsoft.com/office/drawing/2014/main" xmlns="" id="{72995E64-22E0-9C45-BD99-F434B2EAA57D}"/>
              </a:ext>
            </a:extLst>
          </p:cNvPr>
          <p:cNvSpPr/>
          <p:nvPr/>
        </p:nvSpPr>
        <p:spPr>
          <a:xfrm>
            <a:off x="6173678" y="2657674"/>
            <a:ext cx="333224" cy="357705"/>
          </a:xfrm>
          <a:prstGeom prst="downArrow">
            <a:avLst/>
          </a:prstGeom>
          <a:solidFill>
            <a:schemeClr val="accent1">
              <a:lumMod val="7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12" name="Down Arrow 11">
            <a:extLst>
              <a:ext uri="{FF2B5EF4-FFF2-40B4-BE49-F238E27FC236}">
                <a16:creationId xmlns:a16="http://schemas.microsoft.com/office/drawing/2014/main" xmlns="" id="{6BA10BFE-7C7D-A149-B677-16E1FB43B079}"/>
              </a:ext>
            </a:extLst>
          </p:cNvPr>
          <p:cNvSpPr/>
          <p:nvPr/>
        </p:nvSpPr>
        <p:spPr>
          <a:xfrm>
            <a:off x="9937380" y="2657674"/>
            <a:ext cx="333224" cy="357705"/>
          </a:xfrm>
          <a:prstGeom prst="downArrow">
            <a:avLst/>
          </a:prstGeom>
          <a:solidFill>
            <a:schemeClr val="accent1">
              <a:lumMod val="75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13" name="Google Shape;200;p11">
            <a:extLst>
              <a:ext uri="{FF2B5EF4-FFF2-40B4-BE49-F238E27FC236}">
                <a16:creationId xmlns:a16="http://schemas.microsoft.com/office/drawing/2014/main" xmlns="" id="{5AA468CE-71EE-4A8B-95FC-46AAEA645DBF}"/>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4</a:t>
            </a:fld>
            <a:endParaRPr sz="2000" b="1" i="0" u="none" strike="noStrike" cap="none" dirty="0">
              <a:solidFill>
                <a:schemeClr val="dk1"/>
              </a:solidFill>
              <a:latin typeface="Calibri"/>
              <a:ea typeface="Calibri"/>
              <a:cs typeface="Calibri"/>
              <a:sym typeface="Calibri"/>
            </a:endParaRPr>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850" y="730402"/>
            <a:ext cx="1634301" cy="1634301"/>
          </a:xfrm>
          <a:prstGeom prst="rect">
            <a:avLst/>
          </a:prstGeom>
        </p:spPr>
      </p:pic>
    </p:spTree>
    <p:extLst>
      <p:ext uri="{BB962C8B-B14F-4D97-AF65-F5344CB8AC3E}">
        <p14:creationId xmlns:p14="http://schemas.microsoft.com/office/powerpoint/2010/main" val="1222494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E17EFD-0E9C-9E42-95A8-6A4A0F2A955F}"/>
              </a:ext>
            </a:extLst>
          </p:cNvPr>
          <p:cNvSpPr>
            <a:spLocks noGrp="1"/>
          </p:cNvSpPr>
          <p:nvPr>
            <p:ph type="title"/>
          </p:nvPr>
        </p:nvSpPr>
        <p:spPr>
          <a:xfrm>
            <a:off x="0" y="18255"/>
            <a:ext cx="12192000" cy="1018065"/>
          </a:xfrm>
        </p:spPr>
        <p:txBody>
          <a:bodyPr>
            <a:normAutofit/>
          </a:bodyPr>
          <a:lstStyle/>
          <a:p>
            <a:pPr algn="ctr"/>
            <a:r>
              <a:rPr lang="uk-UA" sz="3500" b="1" dirty="0">
                <a:latin typeface="+mn-lt"/>
              </a:rPr>
              <a:t>СИТУАЦІЯ 2</a:t>
            </a:r>
            <a:endParaRPr lang="x-none" sz="3500" b="1" dirty="0">
              <a:latin typeface="+mn-lt"/>
            </a:endParaRPr>
          </a:p>
        </p:txBody>
      </p:sp>
      <p:sp>
        <p:nvSpPr>
          <p:cNvPr id="3" name="Content Placeholder 2">
            <a:extLst>
              <a:ext uri="{FF2B5EF4-FFF2-40B4-BE49-F238E27FC236}">
                <a16:creationId xmlns:a16="http://schemas.microsoft.com/office/drawing/2014/main" xmlns="" id="{E93F8B54-1310-0E4E-84A2-5260D342CBA1}"/>
              </a:ext>
            </a:extLst>
          </p:cNvPr>
          <p:cNvSpPr>
            <a:spLocks noGrp="1"/>
          </p:cNvSpPr>
          <p:nvPr>
            <p:ph idx="1"/>
          </p:nvPr>
        </p:nvSpPr>
        <p:spPr>
          <a:xfrm>
            <a:off x="213360" y="965200"/>
            <a:ext cx="11724640" cy="5425440"/>
          </a:xfrm>
        </p:spPr>
        <p:txBody>
          <a:bodyPr anchor="ctr">
            <a:normAutofit/>
          </a:bodyPr>
          <a:lstStyle/>
          <a:p>
            <a:pPr marL="0" indent="457200" algn="just">
              <a:lnSpc>
                <a:spcPct val="120000"/>
              </a:lnSpc>
              <a:spcBef>
                <a:spcPts val="0"/>
              </a:spcBef>
              <a:buNone/>
            </a:pPr>
            <a:r>
              <a:rPr lang="uk-UA" sz="2600" b="1" dirty="0"/>
              <a:t>ЯКЩО:</a:t>
            </a:r>
          </a:p>
          <a:p>
            <a:pPr marL="0" indent="457200" algn="just">
              <a:lnSpc>
                <a:spcPct val="120000"/>
              </a:lnSpc>
              <a:spcBef>
                <a:spcPts val="0"/>
              </a:spcBef>
              <a:buNone/>
            </a:pPr>
            <a:r>
              <a:rPr lang="uk-UA" sz="2600" dirty="0"/>
              <a:t>1) 01.05 – оплата;</a:t>
            </a:r>
          </a:p>
          <a:p>
            <a:pPr marL="0" indent="457200" algn="just">
              <a:lnSpc>
                <a:spcPct val="120000"/>
              </a:lnSpc>
              <a:spcBef>
                <a:spcPts val="0"/>
              </a:spcBef>
              <a:buNone/>
            </a:pPr>
            <a:r>
              <a:rPr lang="uk-UA" sz="2600" dirty="0"/>
              <a:t>2) 05.05 – товар;</a:t>
            </a:r>
          </a:p>
          <a:p>
            <a:pPr marL="0" indent="457200" algn="just">
              <a:lnSpc>
                <a:spcPct val="120000"/>
              </a:lnSpc>
              <a:spcBef>
                <a:spcPts val="0"/>
              </a:spcBef>
              <a:buNone/>
            </a:pPr>
            <a:r>
              <a:rPr lang="uk-UA" sz="2600" dirty="0"/>
              <a:t>3) 07.05 – повернення товару:</a:t>
            </a:r>
          </a:p>
          <a:p>
            <a:pPr marL="0" indent="457200" algn="just">
              <a:lnSpc>
                <a:spcPct val="120000"/>
              </a:lnSpc>
              <a:spcBef>
                <a:spcPts val="0"/>
              </a:spcBef>
              <a:buNone/>
            </a:pPr>
            <a:r>
              <a:rPr lang="uk-UA" sz="2600" b="1" dirty="0"/>
              <a:t>Варіанти залежать від того, що є підставою для повернення</a:t>
            </a:r>
          </a:p>
          <a:p>
            <a:pPr marL="0" indent="457200" algn="just">
              <a:lnSpc>
                <a:spcPct val="120000"/>
              </a:lnSpc>
              <a:spcBef>
                <a:spcPts val="0"/>
              </a:spcBef>
              <a:buNone/>
            </a:pPr>
            <a:r>
              <a:rPr lang="uk-UA" sz="2600" b="1" i="1" dirty="0"/>
              <a:t>В-1:</a:t>
            </a:r>
            <a:r>
              <a:rPr lang="uk-UA" sz="2600" i="1" dirty="0"/>
              <a:t> причина – заміна А на Б без зміни компенсації (зміна номенклатури) - РК з типом 104, нульова;</a:t>
            </a:r>
          </a:p>
          <a:p>
            <a:pPr marL="0" indent="457200" algn="just">
              <a:lnSpc>
                <a:spcPct val="120000"/>
              </a:lnSpc>
              <a:spcBef>
                <a:spcPts val="0"/>
              </a:spcBef>
              <a:buNone/>
            </a:pPr>
            <a:r>
              <a:rPr lang="uk-UA" sz="2600" b="1" i="1" dirty="0"/>
              <a:t>В-2:</a:t>
            </a:r>
            <a:r>
              <a:rPr lang="uk-UA" sz="2600" i="1" dirty="0"/>
              <a:t> заміна відсутня товар А-А, нічого;</a:t>
            </a:r>
          </a:p>
          <a:p>
            <a:pPr marL="0" indent="457200" algn="just">
              <a:lnSpc>
                <a:spcPct val="120000"/>
              </a:lnSpc>
              <a:spcBef>
                <a:spcPts val="0"/>
              </a:spcBef>
              <a:buNone/>
            </a:pPr>
            <a:r>
              <a:rPr lang="uk-UA" sz="2600" b="1" i="1" dirty="0"/>
              <a:t>В-3:</a:t>
            </a:r>
            <a:r>
              <a:rPr lang="uk-UA" sz="2600" i="1" dirty="0"/>
              <a:t> причина – повернення товару і досягнуто згоди про повернення авансу у майбутньому – РК 103 </a:t>
            </a:r>
            <a:r>
              <a:rPr lang="uk-UA" sz="2600" i="1" dirty="0">
                <a:solidFill>
                  <a:srgbClr val="FF0000"/>
                </a:solidFill>
              </a:rPr>
              <a:t>на дату повернення товарів!!! </a:t>
            </a:r>
          </a:p>
          <a:p>
            <a:pPr marL="0" indent="457200" algn="just">
              <a:lnSpc>
                <a:spcPct val="120000"/>
              </a:lnSpc>
              <a:spcBef>
                <a:spcPts val="0"/>
              </a:spcBef>
              <a:buNone/>
            </a:pPr>
            <a:r>
              <a:rPr lang="uk-UA" sz="2600" dirty="0"/>
              <a:t>4) 10.05 – </a:t>
            </a:r>
            <a:r>
              <a:rPr lang="uk-UA" sz="2400" b="1" dirty="0">
                <a:solidFill>
                  <a:schemeClr val="accent4">
                    <a:lumMod val="75000"/>
                  </a:schemeClr>
                </a:solidFill>
              </a:rPr>
              <a:t>повернення оплати </a:t>
            </a:r>
            <a:r>
              <a:rPr lang="uk-UA" sz="2400" b="1" i="1" dirty="0"/>
              <a:t>РК тип причини 103. </a:t>
            </a:r>
            <a:r>
              <a:rPr lang="uk-UA" sz="2400" b="1" dirty="0">
                <a:solidFill>
                  <a:schemeClr val="accent4">
                    <a:lumMod val="75000"/>
                  </a:schemeClr>
                </a:solidFill>
              </a:rPr>
              <a:t>(крім варіанту №3)</a:t>
            </a:r>
            <a:endParaRPr lang="uk-UA" sz="2600" b="1" dirty="0">
              <a:solidFill>
                <a:schemeClr val="accent4">
                  <a:lumMod val="75000"/>
                </a:schemeClr>
              </a:solidFill>
            </a:endParaRPr>
          </a:p>
        </p:txBody>
      </p:sp>
      <p:sp>
        <p:nvSpPr>
          <p:cNvPr id="4" name="Google Shape;253;p23">
            <a:extLst>
              <a:ext uri="{FF2B5EF4-FFF2-40B4-BE49-F238E27FC236}">
                <a16:creationId xmlns:a16="http://schemas.microsoft.com/office/drawing/2014/main" xmlns="" id="{F937B7B4-50A5-4BEB-AF55-7D63C523E2BA}"/>
              </a:ext>
            </a:extLst>
          </p:cNvPr>
          <p:cNvSpPr txBox="1">
            <a:spLocks/>
          </p:cNvSpPr>
          <p:nvPr/>
        </p:nvSpPr>
        <p:spPr>
          <a:xfrm>
            <a:off x="11310151" y="6557461"/>
            <a:ext cx="881849" cy="309418"/>
          </a:xfrm>
          <a:prstGeom prst="rect">
            <a:avLst/>
          </a:prstGeom>
          <a:noFill/>
          <a:ln>
            <a:noFill/>
          </a:ln>
        </p:spPr>
        <p:txBody>
          <a:bodyPr spcFirstLastPara="1" wrap="square" lIns="91425" tIns="45700" rIns="91425" bIns="45700" anchor="ctr" anchorCtr="0">
            <a:noAutofit/>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chemeClr val="dk1"/>
              </a:buClr>
              <a:buSzPts val="2400"/>
              <a:buFont typeface="Calibri"/>
              <a:buNone/>
            </a:pPr>
            <a:fld id="{00000000-1234-1234-1234-123412341234}" type="slidenum">
              <a:rPr lang="uk-UA" sz="2000" b="1" smtClean="0">
                <a:solidFill>
                  <a:schemeClr val="dk1"/>
                </a:solidFill>
              </a:rPr>
              <a:pPr algn="r">
                <a:buClr>
                  <a:schemeClr val="dk1"/>
                </a:buClr>
                <a:buSzPts val="2400"/>
                <a:buFont typeface="Calibri"/>
                <a:buNone/>
              </a:pPr>
              <a:t>40</a:t>
            </a:fld>
            <a:endParaRPr lang="uk-UA" sz="2000" b="1" dirty="0">
              <a:solidFill>
                <a:schemeClr val="dk1"/>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3229110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24F98-DE84-4A43-B93D-D74EF608DCEF}"/>
              </a:ext>
            </a:extLst>
          </p:cNvPr>
          <p:cNvSpPr>
            <a:spLocks noGrp="1"/>
          </p:cNvSpPr>
          <p:nvPr>
            <p:ph type="title"/>
          </p:nvPr>
        </p:nvSpPr>
        <p:spPr>
          <a:xfrm>
            <a:off x="0" y="0"/>
            <a:ext cx="12192000" cy="836488"/>
          </a:xfrm>
        </p:spPr>
        <p:txBody>
          <a:bodyPr>
            <a:noAutofit/>
          </a:bodyPr>
          <a:lstStyle/>
          <a:p>
            <a:pPr algn="ctr">
              <a:lnSpc>
                <a:spcPct val="100000"/>
              </a:lnSpc>
            </a:pPr>
            <a:r>
              <a:rPr lang="uk-UA" sz="3200" b="1" dirty="0">
                <a:latin typeface="+mn-lt"/>
              </a:rPr>
              <a:t>4. ВИПЛАТА ВИНАГОРОДИ ФІЗОСОБІ-НЕРЕЗИДЕНТУ, ПДВ – БУДЕ?</a:t>
            </a:r>
            <a:endParaRPr lang="x-none" sz="3200" b="1" dirty="0">
              <a:latin typeface="+mn-lt"/>
            </a:endParaRPr>
          </a:p>
        </p:txBody>
      </p:sp>
      <p:sp>
        <p:nvSpPr>
          <p:cNvPr id="3" name="Content Placeholder 2">
            <a:extLst>
              <a:ext uri="{FF2B5EF4-FFF2-40B4-BE49-F238E27FC236}">
                <a16:creationId xmlns:a16="http://schemas.microsoft.com/office/drawing/2014/main" xmlns="" id="{BF625F68-DB4D-764B-A985-9628AAE629FA}"/>
              </a:ext>
            </a:extLst>
          </p:cNvPr>
          <p:cNvSpPr>
            <a:spLocks noGrp="1"/>
          </p:cNvSpPr>
          <p:nvPr>
            <p:ph idx="1"/>
          </p:nvPr>
        </p:nvSpPr>
        <p:spPr>
          <a:xfrm>
            <a:off x="89590" y="550441"/>
            <a:ext cx="11990649" cy="5805909"/>
          </a:xfrm>
        </p:spPr>
        <p:txBody>
          <a:bodyPr anchor="ctr">
            <a:noAutofit/>
          </a:bodyPr>
          <a:lstStyle/>
          <a:p>
            <a:pPr marL="0" indent="457200" algn="just">
              <a:lnSpc>
                <a:spcPct val="113000"/>
              </a:lnSpc>
              <a:spcBef>
                <a:spcPts val="0"/>
              </a:spcBef>
              <a:buNone/>
            </a:pPr>
            <a:r>
              <a:rPr lang="uk-UA" sz="2300" b="1" i="1" dirty="0"/>
              <a:t>Ситуація:</a:t>
            </a:r>
            <a:r>
              <a:rPr lang="uk-UA" sz="2300" i="1" dirty="0"/>
              <a:t> Підприємство виплатило фізособі нерезиденту винагороду за гіг-контрактом. Чи виникає ПДВ?</a:t>
            </a:r>
          </a:p>
          <a:p>
            <a:pPr marL="0" indent="457200" algn="just">
              <a:lnSpc>
                <a:spcPct val="113000"/>
              </a:lnSpc>
              <a:spcBef>
                <a:spcPts val="0"/>
              </a:spcBef>
              <a:buNone/>
            </a:pPr>
            <a:r>
              <a:rPr lang="uk-UA" sz="2300" b="1" dirty="0"/>
              <a:t>П. 186.3 ПКУ. </a:t>
            </a:r>
            <a:r>
              <a:rPr lang="uk-UA" sz="2300" dirty="0"/>
              <a:t>Місцем постачання зазначених у цьому пункті послуг вважається місце, в якому отримувач послуг зареєстрований як суб'єкт господарювання або - у разі відсутності такого місця - місце постійного чи переважного його проживання. До таких послуг належать:</a:t>
            </a:r>
          </a:p>
          <a:p>
            <a:pPr marL="0" indent="457200" algn="just">
              <a:lnSpc>
                <a:spcPct val="113000"/>
              </a:lnSpc>
              <a:spcBef>
                <a:spcPts val="0"/>
              </a:spcBef>
              <a:buNone/>
            </a:pPr>
            <a:r>
              <a:rPr lang="uk-UA" sz="2300" dirty="0"/>
              <a:t>а) надання майнових прав інтелектуальної власності, створення за замовленням та використання об'єктів права інтелектуальної власності, у </a:t>
            </a:r>
            <a:r>
              <a:rPr lang="uk-UA" sz="2300" dirty="0" err="1"/>
              <a:t>т.ч</a:t>
            </a:r>
            <a:r>
              <a:rPr lang="uk-UA" sz="2300" dirty="0"/>
              <a:t>. за ліцензійними договорами, а також надання (передача) права на скорочення викидів парникових газів (вуглецевих одиниць); «...»</a:t>
            </a:r>
          </a:p>
          <a:p>
            <a:pPr marL="0" indent="457200" algn="just">
              <a:lnSpc>
                <a:spcPct val="113000"/>
              </a:lnSpc>
              <a:spcBef>
                <a:spcPts val="0"/>
              </a:spcBef>
              <a:buNone/>
            </a:pPr>
            <a:r>
              <a:rPr lang="uk-UA" sz="2300" dirty="0"/>
              <a:t>в) консультаційні, інжинірингові, інженерні, юридичні (у тому числі адвокатські), бухгалтерські, аудиторські, </a:t>
            </a:r>
            <a:r>
              <a:rPr lang="uk-UA" sz="2300" dirty="0" err="1"/>
              <a:t>актуарні</a:t>
            </a:r>
            <a:r>
              <a:rPr lang="uk-UA" sz="2300" dirty="0"/>
              <a:t>, а також послуги з розроблення та тестування програмного забезпечення, з оброблення даних та надання консультацій з питань інформатизації, надання інформації та інших послуг у сфері інформатизації, у </a:t>
            </a:r>
            <a:r>
              <a:rPr lang="uk-UA" sz="2300" dirty="0" err="1"/>
              <a:t>т.ч</a:t>
            </a:r>
            <a:r>
              <a:rPr lang="uk-UA" sz="2300" dirty="0"/>
              <a:t>. з використанням комп'ютерних систем</a:t>
            </a:r>
          </a:p>
        </p:txBody>
      </p:sp>
      <p:sp>
        <p:nvSpPr>
          <p:cNvPr id="5" name="Google Shape;200;p11">
            <a:extLst>
              <a:ext uri="{FF2B5EF4-FFF2-40B4-BE49-F238E27FC236}">
                <a16:creationId xmlns:a16="http://schemas.microsoft.com/office/drawing/2014/main" xmlns="" id="{A410E6C1-3F3A-479F-B681-89F3C8152B54}"/>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41</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5811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0347C-FDAC-CC4B-B271-FBDFFD82B443}"/>
              </a:ext>
            </a:extLst>
          </p:cNvPr>
          <p:cNvSpPr>
            <a:spLocks noGrp="1"/>
          </p:cNvSpPr>
          <p:nvPr>
            <p:ph type="title"/>
          </p:nvPr>
        </p:nvSpPr>
        <p:spPr>
          <a:xfrm>
            <a:off x="0" y="635"/>
            <a:ext cx="12192000" cy="1141413"/>
          </a:xfrm>
        </p:spPr>
        <p:txBody>
          <a:bodyPr>
            <a:noAutofit/>
          </a:bodyPr>
          <a:lstStyle/>
          <a:p>
            <a:pPr algn="ctr">
              <a:lnSpc>
                <a:spcPct val="100000"/>
              </a:lnSpc>
            </a:pPr>
            <a:r>
              <a:rPr lang="uk-UA" sz="3500" b="1" dirty="0">
                <a:latin typeface="+mn-lt"/>
              </a:rPr>
              <a:t>5. НЕСВОЄЧАСНО ЗАРЕЄСТРОВАНИЙ ПЛАТНИКОМ ПДВ. </a:t>
            </a:r>
            <a:br>
              <a:rPr lang="uk-UA" sz="3500" b="1" dirty="0">
                <a:latin typeface="+mn-lt"/>
              </a:rPr>
            </a:br>
            <a:r>
              <a:rPr lang="uk-UA" sz="3500" b="1" dirty="0">
                <a:latin typeface="+mn-lt"/>
              </a:rPr>
              <a:t>ШТРАФІВ ЗА НЕРЕЄСТРАЦІЮ ПН НЕ БУДЕ!?</a:t>
            </a:r>
            <a:endParaRPr lang="x-none" sz="3500" b="1" dirty="0">
              <a:latin typeface="+mn-lt"/>
            </a:endParaRPr>
          </a:p>
        </p:txBody>
      </p:sp>
      <p:sp>
        <p:nvSpPr>
          <p:cNvPr id="3" name="Content Placeholder 2">
            <a:extLst>
              <a:ext uri="{FF2B5EF4-FFF2-40B4-BE49-F238E27FC236}">
                <a16:creationId xmlns:a16="http://schemas.microsoft.com/office/drawing/2014/main" xmlns="" id="{5524D9A3-6D9C-9A47-8CBD-7BC6DD34D598}"/>
              </a:ext>
            </a:extLst>
          </p:cNvPr>
          <p:cNvSpPr>
            <a:spLocks noGrp="1"/>
          </p:cNvSpPr>
          <p:nvPr>
            <p:ph idx="1"/>
          </p:nvPr>
        </p:nvSpPr>
        <p:spPr>
          <a:xfrm>
            <a:off x="265289" y="990370"/>
            <a:ext cx="11661422" cy="5329150"/>
          </a:xfrm>
        </p:spPr>
        <p:txBody>
          <a:bodyPr anchor="ctr">
            <a:noAutofit/>
          </a:bodyPr>
          <a:lstStyle/>
          <a:p>
            <a:pPr marL="0" indent="457200" algn="just">
              <a:lnSpc>
                <a:spcPct val="113000"/>
              </a:lnSpc>
              <a:spcBef>
                <a:spcPts val="0"/>
              </a:spcBef>
              <a:buNone/>
            </a:pPr>
            <a:r>
              <a:rPr lang="uk-UA" sz="2600" b="1" dirty="0"/>
              <a:t>Ситуація:</a:t>
            </a:r>
            <a:r>
              <a:rPr lang="uk-UA" sz="2600" dirty="0"/>
              <a:t> Підприємство несвоєчасно зареєструвалося платником ПДВ. Чи застосовуються штрафні санкції за несвоєчасну реєстрацію податкових накладних та неподання декларацій з ПДВ?</a:t>
            </a:r>
          </a:p>
          <a:p>
            <a:pPr marL="0" indent="457200" algn="just">
              <a:lnSpc>
                <a:spcPct val="113000"/>
              </a:lnSpc>
              <a:spcBef>
                <a:spcPts val="0"/>
              </a:spcBef>
              <a:buNone/>
            </a:pPr>
            <a:r>
              <a:rPr lang="uk-UA" sz="2600" b="1" dirty="0"/>
              <a:t>Норми ПКУ:</a:t>
            </a:r>
            <a:r>
              <a:rPr lang="uk-UA" sz="2600" dirty="0"/>
              <a:t> </a:t>
            </a:r>
            <a:r>
              <a:rPr lang="uk-UA" sz="2600" b="1" dirty="0"/>
              <a:t>183.10.</a:t>
            </a:r>
            <a:r>
              <a:rPr lang="uk-UA" sz="2600" dirty="0"/>
              <a:t> Будь-яка особа, яка підлягає обов'язковій реєстрації як платник податку, і у випадках та в порядку, передбачених цією статтею, не подала до контролюючого органу реєстраційну заяву, несе відповідальність за </a:t>
            </a:r>
            <a:r>
              <a:rPr lang="uk-UA" sz="2600" dirty="0" err="1"/>
              <a:t>ненарахування</a:t>
            </a:r>
            <a:r>
              <a:rPr lang="uk-UA" sz="2600" dirty="0"/>
              <a:t> або несплату цього податку на рівні зареєстрованого платника без права нарахування податкового кредиту та отримання бюджетного відшкодування.</a:t>
            </a:r>
            <a:endParaRPr lang="uk-UA" sz="2600" b="0" dirty="0">
              <a:effectLst/>
            </a:endParaRPr>
          </a:p>
          <a:p>
            <a:pPr marL="0" indent="457200" algn="just">
              <a:lnSpc>
                <a:spcPct val="113000"/>
              </a:lnSpc>
              <a:spcBef>
                <a:spcPts val="0"/>
              </a:spcBef>
              <a:buNone/>
            </a:pPr>
            <a:r>
              <a:rPr lang="uk-UA" sz="2600" b="1" dirty="0"/>
              <a:t>120</a:t>
            </a:r>
            <a:r>
              <a:rPr lang="uk-UA" sz="2600" b="1" baseline="30000" dirty="0"/>
              <a:t>1</a:t>
            </a:r>
            <a:r>
              <a:rPr lang="uk-UA" sz="2600" b="1" dirty="0"/>
              <a:t>.1.</a:t>
            </a:r>
            <a:r>
              <a:rPr lang="uk-UA" sz="2600" dirty="0"/>
              <a:t> Порушення платниками податку на додану вартість граничного строку, передбаченого </a:t>
            </a:r>
            <a:r>
              <a:rPr lang="uk-UA" sz="2600" u="sng" dirty="0"/>
              <a:t>ст. 201</a:t>
            </a:r>
            <a:r>
              <a:rPr lang="uk-UA" sz="2600" dirty="0"/>
              <a:t> цього Кодексу, для реєстрації </a:t>
            </a:r>
            <a:r>
              <a:rPr lang="uk-UA" sz="2600" u="sng" dirty="0"/>
              <a:t>податкової накладної</a:t>
            </a:r>
            <a:r>
              <a:rPr lang="uk-UA" sz="2600" dirty="0"/>
              <a:t> та/або розрахунку коригування «…»</a:t>
            </a:r>
            <a:endParaRPr lang="x-none" sz="2600" dirty="0"/>
          </a:p>
        </p:txBody>
      </p:sp>
      <p:sp>
        <p:nvSpPr>
          <p:cNvPr id="5" name="Google Shape;200;p11">
            <a:extLst>
              <a:ext uri="{FF2B5EF4-FFF2-40B4-BE49-F238E27FC236}">
                <a16:creationId xmlns:a16="http://schemas.microsoft.com/office/drawing/2014/main" xmlns="" id="{1008A17E-C2AB-494B-A59D-E7A2B6CACFEA}"/>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42</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0397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1F8F0E-03DF-2844-AB70-6538EBCC4519}"/>
              </a:ext>
            </a:extLst>
          </p:cNvPr>
          <p:cNvSpPr>
            <a:spLocks noGrp="1"/>
          </p:cNvSpPr>
          <p:nvPr>
            <p:ph type="title"/>
          </p:nvPr>
        </p:nvSpPr>
        <p:spPr>
          <a:xfrm>
            <a:off x="0" y="18255"/>
            <a:ext cx="12192000" cy="1325563"/>
          </a:xfrm>
        </p:spPr>
        <p:txBody>
          <a:bodyPr>
            <a:normAutofit/>
          </a:bodyPr>
          <a:lstStyle/>
          <a:p>
            <a:pPr algn="ctr"/>
            <a:r>
              <a:rPr lang="uk-UA" sz="3500" b="1" dirty="0">
                <a:latin typeface="+mn-lt"/>
              </a:rPr>
              <a:t>6. БЕЗОПЛАТНА ПЕРЕДАЧА ЗСУ– ОСОБЛИВОСТІ ВІДОБРАЖЕННЯ В ОБЛІКУ ТА ПОДАТКОВІЙ ДЕКЛАРАЦІЇ</a:t>
            </a:r>
            <a:endParaRPr lang="x-none" sz="3500" b="1" dirty="0">
              <a:latin typeface="+mn-lt"/>
            </a:endParaRPr>
          </a:p>
        </p:txBody>
      </p:sp>
      <p:sp>
        <p:nvSpPr>
          <p:cNvPr id="3" name="Content Placeholder 2">
            <a:extLst>
              <a:ext uri="{FF2B5EF4-FFF2-40B4-BE49-F238E27FC236}">
                <a16:creationId xmlns:a16="http://schemas.microsoft.com/office/drawing/2014/main" xmlns="" id="{A6EF4DF7-5C17-4845-AEFC-C4FA7DD4BBFC}"/>
              </a:ext>
            </a:extLst>
          </p:cNvPr>
          <p:cNvSpPr>
            <a:spLocks noGrp="1"/>
          </p:cNvSpPr>
          <p:nvPr>
            <p:ph idx="1"/>
          </p:nvPr>
        </p:nvSpPr>
        <p:spPr>
          <a:xfrm>
            <a:off x="274320" y="1825625"/>
            <a:ext cx="11582400" cy="4351338"/>
          </a:xfrm>
        </p:spPr>
        <p:txBody>
          <a:bodyPr anchor="ctr"/>
          <a:lstStyle/>
          <a:p>
            <a:pPr marL="0" indent="457200" algn="just">
              <a:lnSpc>
                <a:spcPct val="114000"/>
              </a:lnSpc>
              <a:spcBef>
                <a:spcPts val="0"/>
              </a:spcBef>
              <a:buNone/>
            </a:pPr>
            <a:r>
              <a:rPr lang="uk-UA" dirty="0"/>
              <a:t>	За загальними правилами безоплатні передачі вважаються постачанням (пп. 14.1.185, 14.1.191 ПКУ) і вимагають нарахування податкових зобов’язань  з ПДВ з урахуванням правила </a:t>
            </a:r>
            <a:r>
              <a:rPr lang="uk-UA" dirty="0" err="1"/>
              <a:t>мінбази</a:t>
            </a:r>
            <a:r>
              <a:rPr lang="uk-UA" dirty="0"/>
              <a:t> (за п. 188.1 ПКУ).</a:t>
            </a:r>
            <a:endParaRPr lang="x-none" dirty="0"/>
          </a:p>
        </p:txBody>
      </p:sp>
      <p:sp>
        <p:nvSpPr>
          <p:cNvPr id="4" name="Google Shape;200;p11">
            <a:extLst>
              <a:ext uri="{FF2B5EF4-FFF2-40B4-BE49-F238E27FC236}">
                <a16:creationId xmlns:a16="http://schemas.microsoft.com/office/drawing/2014/main" xmlns="" id="{C45C7680-5F44-4121-968B-94745918995D}"/>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43</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4137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993C1A-F3BC-174B-BADF-5DD3A9BB75AE}"/>
              </a:ext>
            </a:extLst>
          </p:cNvPr>
          <p:cNvSpPr>
            <a:spLocks noGrp="1"/>
          </p:cNvSpPr>
          <p:nvPr>
            <p:ph type="title"/>
          </p:nvPr>
        </p:nvSpPr>
        <p:spPr>
          <a:xfrm>
            <a:off x="0" y="19685"/>
            <a:ext cx="12192000" cy="640715"/>
          </a:xfrm>
        </p:spPr>
        <p:txBody>
          <a:bodyPr>
            <a:normAutofit/>
          </a:bodyPr>
          <a:lstStyle/>
          <a:p>
            <a:pPr algn="ctr"/>
            <a:r>
              <a:rPr lang="uk-UA" sz="3500" b="1" dirty="0">
                <a:latin typeface="+mn-lt"/>
              </a:rPr>
              <a:t>БЕЗОПЛАТНІ ПЕРЕДАЧІ ЗА П. 32</a:t>
            </a:r>
            <a:r>
              <a:rPr lang="uk-UA" sz="3500" b="1" baseline="30000" dirty="0">
                <a:latin typeface="+mn-lt"/>
              </a:rPr>
              <a:t>1</a:t>
            </a:r>
            <a:r>
              <a:rPr lang="uk-UA" sz="3500" b="1" dirty="0">
                <a:latin typeface="+mn-lt"/>
              </a:rPr>
              <a:t> ПІДРОЗД. 2 РОЗД. ХХ ПКУ</a:t>
            </a:r>
            <a:endParaRPr lang="x-none" sz="3500" dirty="0">
              <a:latin typeface="+mn-lt"/>
            </a:endParaRPr>
          </a:p>
        </p:txBody>
      </p:sp>
      <p:sp>
        <p:nvSpPr>
          <p:cNvPr id="7" name="Content Placeholder 6">
            <a:extLst>
              <a:ext uri="{FF2B5EF4-FFF2-40B4-BE49-F238E27FC236}">
                <a16:creationId xmlns:a16="http://schemas.microsoft.com/office/drawing/2014/main" xmlns="" id="{192770E8-5B88-CF41-9D6C-0CB97AF9DCAC}"/>
              </a:ext>
            </a:extLst>
          </p:cNvPr>
          <p:cNvSpPr>
            <a:spLocks noGrp="1"/>
          </p:cNvSpPr>
          <p:nvPr>
            <p:ph idx="1"/>
          </p:nvPr>
        </p:nvSpPr>
        <p:spPr>
          <a:xfrm>
            <a:off x="142240" y="589280"/>
            <a:ext cx="11816080" cy="5750560"/>
          </a:xfrm>
        </p:spPr>
        <p:txBody>
          <a:bodyPr anchor="ctr">
            <a:noAutofit/>
          </a:bodyPr>
          <a:lstStyle/>
          <a:p>
            <a:pPr marL="0" indent="457200" algn="just">
              <a:lnSpc>
                <a:spcPct val="100000"/>
              </a:lnSpc>
              <a:spcBef>
                <a:spcPts val="0"/>
              </a:spcBef>
              <a:buNone/>
            </a:pPr>
            <a:r>
              <a:rPr lang="uk-UA" sz="2100" b="1" dirty="0"/>
              <a:t>п. 32</a:t>
            </a:r>
            <a:r>
              <a:rPr lang="uk-UA" sz="2100" b="1" baseline="30000" dirty="0"/>
              <a:t>1</a:t>
            </a:r>
            <a:r>
              <a:rPr lang="uk-UA" sz="2100" b="1" dirty="0"/>
              <a:t>.</a:t>
            </a:r>
            <a:r>
              <a:rPr lang="uk-UA" sz="2100" dirty="0"/>
              <a:t> «...»</a:t>
            </a:r>
          </a:p>
          <a:p>
            <a:pPr marL="0" indent="457200" algn="just">
              <a:lnSpc>
                <a:spcPct val="100000"/>
              </a:lnSpc>
              <a:spcBef>
                <a:spcPts val="0"/>
              </a:spcBef>
              <a:buNone/>
            </a:pPr>
            <a:r>
              <a:rPr lang="uk-UA" sz="2100" dirty="0"/>
              <a:t>Не є постачанням товарів та послуг операції з безоплатної (без будь-якої грошової, матеріальної або інших видів компенсації) передачі/надання товарів та послуг Збройним Силам України, Національній гвардії України, Службі безпеки України, Службі зовнішньої розвідки України, Державній прикордонній службі України, Міністерству внутрішніх справ України, Державній службі України з надзвичайних ситуацій, Управлінню державної охорони України, Державній службі спеціального зв’язку та захисту інформації України, добровольчим формуванням територіальних громад, іншим утвореним відповідно до законів України військовим формуванням, їх з’єднанням, військовим частинам, підрозділам, установам або організаціям, що утримуються за рахунок коштів державного бюджету, для потреб забезпечення оборони України, захисту безпеки населення та інтересів держави, а також на користь центрального органу виконавчої влади, що забезпечує формування та реалізує державну політику у сфері цивільного захисту, сил цивільного захисту та/або закладів охорони здоров’я державної, комунальної власності, та/або структурних підрозділів з питань охорони здоров’я обласних, Київської та Севастопольської міських державних адміністрацій, крім випадків, якщо такі операції з постачання товарів та послуг оподатковуються за нульовою ставкою податку на додану вартість.</a:t>
            </a:r>
          </a:p>
          <a:p>
            <a:pPr marL="0" indent="457200" algn="just">
              <a:lnSpc>
                <a:spcPct val="100000"/>
              </a:lnSpc>
              <a:spcBef>
                <a:spcPts val="0"/>
              </a:spcBef>
              <a:buNone/>
            </a:pPr>
            <a:r>
              <a:rPr lang="uk-UA" sz="2100" dirty="0"/>
              <a:t>До наведених у цьому пункті операцій норми </a:t>
            </a:r>
            <a:r>
              <a:rPr lang="uk-UA" sz="2100" u="sng" dirty="0"/>
              <a:t>пункту 198.5</a:t>
            </a:r>
            <a:r>
              <a:rPr lang="uk-UA" sz="2100" dirty="0"/>
              <a:t> статті 198 цього Кодексу не застосовуються.</a:t>
            </a:r>
          </a:p>
        </p:txBody>
      </p:sp>
      <p:sp>
        <p:nvSpPr>
          <p:cNvPr id="4" name="Google Shape;200;p11">
            <a:extLst>
              <a:ext uri="{FF2B5EF4-FFF2-40B4-BE49-F238E27FC236}">
                <a16:creationId xmlns:a16="http://schemas.microsoft.com/office/drawing/2014/main" xmlns="" id="{004D4836-7A49-4E5C-A17F-5232048DE9F5}"/>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44</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3271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3CC49-041E-3347-A365-76AEB8D1EC47}"/>
              </a:ext>
            </a:extLst>
          </p:cNvPr>
          <p:cNvSpPr>
            <a:spLocks noGrp="1"/>
          </p:cNvSpPr>
          <p:nvPr>
            <p:ph type="title"/>
          </p:nvPr>
        </p:nvSpPr>
        <p:spPr>
          <a:xfrm>
            <a:off x="71120" y="18255"/>
            <a:ext cx="12049760" cy="997745"/>
          </a:xfrm>
        </p:spPr>
        <p:txBody>
          <a:bodyPr>
            <a:normAutofit/>
          </a:bodyPr>
          <a:lstStyle/>
          <a:p>
            <a:pPr algn="ctr"/>
            <a:r>
              <a:rPr lang="uk-UA" sz="3500" b="1" dirty="0">
                <a:latin typeface="+mn-lt"/>
              </a:rPr>
              <a:t>НЕ БУДЕ КОМПЕНСУЮЧОГО ПДВ ЗА 198.5</a:t>
            </a:r>
            <a:endParaRPr lang="x-none" sz="3500" b="1" dirty="0">
              <a:latin typeface="+mn-lt"/>
            </a:endParaRPr>
          </a:p>
        </p:txBody>
      </p:sp>
      <p:sp>
        <p:nvSpPr>
          <p:cNvPr id="3" name="Content Placeholder 2">
            <a:extLst>
              <a:ext uri="{FF2B5EF4-FFF2-40B4-BE49-F238E27FC236}">
                <a16:creationId xmlns:a16="http://schemas.microsoft.com/office/drawing/2014/main" xmlns="" id="{455533EA-1A1D-CB48-93A0-29726ABC7F41}"/>
              </a:ext>
            </a:extLst>
          </p:cNvPr>
          <p:cNvSpPr>
            <a:spLocks noGrp="1"/>
          </p:cNvSpPr>
          <p:nvPr>
            <p:ph idx="1"/>
          </p:nvPr>
        </p:nvSpPr>
        <p:spPr>
          <a:xfrm>
            <a:off x="431800" y="853440"/>
            <a:ext cx="11475720" cy="5262879"/>
          </a:xfrm>
        </p:spPr>
        <p:txBody>
          <a:bodyPr anchor="ctr">
            <a:normAutofit fontScale="92500" lnSpcReduction="10000"/>
          </a:bodyPr>
          <a:lstStyle/>
          <a:p>
            <a:pPr marL="0" indent="457200" algn="just">
              <a:lnSpc>
                <a:spcPct val="114000"/>
              </a:lnSpc>
              <a:spcBef>
                <a:spcPts val="0"/>
              </a:spcBef>
              <a:buNone/>
            </a:pPr>
            <a:r>
              <a:rPr lang="uk-UA" b="1" dirty="0"/>
              <a:t>п. 32</a:t>
            </a:r>
            <a:r>
              <a:rPr lang="uk-UA" b="1" baseline="30000" dirty="0"/>
              <a:t>1</a:t>
            </a:r>
            <a:r>
              <a:rPr lang="uk-UA" b="1" dirty="0"/>
              <a:t>.</a:t>
            </a:r>
            <a:r>
              <a:rPr lang="uk-UA" dirty="0"/>
              <a:t>  Тимчасово, протягом дії правового режиму воєнного, надзвичайного стану, не вважаються використаними платником податку в неоподатковуваних податком на додану вартість операціях або операціях, що не є господарською діяльністю платника податку, товари:</a:t>
            </a:r>
          </a:p>
          <a:p>
            <a:pPr indent="457200" algn="just">
              <a:lnSpc>
                <a:spcPct val="114000"/>
              </a:lnSpc>
              <a:spcBef>
                <a:spcPts val="0"/>
              </a:spcBef>
            </a:pPr>
            <a:r>
              <a:rPr lang="uk-UA" dirty="0"/>
              <a:t>придбані в оподатковуваних податком на додану вартість операціях, знищені (втрачені) внаслідок дії обставин непереборної сили у період дії воєнного, надзвичайного стану;</a:t>
            </a:r>
          </a:p>
          <a:p>
            <a:pPr indent="457200" algn="just">
              <a:lnSpc>
                <a:spcPct val="114000"/>
              </a:lnSpc>
              <a:spcBef>
                <a:spcPts val="0"/>
              </a:spcBef>
            </a:pPr>
            <a:r>
              <a:rPr lang="uk-UA" dirty="0"/>
              <a:t>придбані в оподатковуваних податком на додану вартість операціях та передані в державну чи комунальну власність, у тому числі на користь добровольчих формувань територіальних громад, </a:t>
            </a:r>
            <a:r>
              <a:rPr lang="uk-UA" b="1" i="1" u="sng" dirty="0"/>
              <a:t>а також надані на користь інших осіб для потреб забезпечення оборони України у період дії воєнного, надзвичайного стану.</a:t>
            </a:r>
            <a:endParaRPr lang="uk-UA" b="1" i="1" u="sng" dirty="0">
              <a:highlight>
                <a:srgbClr val="FFFF00"/>
              </a:highlight>
            </a:endParaRPr>
          </a:p>
        </p:txBody>
      </p:sp>
      <p:sp>
        <p:nvSpPr>
          <p:cNvPr id="4" name="Google Shape;200;p11">
            <a:extLst>
              <a:ext uri="{FF2B5EF4-FFF2-40B4-BE49-F238E27FC236}">
                <a16:creationId xmlns:a16="http://schemas.microsoft.com/office/drawing/2014/main" xmlns="" id="{44CA4F7A-BE80-4FEA-977E-DF9AAA0AD565}"/>
              </a:ext>
            </a:extLst>
          </p:cNvPr>
          <p:cNvSpPr txBox="1"/>
          <p:nvPr/>
        </p:nvSpPr>
        <p:spPr>
          <a:xfrm>
            <a:off x="1164602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45</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8278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9148C-2AA6-1F49-89DF-59A28CC28712}"/>
              </a:ext>
            </a:extLst>
          </p:cNvPr>
          <p:cNvSpPr>
            <a:spLocks noGrp="1"/>
          </p:cNvSpPr>
          <p:nvPr>
            <p:ph type="title"/>
          </p:nvPr>
        </p:nvSpPr>
        <p:spPr>
          <a:xfrm>
            <a:off x="423863" y="2365375"/>
            <a:ext cx="2979737" cy="1325563"/>
          </a:xfrm>
        </p:spPr>
        <p:txBody>
          <a:bodyPr>
            <a:normAutofit/>
          </a:bodyPr>
          <a:lstStyle/>
          <a:p>
            <a:pPr algn="ctr"/>
            <a:r>
              <a:rPr lang="uk-UA" sz="3500" b="1" dirty="0">
                <a:latin typeface="+mn-lt"/>
              </a:rPr>
              <a:t>КЛЮЧОВЕ</a:t>
            </a:r>
            <a:br>
              <a:rPr lang="uk-UA" sz="3500" b="1" dirty="0">
                <a:latin typeface="+mn-lt"/>
              </a:rPr>
            </a:br>
            <a:r>
              <a:rPr lang="uk-UA" sz="3500" b="1" dirty="0">
                <a:latin typeface="+mn-lt"/>
              </a:rPr>
              <a:t>ЗА П.32</a:t>
            </a:r>
            <a:r>
              <a:rPr lang="uk-UA" sz="3500" b="1" baseline="30000" dirty="0">
                <a:latin typeface="+mn-lt"/>
              </a:rPr>
              <a:t>1</a:t>
            </a:r>
            <a:endParaRPr lang="x-none" sz="3500" b="1" baseline="30000" dirty="0">
              <a:latin typeface="+mn-lt"/>
            </a:endParaRPr>
          </a:p>
        </p:txBody>
      </p:sp>
      <p:graphicFrame>
        <p:nvGraphicFramePr>
          <p:cNvPr id="5" name="Diagram 4">
            <a:extLst>
              <a:ext uri="{FF2B5EF4-FFF2-40B4-BE49-F238E27FC236}">
                <a16:creationId xmlns:a16="http://schemas.microsoft.com/office/drawing/2014/main" xmlns="" id="{9B58583C-6ED1-9A49-A347-4DC63153A4AC}"/>
              </a:ext>
            </a:extLst>
          </p:cNvPr>
          <p:cNvGraphicFramePr/>
          <p:nvPr/>
        </p:nvGraphicFramePr>
        <p:xfrm>
          <a:off x="34036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Google Shape;200;p11">
            <a:extLst>
              <a:ext uri="{FF2B5EF4-FFF2-40B4-BE49-F238E27FC236}">
                <a16:creationId xmlns:a16="http://schemas.microsoft.com/office/drawing/2014/main" xmlns="" id="{DC474C79-1C79-4E6D-ABAC-14444BA0C9B2}"/>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46</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5501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1B0EEDB-BF75-C44A-8040-9869F1285DC0}"/>
              </a:ext>
            </a:extLst>
          </p:cNvPr>
          <p:cNvSpPr>
            <a:spLocks noGrp="1"/>
          </p:cNvSpPr>
          <p:nvPr>
            <p:ph idx="1"/>
          </p:nvPr>
        </p:nvSpPr>
        <p:spPr>
          <a:xfrm>
            <a:off x="304800" y="904240"/>
            <a:ext cx="11602720" cy="5272723"/>
          </a:xfrm>
        </p:spPr>
        <p:txBody>
          <a:bodyPr anchor="ctr">
            <a:normAutofit/>
          </a:bodyPr>
          <a:lstStyle/>
          <a:p>
            <a:pPr marL="0" indent="457200" algn="just" fontAlgn="base">
              <a:lnSpc>
                <a:spcPct val="114000"/>
              </a:lnSpc>
              <a:spcBef>
                <a:spcPts val="0"/>
              </a:spcBef>
              <a:buNone/>
            </a:pPr>
            <a:r>
              <a:rPr lang="uk-UA" dirty="0"/>
              <a:t>Податківці в таких випадках рекомендують оформляти (роз’яснення ГУ ДПС у Чернівецькій обл. від 12.02.2024 р., ГУ ДПС у Житомирській обл. від 10.06.2024 р.):</a:t>
            </a:r>
          </a:p>
          <a:p>
            <a:pPr marL="0" indent="457200" algn="just" fontAlgn="base">
              <a:lnSpc>
                <a:spcPct val="114000"/>
              </a:lnSpc>
              <a:spcBef>
                <a:spcPts val="0"/>
              </a:spcBef>
              <a:buNone/>
            </a:pPr>
            <a:r>
              <a:rPr lang="uk-UA" dirty="0"/>
              <a:t>— </a:t>
            </a:r>
            <a:r>
              <a:rPr lang="uk-UA" b="1" dirty="0"/>
              <a:t>лист-прохання </a:t>
            </a:r>
            <a:r>
              <a:rPr lang="uk-UA" dirty="0"/>
              <a:t>(лист-звернення) від відповідного одержувача про надання допомоги або лист-пропозицію від підприємства, що надає допомогу;</a:t>
            </a:r>
          </a:p>
          <a:p>
            <a:pPr marL="0" indent="457200" algn="just" fontAlgn="base">
              <a:lnSpc>
                <a:spcPct val="114000"/>
              </a:lnSpc>
              <a:spcBef>
                <a:spcPts val="0"/>
              </a:spcBef>
              <a:buNone/>
            </a:pPr>
            <a:r>
              <a:rPr lang="uk-UA" dirty="0"/>
              <a:t>— </a:t>
            </a:r>
            <a:r>
              <a:rPr lang="uk-UA" b="1" dirty="0"/>
              <a:t>наказ</a:t>
            </a:r>
            <a:r>
              <a:rPr lang="uk-UA" dirty="0"/>
              <a:t> керівника підприємства про надання безоплатної допомоги;</a:t>
            </a:r>
          </a:p>
          <a:p>
            <a:pPr marL="0" indent="457200" algn="just" fontAlgn="base">
              <a:lnSpc>
                <a:spcPct val="114000"/>
              </a:lnSpc>
              <a:spcBef>
                <a:spcPts val="0"/>
              </a:spcBef>
              <a:buNone/>
            </a:pPr>
            <a:r>
              <a:rPr lang="uk-UA" dirty="0"/>
              <a:t>— двосторонній </a:t>
            </a:r>
            <a:r>
              <a:rPr lang="uk-UA" b="1" dirty="0"/>
              <a:t>акт приймання-передачі</a:t>
            </a:r>
            <a:r>
              <a:rPr lang="uk-UA" dirty="0"/>
              <a:t> товарів, робіт, послуг (що підтверджує, з одного боку, їх безоплатну передачу платником податків, а з іншого — безоплатне отримання відповідним одержувачем).</a:t>
            </a:r>
          </a:p>
          <a:p>
            <a:pPr marL="0" indent="457200" algn="just">
              <a:lnSpc>
                <a:spcPct val="114000"/>
              </a:lnSpc>
              <a:spcBef>
                <a:spcPts val="0"/>
              </a:spcBef>
              <a:buNone/>
            </a:pPr>
            <a:endParaRPr lang="x-none" dirty="0"/>
          </a:p>
        </p:txBody>
      </p:sp>
      <p:sp>
        <p:nvSpPr>
          <p:cNvPr id="4" name="Google Shape;200;p11">
            <a:extLst>
              <a:ext uri="{FF2B5EF4-FFF2-40B4-BE49-F238E27FC236}">
                <a16:creationId xmlns:a16="http://schemas.microsoft.com/office/drawing/2014/main" xmlns="" id="{CD94605E-1048-4F18-9D05-586C6782011D}"/>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47</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7752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389ACA-76D9-704B-B5D3-793C847E2FB5}"/>
              </a:ext>
            </a:extLst>
          </p:cNvPr>
          <p:cNvSpPr>
            <a:spLocks noGrp="1"/>
          </p:cNvSpPr>
          <p:nvPr>
            <p:ph type="title"/>
          </p:nvPr>
        </p:nvSpPr>
        <p:spPr>
          <a:xfrm>
            <a:off x="0" y="18255"/>
            <a:ext cx="12192000" cy="1221265"/>
          </a:xfrm>
        </p:spPr>
        <p:txBody>
          <a:bodyPr>
            <a:normAutofit/>
          </a:bodyPr>
          <a:lstStyle/>
          <a:p>
            <a:pPr algn="ctr"/>
            <a:r>
              <a:rPr lang="uk-UA" sz="3500" b="1" dirty="0">
                <a:latin typeface="+mn-lt"/>
              </a:rPr>
              <a:t>ДОПОМОГА ЧЕРЕЗ БО</a:t>
            </a:r>
            <a:endParaRPr lang="x-none" sz="3500" b="1" dirty="0">
              <a:latin typeface="+mn-lt"/>
            </a:endParaRPr>
          </a:p>
        </p:txBody>
      </p:sp>
      <p:sp>
        <p:nvSpPr>
          <p:cNvPr id="3" name="Content Placeholder 2">
            <a:extLst>
              <a:ext uri="{FF2B5EF4-FFF2-40B4-BE49-F238E27FC236}">
                <a16:creationId xmlns:a16="http://schemas.microsoft.com/office/drawing/2014/main" xmlns="" id="{29078982-0200-104E-8A20-FF5A8DEEF4B3}"/>
              </a:ext>
            </a:extLst>
          </p:cNvPr>
          <p:cNvSpPr>
            <a:spLocks noGrp="1"/>
          </p:cNvSpPr>
          <p:nvPr>
            <p:ph idx="1"/>
          </p:nvPr>
        </p:nvSpPr>
        <p:spPr>
          <a:xfrm>
            <a:off x="248920" y="1266825"/>
            <a:ext cx="11790680" cy="4351338"/>
          </a:xfrm>
        </p:spPr>
        <p:txBody>
          <a:bodyPr anchor="ctr"/>
          <a:lstStyle/>
          <a:p>
            <a:pPr marL="0" indent="457200" algn="just">
              <a:lnSpc>
                <a:spcPct val="114000"/>
              </a:lnSpc>
              <a:spcBef>
                <a:spcPts val="0"/>
              </a:spcBef>
              <a:buNone/>
            </a:pPr>
            <a:r>
              <a:rPr lang="uk-UA" dirty="0"/>
              <a:t>Безоплатна передача товарів армії через благодійну організацію (яка серед одержувачів в абз. 4 п. 32</a:t>
            </a:r>
            <a:r>
              <a:rPr lang="uk-UA" baseline="30000" dirty="0"/>
              <a:t>1</a:t>
            </a:r>
            <a:r>
              <a:rPr lang="uk-UA" dirty="0"/>
              <a:t> не значиться) під норми абз. 4 п. 32</a:t>
            </a:r>
            <a:r>
              <a:rPr lang="uk-UA" baseline="30000" dirty="0"/>
              <a:t>1</a:t>
            </a:r>
            <a:r>
              <a:rPr lang="uk-UA" dirty="0"/>
              <a:t> не потрапляє і вважається постачанням. </a:t>
            </a:r>
          </a:p>
          <a:p>
            <a:pPr marL="0" indent="457200" algn="just">
              <a:lnSpc>
                <a:spcPct val="114000"/>
              </a:lnSpc>
              <a:spcBef>
                <a:spcPts val="0"/>
              </a:spcBef>
              <a:buNone/>
            </a:pPr>
            <a:r>
              <a:rPr lang="uk-UA" dirty="0"/>
              <a:t>Для такого постачання (безоплатної передачі товарів / послуг благодійним організаціям) спрацює ПДВ-пільга за </a:t>
            </a:r>
            <a:r>
              <a:rPr lang="uk-UA" dirty="0" err="1"/>
              <a:t>пп</a:t>
            </a:r>
            <a:r>
              <a:rPr lang="uk-UA" dirty="0"/>
              <a:t>. 197.1.15 ПКУ (</a:t>
            </a:r>
            <a:r>
              <a:rPr lang="uk-UA" i="1" dirty="0"/>
              <a:t>лист ДПСУ від 02.10.2023 № 3309/ІПК/99-00-21-03-02-06</a:t>
            </a:r>
            <a:r>
              <a:rPr lang="uk-UA" dirty="0"/>
              <a:t>). </a:t>
            </a:r>
          </a:p>
          <a:p>
            <a:pPr marL="0" indent="457200" algn="just">
              <a:lnSpc>
                <a:spcPct val="114000"/>
              </a:lnSpc>
              <a:spcBef>
                <a:spcPts val="0"/>
              </a:spcBef>
              <a:buNone/>
            </a:pPr>
            <a:r>
              <a:rPr lang="uk-UA" dirty="0"/>
              <a:t>Нарахування компенсуючих ПЗ за п. 198.5 ПКУ на такі пільгові постачання можна уникнути завдяки п. 32</a:t>
            </a:r>
            <a:r>
              <a:rPr lang="uk-UA" baseline="30000" dirty="0"/>
              <a:t>1</a:t>
            </a:r>
            <a:endParaRPr lang="x-none" dirty="0"/>
          </a:p>
        </p:txBody>
      </p:sp>
      <p:sp>
        <p:nvSpPr>
          <p:cNvPr id="4" name="Google Shape;200;p11">
            <a:extLst>
              <a:ext uri="{FF2B5EF4-FFF2-40B4-BE49-F238E27FC236}">
                <a16:creationId xmlns:a16="http://schemas.microsoft.com/office/drawing/2014/main" xmlns="" id="{5DBD14D0-51EA-43BA-B117-FA7009FB3907}"/>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48</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7699" y="0"/>
            <a:ext cx="1634301" cy="1634301"/>
          </a:xfrm>
          <a:prstGeom prst="rect">
            <a:avLst/>
          </a:prstGeom>
        </p:spPr>
      </p:pic>
    </p:spTree>
    <p:extLst>
      <p:ext uri="{BB962C8B-B14F-4D97-AF65-F5344CB8AC3E}">
        <p14:creationId xmlns:p14="http://schemas.microsoft.com/office/powerpoint/2010/main" val="1559870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CBDA5-047F-CF4C-9529-68B406F9FA93}"/>
              </a:ext>
            </a:extLst>
          </p:cNvPr>
          <p:cNvSpPr>
            <a:spLocks noGrp="1"/>
          </p:cNvSpPr>
          <p:nvPr>
            <p:ph type="title"/>
          </p:nvPr>
        </p:nvSpPr>
        <p:spPr>
          <a:xfrm>
            <a:off x="0" y="18255"/>
            <a:ext cx="12192000" cy="1325563"/>
          </a:xfrm>
        </p:spPr>
        <p:txBody>
          <a:bodyPr>
            <a:normAutofit/>
          </a:bodyPr>
          <a:lstStyle/>
          <a:p>
            <a:pPr algn="ctr"/>
            <a:r>
              <a:rPr lang="uk-UA" sz="3500" b="1" dirty="0">
                <a:latin typeface="+mn-lt"/>
              </a:rPr>
              <a:t>ВОЄННА ПДВ-ПІЛЬГА ДЛЯ ІМПОРТУ ТА ПОСТАЧАНЬ НА ТЕРИТОРІЇ УКРАЇНИ</a:t>
            </a:r>
            <a:endParaRPr lang="x-none" sz="3500" dirty="0">
              <a:latin typeface="+mn-lt"/>
            </a:endParaRPr>
          </a:p>
        </p:txBody>
      </p:sp>
      <p:sp>
        <p:nvSpPr>
          <p:cNvPr id="3" name="Content Placeholder 2">
            <a:extLst>
              <a:ext uri="{FF2B5EF4-FFF2-40B4-BE49-F238E27FC236}">
                <a16:creationId xmlns:a16="http://schemas.microsoft.com/office/drawing/2014/main" xmlns="" id="{AF031389-992B-1742-B238-632B082A15F7}"/>
              </a:ext>
            </a:extLst>
          </p:cNvPr>
          <p:cNvSpPr>
            <a:spLocks noGrp="1"/>
          </p:cNvSpPr>
          <p:nvPr>
            <p:ph idx="1"/>
          </p:nvPr>
        </p:nvSpPr>
        <p:spPr>
          <a:xfrm>
            <a:off x="236220" y="1130458"/>
            <a:ext cx="11719560" cy="4874102"/>
          </a:xfrm>
        </p:spPr>
        <p:txBody>
          <a:bodyPr anchor="ctr">
            <a:noAutofit/>
          </a:bodyPr>
          <a:lstStyle/>
          <a:p>
            <a:pPr marL="0" indent="457200" algn="just" fontAlgn="base">
              <a:lnSpc>
                <a:spcPct val="114000"/>
              </a:lnSpc>
              <a:spcBef>
                <a:spcPts val="0"/>
              </a:spcBef>
              <a:buNone/>
            </a:pPr>
            <a:r>
              <a:rPr lang="uk-UA" sz="2400" dirty="0"/>
              <a:t>Протягом ВС </a:t>
            </a:r>
            <a:r>
              <a:rPr lang="uk-UA" sz="2400" b="1" dirty="0"/>
              <a:t>звільнені від ПДВ</a:t>
            </a:r>
            <a:r>
              <a:rPr lang="uk-UA" sz="2400" dirty="0"/>
              <a:t> операції з: </a:t>
            </a:r>
          </a:p>
          <a:p>
            <a:pPr marL="0" indent="457200" algn="just" fontAlgn="base">
              <a:lnSpc>
                <a:spcPct val="114000"/>
              </a:lnSpc>
              <a:spcBef>
                <a:spcPts val="0"/>
              </a:spcBef>
              <a:buNone/>
            </a:pPr>
            <a:r>
              <a:rPr lang="uk-UA" sz="2400" dirty="0"/>
              <a:t>1) </a:t>
            </a:r>
            <a:r>
              <a:rPr lang="uk-UA" sz="2400" b="1" dirty="0"/>
              <a:t>імпорту та </a:t>
            </a:r>
            <a:r>
              <a:rPr lang="uk-UA" sz="2400" dirty="0"/>
              <a:t>2)</a:t>
            </a:r>
            <a:r>
              <a:rPr lang="uk-UA" sz="2400" b="1" dirty="0"/>
              <a:t> постачання на митній території України</a:t>
            </a:r>
            <a:r>
              <a:rPr lang="uk-UA" sz="2400" dirty="0"/>
              <a:t>  </a:t>
            </a:r>
            <a:r>
              <a:rPr lang="uk-UA" sz="2400" b="1" dirty="0"/>
              <a:t>товарів</a:t>
            </a:r>
            <a:r>
              <a:rPr lang="uk-UA" sz="2400" dirty="0"/>
              <a:t>, перелічених у п. 32 підрозд. 2 розд. ХХ ПКУ, зокрема:</a:t>
            </a:r>
          </a:p>
          <a:p>
            <a:pPr marL="0" indent="457200" algn="just" fontAlgn="base">
              <a:lnSpc>
                <a:spcPct val="114000"/>
              </a:lnSpc>
              <a:spcBef>
                <a:spcPts val="0"/>
              </a:spcBef>
              <a:buNone/>
            </a:pPr>
            <a:r>
              <a:rPr lang="uk-UA" sz="2400" dirty="0"/>
              <a:t>1) спеціальних </a:t>
            </a:r>
            <a:r>
              <a:rPr lang="uk-UA" sz="2400" b="1" dirty="0"/>
              <a:t>засобів індивідуального захисту </a:t>
            </a:r>
            <a:r>
              <a:rPr lang="uk-UA" sz="2400" dirty="0"/>
              <a:t>(касок, шоломів, бронежилетів тощо), призначених </a:t>
            </a:r>
            <a:r>
              <a:rPr lang="uk-UA" sz="2400" b="1" dirty="0"/>
              <a:t>для потреб ЗСУ</a:t>
            </a:r>
            <a:r>
              <a:rPr lang="uk-UA" sz="2400" dirty="0"/>
              <a:t>, правоохоронних органів та інших силових структур, включаючи підрозділи </a:t>
            </a:r>
            <a:r>
              <a:rPr lang="uk-UA" sz="2400" dirty="0" err="1"/>
              <a:t>тероборони</a:t>
            </a:r>
            <a:r>
              <a:rPr lang="uk-UA" sz="2400" dirty="0"/>
              <a:t>; ниток і тканин (матеріалів) для виготовлення бронежилетів та шоломів;</a:t>
            </a:r>
          </a:p>
        </p:txBody>
      </p:sp>
      <p:sp>
        <p:nvSpPr>
          <p:cNvPr id="4" name="Google Shape;200;p11">
            <a:extLst>
              <a:ext uri="{FF2B5EF4-FFF2-40B4-BE49-F238E27FC236}">
                <a16:creationId xmlns:a16="http://schemas.microsoft.com/office/drawing/2014/main" xmlns="" id="{DC5B39C5-3E36-4EBE-B5B7-0033ECB91C3C}"/>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49</a:t>
            </a:fld>
            <a:endParaRPr sz="2000" b="1" i="0" u="none" strike="noStrike" cap="none" dirty="0">
              <a:solidFill>
                <a:schemeClr val="dk1"/>
              </a:solidFill>
              <a:latin typeface="Calibri"/>
              <a:ea typeface="Calibri"/>
              <a:cs typeface="Calibri"/>
              <a:sym typeface="Calibri"/>
            </a:endParaRPr>
          </a:p>
        </p:txBody>
      </p:sp>
      <p:sp>
        <p:nvSpPr>
          <p:cNvPr id="5" name="Стрілка: униз 4">
            <a:extLst>
              <a:ext uri="{FF2B5EF4-FFF2-40B4-BE49-F238E27FC236}">
                <a16:creationId xmlns:a16="http://schemas.microsoft.com/office/drawing/2014/main" xmlns="" id="{983091A9-CBD2-443B-852D-5093BEB21E1E}"/>
              </a:ext>
            </a:extLst>
          </p:cNvPr>
          <p:cNvSpPr/>
          <p:nvPr/>
        </p:nvSpPr>
        <p:spPr>
          <a:xfrm>
            <a:off x="9572079" y="6173465"/>
            <a:ext cx="426128" cy="363984"/>
          </a:xfrm>
          <a:prstGeom prst="downArrow">
            <a:avLst/>
          </a:prstGeom>
          <a:solidFill>
            <a:schemeClr val="accent4">
              <a:lumMod val="75000"/>
            </a:schemeClr>
          </a:solid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a16="http://schemas.microsoft.com/office/drawing/2014/main" xmlns="" id="{D8007980-651E-4A55-9012-ED5B388AA48D}"/>
              </a:ext>
            </a:extLst>
          </p:cNvPr>
          <p:cNvSpPr txBox="1"/>
          <p:nvPr/>
        </p:nvSpPr>
        <p:spPr>
          <a:xfrm>
            <a:off x="9998207" y="6168117"/>
            <a:ext cx="1563850" cy="369332"/>
          </a:xfrm>
          <a:prstGeom prst="rect">
            <a:avLst/>
          </a:prstGeom>
          <a:noFill/>
        </p:spPr>
        <p:txBody>
          <a:bodyPr wrap="square" rtlCol="0">
            <a:spAutoFit/>
          </a:bodyPr>
          <a:lstStyle/>
          <a:p>
            <a:r>
              <a:rPr lang="uk-UA" i="1" dirty="0"/>
              <a:t>продовження</a:t>
            </a:r>
          </a:p>
        </p:txBody>
      </p:sp>
    </p:spTree>
    <p:extLst>
      <p:ext uri="{BB962C8B-B14F-4D97-AF65-F5344CB8AC3E}">
        <p14:creationId xmlns:p14="http://schemas.microsoft.com/office/powerpoint/2010/main" val="36121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00C816D-4D24-F14F-B463-F566F215EA31}"/>
              </a:ext>
            </a:extLst>
          </p:cNvPr>
          <p:cNvSpPr>
            <a:spLocks noGrp="1"/>
          </p:cNvSpPr>
          <p:nvPr>
            <p:ph idx="1"/>
          </p:nvPr>
        </p:nvSpPr>
        <p:spPr>
          <a:xfrm>
            <a:off x="261257" y="1046479"/>
            <a:ext cx="11616612" cy="5136607"/>
          </a:xfrm>
        </p:spPr>
        <p:txBody>
          <a:bodyPr anchor="ctr">
            <a:noAutofit/>
          </a:bodyPr>
          <a:lstStyle/>
          <a:p>
            <a:pPr marL="0" indent="0" algn="just">
              <a:lnSpc>
                <a:spcPct val="120000"/>
              </a:lnSpc>
              <a:spcBef>
                <a:spcPts val="0"/>
              </a:spcBef>
              <a:buNone/>
            </a:pPr>
            <a:r>
              <a:rPr lang="uk-UA" sz="2600" b="1" dirty="0"/>
              <a:t>185.1.</a:t>
            </a:r>
            <a:r>
              <a:rPr lang="uk-UA" sz="2600" dirty="0"/>
              <a:t> Об'єктом оподаткування є операції платників податку з:</a:t>
            </a:r>
          </a:p>
          <a:p>
            <a:pPr marL="0" indent="0" algn="just">
              <a:lnSpc>
                <a:spcPct val="120000"/>
              </a:lnSpc>
              <a:spcBef>
                <a:spcPts val="0"/>
              </a:spcBef>
              <a:buNone/>
            </a:pPr>
            <a:r>
              <a:rPr lang="uk-UA" sz="2600" b="1" dirty="0"/>
              <a:t>	а)</a:t>
            </a:r>
            <a:r>
              <a:rPr lang="uk-UA" sz="2600" dirty="0"/>
              <a:t> постачання товарів, місце постачання яких розташоване на митній території України, відповідно до </a:t>
            </a:r>
            <a:r>
              <a:rPr lang="uk-UA" sz="2600" u="sng" dirty="0"/>
              <a:t>статті 186</a:t>
            </a:r>
            <a:r>
              <a:rPr lang="uk-UA" sz="2600" dirty="0"/>
              <a:t> цього Кодексу, у тому числі операції з безоплатної передачі та з передачі права власності на об'єкти застави позичальнику (кредитору), на товари, що передаються на умовах товарного кредиту, а також з передачі об'єкта фінансового лізингу у володіння та користування </a:t>
            </a:r>
            <a:r>
              <a:rPr lang="uk-UA" sz="2600" dirty="0" err="1"/>
              <a:t>лізингоодержувачу</a:t>
            </a:r>
            <a:r>
              <a:rPr lang="uk-UA" sz="2600" dirty="0"/>
              <a:t>/орендарю;</a:t>
            </a:r>
          </a:p>
          <a:p>
            <a:pPr marL="0" indent="0" algn="just">
              <a:lnSpc>
                <a:spcPct val="120000"/>
              </a:lnSpc>
              <a:spcBef>
                <a:spcPts val="0"/>
              </a:spcBef>
              <a:buNone/>
            </a:pPr>
            <a:r>
              <a:rPr lang="uk-UA" sz="2600" b="1" dirty="0"/>
              <a:t>	б)</a:t>
            </a:r>
            <a:r>
              <a:rPr lang="uk-UA" sz="2600" dirty="0"/>
              <a:t> постачання послуг, місце постачання яких розташоване на митній території України, відповідно до статті 186 цього Кодексу;</a:t>
            </a:r>
          </a:p>
        </p:txBody>
      </p:sp>
      <p:sp>
        <p:nvSpPr>
          <p:cNvPr id="5" name="Google Shape;200;p11">
            <a:extLst>
              <a:ext uri="{FF2B5EF4-FFF2-40B4-BE49-F238E27FC236}">
                <a16:creationId xmlns:a16="http://schemas.microsoft.com/office/drawing/2014/main" xmlns="" id="{B31D83F0-617E-4286-8388-2DF850C65599}"/>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5</a:t>
            </a:fld>
            <a:endParaRPr sz="2000" b="1"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xmlns="" id="{B10D7DFA-89C0-F948-BA3E-92DA76EDFFDE}"/>
              </a:ext>
            </a:extLst>
          </p:cNvPr>
          <p:cNvSpPr txBox="1"/>
          <p:nvPr/>
        </p:nvSpPr>
        <p:spPr>
          <a:xfrm>
            <a:off x="1" y="13227"/>
            <a:ext cx="12192000" cy="1033251"/>
          </a:xfrm>
          <a:prstGeom prst="rect">
            <a:avLst/>
          </a:prstGeom>
          <a:noFill/>
        </p:spPr>
        <p:txBody>
          <a:bodyPr wrap="square" rtlCol="0" anchor="ctr">
            <a:noAutofit/>
          </a:bodyPr>
          <a:lstStyle/>
          <a:p>
            <a:pPr algn="ctr"/>
            <a:r>
              <a:rPr lang="uk-UA" sz="3500" b="1" dirty="0"/>
              <a:t>ЩО Є ОБ’ЄКТОМ ОПОДАТКУВАННЯ ПДВ</a:t>
            </a:r>
            <a:endParaRPr lang="x-none" sz="3500" b="1" dirty="0"/>
          </a:p>
        </p:txBody>
      </p:sp>
      <p:pic>
        <p:nvPicPr>
          <p:cNvPr id="6" name="Рисунок 3" descr="Зображення, що містить книга&#10;&#10;Автоматично згенерований опис">
            <a:extLst>
              <a:ext uri="{FF2B5EF4-FFF2-40B4-BE49-F238E27FC236}">
                <a16:creationId xmlns:a16="http://schemas.microsoft.com/office/drawing/2014/main" xmlns="" id="{A72B482E-CB68-41E5-877E-A22B96FE3978}"/>
              </a:ext>
            </a:extLst>
          </p:cNvPr>
          <p:cNvPicPr>
            <a:picLocks noChangeAspect="1"/>
          </p:cNvPicPr>
          <p:nvPr/>
        </p:nvPicPr>
        <p:blipFill>
          <a:blip r:embed="rId2"/>
          <a:stretch>
            <a:fillRect/>
          </a:stretch>
        </p:blipFill>
        <p:spPr>
          <a:xfrm rot="21212692">
            <a:off x="10289737" y="455042"/>
            <a:ext cx="1356086" cy="1345275"/>
          </a:xfrm>
          <a:prstGeom prst="rect">
            <a:avLst/>
          </a:prstGeom>
          <a:ln>
            <a:noFill/>
          </a:ln>
          <a:effectLst>
            <a:softEdge rad="112500"/>
          </a:effectLst>
          <a:scene3d>
            <a:camera prst="orthographicFront">
              <a:rot lat="0" lon="0" rev="20699999"/>
            </a:camera>
            <a:lightRig rig="threePt" dir="t"/>
          </a:scene3d>
        </p:spPr>
      </p:pic>
      <p:sp>
        <p:nvSpPr>
          <p:cNvPr id="7" name="Стрілка: униз 6">
            <a:extLst>
              <a:ext uri="{FF2B5EF4-FFF2-40B4-BE49-F238E27FC236}">
                <a16:creationId xmlns:a16="http://schemas.microsoft.com/office/drawing/2014/main" xmlns="" id="{8CCFFFA6-3CFE-4C41-A940-AEEDD9F96DDF}"/>
              </a:ext>
            </a:extLst>
          </p:cNvPr>
          <p:cNvSpPr/>
          <p:nvPr/>
        </p:nvSpPr>
        <p:spPr>
          <a:xfrm>
            <a:off x="8837993" y="6077561"/>
            <a:ext cx="426128" cy="363984"/>
          </a:xfrm>
          <a:prstGeom prst="downArrow">
            <a:avLst/>
          </a:prstGeom>
          <a:solidFill>
            <a:schemeClr val="accent6">
              <a:lumMod val="75000"/>
            </a:schemeClr>
          </a:solidFill>
          <a:ln w="28575">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xmlns="" id="{13BB225F-BE5C-4FA9-81F0-AE461D27D6C1}"/>
              </a:ext>
            </a:extLst>
          </p:cNvPr>
          <p:cNvSpPr txBox="1"/>
          <p:nvPr/>
        </p:nvSpPr>
        <p:spPr>
          <a:xfrm>
            <a:off x="9418100" y="6077561"/>
            <a:ext cx="1563850" cy="369332"/>
          </a:xfrm>
          <a:prstGeom prst="rect">
            <a:avLst/>
          </a:prstGeom>
          <a:noFill/>
        </p:spPr>
        <p:txBody>
          <a:bodyPr wrap="square" rtlCol="0">
            <a:spAutoFit/>
          </a:bodyPr>
          <a:lstStyle/>
          <a:p>
            <a:r>
              <a:rPr lang="uk-UA" i="1" dirty="0"/>
              <a:t>продовження</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0271" y="162765"/>
            <a:ext cx="1634301" cy="1634301"/>
          </a:xfrm>
          <a:prstGeom prst="rect">
            <a:avLst/>
          </a:prstGeom>
        </p:spPr>
      </p:pic>
    </p:spTree>
    <p:extLst>
      <p:ext uri="{BB962C8B-B14F-4D97-AF65-F5344CB8AC3E}">
        <p14:creationId xmlns:p14="http://schemas.microsoft.com/office/powerpoint/2010/main" val="2392754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CBDA5-047F-CF4C-9529-68B406F9FA93}"/>
              </a:ext>
            </a:extLst>
          </p:cNvPr>
          <p:cNvSpPr>
            <a:spLocks noGrp="1"/>
          </p:cNvSpPr>
          <p:nvPr>
            <p:ph type="title"/>
          </p:nvPr>
        </p:nvSpPr>
        <p:spPr>
          <a:xfrm>
            <a:off x="0" y="1"/>
            <a:ext cx="12192000" cy="1343818"/>
          </a:xfrm>
        </p:spPr>
        <p:txBody>
          <a:bodyPr>
            <a:normAutofit/>
          </a:bodyPr>
          <a:lstStyle/>
          <a:p>
            <a:pPr algn="ctr"/>
            <a:r>
              <a:rPr lang="uk-UA" sz="3500" b="1" dirty="0">
                <a:latin typeface="+mn-lt"/>
              </a:rPr>
              <a:t>ВОЄННА ПДВ-ПІЛЬГА ДЛЯ ІМПОРТУ ТА ПОСТАЧАНЬ НА ТЕРИТОРІЇ УКРАЇНИ</a:t>
            </a:r>
            <a:endParaRPr lang="x-none" sz="3500" dirty="0">
              <a:latin typeface="+mn-lt"/>
            </a:endParaRPr>
          </a:p>
        </p:txBody>
      </p:sp>
      <p:sp>
        <p:nvSpPr>
          <p:cNvPr id="3" name="Content Placeholder 2">
            <a:extLst>
              <a:ext uri="{FF2B5EF4-FFF2-40B4-BE49-F238E27FC236}">
                <a16:creationId xmlns:a16="http://schemas.microsoft.com/office/drawing/2014/main" xmlns="" id="{AF031389-992B-1742-B238-632B082A15F7}"/>
              </a:ext>
            </a:extLst>
          </p:cNvPr>
          <p:cNvSpPr>
            <a:spLocks noGrp="1"/>
          </p:cNvSpPr>
          <p:nvPr>
            <p:ph idx="1"/>
          </p:nvPr>
        </p:nvSpPr>
        <p:spPr>
          <a:xfrm>
            <a:off x="236220" y="1130458"/>
            <a:ext cx="11719560" cy="4874102"/>
          </a:xfrm>
        </p:spPr>
        <p:txBody>
          <a:bodyPr anchor="ctr">
            <a:noAutofit/>
          </a:bodyPr>
          <a:lstStyle/>
          <a:p>
            <a:pPr marL="0" indent="457200" algn="just" fontAlgn="base">
              <a:lnSpc>
                <a:spcPct val="114000"/>
              </a:lnSpc>
              <a:spcBef>
                <a:spcPts val="0"/>
              </a:spcBef>
              <a:buNone/>
            </a:pPr>
            <a:r>
              <a:rPr lang="uk-UA" sz="2400" dirty="0"/>
              <a:t>2) </a:t>
            </a:r>
            <a:r>
              <a:rPr lang="uk-UA" sz="2400" b="1" dirty="0"/>
              <a:t>зареєстрованих лікарських засобів та </a:t>
            </a:r>
            <a:r>
              <a:rPr lang="uk-UA" sz="2400" b="1" dirty="0" err="1"/>
              <a:t>медвиробів</a:t>
            </a:r>
            <a:r>
              <a:rPr lang="uk-UA" sz="2400" dirty="0"/>
              <a:t> лікарням </a:t>
            </a:r>
            <a:r>
              <a:rPr lang="uk-UA" sz="2400" b="1" dirty="0"/>
              <a:t>для</a:t>
            </a:r>
            <a:r>
              <a:rPr lang="uk-UA" sz="2400" dirty="0"/>
              <a:t> надання </a:t>
            </a:r>
            <a:r>
              <a:rPr lang="uk-UA" sz="2400" b="1" dirty="0"/>
              <a:t>меддопомоги постраждалим фізособам </a:t>
            </a:r>
            <a:r>
              <a:rPr lang="uk-UA" sz="2400" dirty="0"/>
              <a:t>(які отримали поранення, контузію, інше ушкодження здоров’я) </a:t>
            </a:r>
            <a:r>
              <a:rPr lang="uk-UA" sz="2400" b="1" dirty="0"/>
              <a:t>за переліком</a:t>
            </a:r>
            <a:r>
              <a:rPr lang="uk-UA" sz="2400" dirty="0"/>
              <a:t>, затвердженим постановою КМУ від 27.12.2022 № 1447. Причому незалежно від того, плата за них здійснюється безпосередньо закладом охорони здоров’я чи, через третю особу, наприклад, благодійний фонд (</a:t>
            </a:r>
            <a:r>
              <a:rPr lang="uk-UA" sz="2400" i="1" dirty="0"/>
              <a:t>лист ДПСУ від 22.05.2024 № 2866/ІПК/99-00-21-03-02 ІПК</a:t>
            </a:r>
            <a:r>
              <a:rPr lang="uk-UA" sz="2400" dirty="0"/>
              <a:t>);</a:t>
            </a:r>
          </a:p>
          <a:p>
            <a:pPr marL="0" indent="457200" algn="just" fontAlgn="base">
              <a:lnSpc>
                <a:spcPct val="114000"/>
              </a:lnSpc>
              <a:spcBef>
                <a:spcPts val="0"/>
              </a:spcBef>
              <a:buNone/>
            </a:pPr>
            <a:r>
              <a:rPr lang="uk-UA" sz="2400" dirty="0"/>
              <a:t>3) лікарських засобів і </a:t>
            </a:r>
            <a:r>
              <a:rPr lang="uk-UA" sz="2400" dirty="0" err="1"/>
              <a:t>медвиробів</a:t>
            </a:r>
            <a:r>
              <a:rPr lang="uk-UA" sz="2400" dirty="0"/>
              <a:t> </a:t>
            </a:r>
            <a:r>
              <a:rPr lang="uk-UA" sz="2400" b="1" dirty="0"/>
              <a:t>без держреєстрації</a:t>
            </a:r>
            <a:r>
              <a:rPr lang="uk-UA" sz="2400" dirty="0"/>
              <a:t> та дозвільних документів на ввезення для надання меддопомоги постраждалим фізособам (які отримали поранення, контузію, інше ушкодження здоров’я) </a:t>
            </a:r>
            <a:r>
              <a:rPr lang="uk-UA" sz="2400" b="1" dirty="0"/>
              <a:t>в обсягах</a:t>
            </a:r>
            <a:r>
              <a:rPr lang="uk-UA" sz="2400" dirty="0"/>
              <a:t>, визначених розпорядженням КМУ від 27.05.2015 № 544-р (</a:t>
            </a:r>
            <a:r>
              <a:rPr lang="uk-UA" sz="2400" i="1" dirty="0"/>
              <a:t>листи ДПСУ від 26.05.2023 № 1280/ІПК/99-00-21-03-02-06, від 15.02.2023 № 340/ІПК/99-00-21-03-02-06</a:t>
            </a:r>
            <a:r>
              <a:rPr lang="uk-UA" sz="2400" dirty="0"/>
              <a:t>);</a:t>
            </a:r>
          </a:p>
        </p:txBody>
      </p:sp>
      <p:sp>
        <p:nvSpPr>
          <p:cNvPr id="4" name="Google Shape;200;p11">
            <a:extLst>
              <a:ext uri="{FF2B5EF4-FFF2-40B4-BE49-F238E27FC236}">
                <a16:creationId xmlns:a16="http://schemas.microsoft.com/office/drawing/2014/main" xmlns="" id="{DC5B39C5-3E36-4EBE-B5B7-0033ECB91C3C}"/>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50</a:t>
            </a:fld>
            <a:endParaRPr sz="2000" b="1" i="0" u="none" strike="noStrike" cap="none" dirty="0">
              <a:solidFill>
                <a:schemeClr val="dk1"/>
              </a:solidFill>
              <a:latin typeface="Calibri"/>
              <a:ea typeface="Calibri"/>
              <a:cs typeface="Calibri"/>
              <a:sym typeface="Calibri"/>
            </a:endParaRPr>
          </a:p>
        </p:txBody>
      </p:sp>
      <p:sp>
        <p:nvSpPr>
          <p:cNvPr id="5" name="Стрілка: униз 4">
            <a:extLst>
              <a:ext uri="{FF2B5EF4-FFF2-40B4-BE49-F238E27FC236}">
                <a16:creationId xmlns:a16="http://schemas.microsoft.com/office/drawing/2014/main" xmlns="" id="{7831EDD7-655A-43A0-B383-985B0481E886}"/>
              </a:ext>
            </a:extLst>
          </p:cNvPr>
          <p:cNvSpPr/>
          <p:nvPr/>
        </p:nvSpPr>
        <p:spPr>
          <a:xfrm>
            <a:off x="9572079" y="6173465"/>
            <a:ext cx="426128" cy="363984"/>
          </a:xfrm>
          <a:prstGeom prst="downArrow">
            <a:avLst/>
          </a:prstGeom>
          <a:solidFill>
            <a:schemeClr val="accent4">
              <a:lumMod val="75000"/>
            </a:schemeClr>
          </a:solid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a16="http://schemas.microsoft.com/office/drawing/2014/main" xmlns="" id="{0F596F31-CF66-44AD-86AC-E2B4AD3811BE}"/>
              </a:ext>
            </a:extLst>
          </p:cNvPr>
          <p:cNvSpPr txBox="1"/>
          <p:nvPr/>
        </p:nvSpPr>
        <p:spPr>
          <a:xfrm>
            <a:off x="9998207" y="6168117"/>
            <a:ext cx="1563850" cy="369332"/>
          </a:xfrm>
          <a:prstGeom prst="rect">
            <a:avLst/>
          </a:prstGeom>
          <a:noFill/>
        </p:spPr>
        <p:txBody>
          <a:bodyPr wrap="square" rtlCol="0">
            <a:spAutoFit/>
          </a:bodyPr>
          <a:lstStyle/>
          <a:p>
            <a:r>
              <a:rPr lang="uk-UA" i="1" dirty="0"/>
              <a:t>продовження</a:t>
            </a:r>
          </a:p>
        </p:txBody>
      </p:sp>
    </p:spTree>
    <p:extLst>
      <p:ext uri="{BB962C8B-B14F-4D97-AF65-F5344CB8AC3E}">
        <p14:creationId xmlns:p14="http://schemas.microsoft.com/office/powerpoint/2010/main" val="312932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6357E44-5EBF-C448-A756-3421D6BAEA8A}"/>
              </a:ext>
            </a:extLst>
          </p:cNvPr>
          <p:cNvSpPr>
            <a:spLocks noGrp="1"/>
          </p:cNvSpPr>
          <p:nvPr>
            <p:ph idx="1"/>
          </p:nvPr>
        </p:nvSpPr>
        <p:spPr>
          <a:xfrm>
            <a:off x="335280" y="1343820"/>
            <a:ext cx="11592560" cy="4833144"/>
          </a:xfrm>
        </p:spPr>
        <p:txBody>
          <a:bodyPr anchor="ctr">
            <a:normAutofit/>
          </a:bodyPr>
          <a:lstStyle/>
          <a:p>
            <a:pPr marL="0" indent="0" algn="just" fontAlgn="base">
              <a:lnSpc>
                <a:spcPct val="114000"/>
              </a:lnSpc>
              <a:spcBef>
                <a:spcPts val="0"/>
              </a:spcBef>
              <a:buNone/>
            </a:pPr>
            <a:r>
              <a:rPr lang="uk-UA" sz="2600" dirty="0"/>
              <a:t>4) товарів </a:t>
            </a:r>
            <a:r>
              <a:rPr lang="uk-UA" sz="2600" b="1" dirty="0"/>
              <a:t>оборонного призначення </a:t>
            </a:r>
            <a:r>
              <a:rPr lang="uk-UA" sz="2600" dirty="0"/>
              <a:t>(згідно з п. 29 ч. 1 ст. 2 Закони України «Про оборонні закупівлі» від 17.07.2020 р. № 808-</a:t>
            </a:r>
            <a:r>
              <a:rPr lang="en-GB" sz="2600" dirty="0"/>
              <a:t>IX), </a:t>
            </a:r>
            <a:r>
              <a:rPr lang="uk-UA" sz="2600" dirty="0"/>
              <a:t>зокрема:</a:t>
            </a:r>
          </a:p>
          <a:p>
            <a:pPr marL="0" indent="0" algn="just" fontAlgn="base">
              <a:lnSpc>
                <a:spcPct val="114000"/>
              </a:lnSpc>
              <a:spcBef>
                <a:spcPts val="0"/>
              </a:spcBef>
              <a:buNone/>
            </a:pPr>
            <a:r>
              <a:rPr lang="uk-UA" sz="2600" dirty="0"/>
              <a:t>— ударних капсулів, детонаторів, освітлювальних і сигнальних ракет;</a:t>
            </a:r>
          </a:p>
          <a:p>
            <a:pPr marL="0" indent="0" algn="just" fontAlgn="base">
              <a:lnSpc>
                <a:spcPct val="114000"/>
              </a:lnSpc>
              <a:spcBef>
                <a:spcPts val="0"/>
              </a:spcBef>
              <a:buNone/>
            </a:pPr>
            <a:r>
              <a:rPr lang="uk-UA" sz="2600" dirty="0"/>
              <a:t>— апаратури для комунікації та прослуховування;</a:t>
            </a:r>
          </a:p>
          <a:p>
            <a:pPr marL="0" indent="0" algn="just" fontAlgn="base">
              <a:lnSpc>
                <a:spcPct val="114000"/>
              </a:lnSpc>
              <a:spcBef>
                <a:spcPts val="0"/>
              </a:spcBef>
              <a:buNone/>
            </a:pPr>
            <a:r>
              <a:rPr lang="uk-UA" sz="2600" dirty="0"/>
              <a:t>— броньованих автомобілів (пасажирських і вантажних);</a:t>
            </a:r>
          </a:p>
          <a:p>
            <a:pPr marL="0" indent="0" algn="just" fontAlgn="base">
              <a:lnSpc>
                <a:spcPct val="114000"/>
              </a:lnSpc>
              <a:spcBef>
                <a:spcPts val="0"/>
              </a:spcBef>
              <a:buNone/>
            </a:pPr>
            <a:r>
              <a:rPr lang="uk-UA" sz="2600" dirty="0"/>
              <a:t>— бойової зброї, парашутів;</a:t>
            </a:r>
          </a:p>
          <a:p>
            <a:pPr marL="0" indent="0" algn="just" fontAlgn="base">
              <a:lnSpc>
                <a:spcPct val="114000"/>
              </a:lnSpc>
              <a:spcBef>
                <a:spcPts val="0"/>
              </a:spcBef>
              <a:buNone/>
            </a:pPr>
            <a:r>
              <a:rPr lang="uk-UA" sz="2600" dirty="0"/>
              <a:t>— біноклів, приладів нічного бачення, </a:t>
            </a:r>
            <a:r>
              <a:rPr lang="uk-UA" sz="2600" dirty="0" err="1"/>
              <a:t>тепловізорів</a:t>
            </a:r>
            <a:r>
              <a:rPr lang="uk-UA" sz="2600" dirty="0"/>
              <a:t>;</a:t>
            </a:r>
          </a:p>
          <a:p>
            <a:pPr marL="0" indent="0" algn="just" fontAlgn="base">
              <a:lnSpc>
                <a:spcPct val="114000"/>
              </a:lnSpc>
              <a:spcBef>
                <a:spcPts val="0"/>
              </a:spcBef>
              <a:buNone/>
            </a:pPr>
            <a:r>
              <a:rPr lang="uk-UA" sz="2600" dirty="0"/>
              <a:t>— безпілотників.</a:t>
            </a:r>
          </a:p>
        </p:txBody>
      </p:sp>
      <p:sp>
        <p:nvSpPr>
          <p:cNvPr id="4" name="Google Shape;200;p11">
            <a:extLst>
              <a:ext uri="{FF2B5EF4-FFF2-40B4-BE49-F238E27FC236}">
                <a16:creationId xmlns:a16="http://schemas.microsoft.com/office/drawing/2014/main" xmlns="" id="{809194ED-6621-47ED-A7DD-665631E7BE6A}"/>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51</a:t>
            </a:fld>
            <a:endParaRPr sz="2000" b="1" i="0" u="none" strike="noStrike" cap="none" dirty="0">
              <a:solidFill>
                <a:schemeClr val="dk1"/>
              </a:solidFill>
              <a:latin typeface="Calibri"/>
              <a:ea typeface="Calibri"/>
              <a:cs typeface="Calibri"/>
              <a:sym typeface="Calibri"/>
            </a:endParaRPr>
          </a:p>
        </p:txBody>
      </p:sp>
      <p:sp>
        <p:nvSpPr>
          <p:cNvPr id="5" name="Title 1">
            <a:extLst>
              <a:ext uri="{FF2B5EF4-FFF2-40B4-BE49-F238E27FC236}">
                <a16:creationId xmlns:a16="http://schemas.microsoft.com/office/drawing/2014/main" xmlns="" id="{BE5F9B8A-3561-488B-AFBB-1E2B21127F9F}"/>
              </a:ext>
            </a:extLst>
          </p:cNvPr>
          <p:cNvSpPr>
            <a:spLocks noGrp="1"/>
          </p:cNvSpPr>
          <p:nvPr>
            <p:ph type="title"/>
          </p:nvPr>
        </p:nvSpPr>
        <p:spPr>
          <a:xfrm>
            <a:off x="0" y="1"/>
            <a:ext cx="12192000" cy="1343818"/>
          </a:xfrm>
        </p:spPr>
        <p:txBody>
          <a:bodyPr>
            <a:normAutofit/>
          </a:bodyPr>
          <a:lstStyle/>
          <a:p>
            <a:pPr algn="ctr"/>
            <a:r>
              <a:rPr lang="uk-UA" sz="3500" b="1" dirty="0">
                <a:latin typeface="+mn-lt"/>
              </a:rPr>
              <a:t>ВОЄННА ПДВ-ПІЛЬГА ДЛЯ ІМПОРТУ ТА ПОСТАЧАНЬ НА ТЕРИТОРІЇ УКРАЇНИ</a:t>
            </a:r>
            <a:endParaRPr lang="x-none" sz="3500" dirty="0">
              <a:latin typeface="+mn-lt"/>
            </a:endParaRPr>
          </a:p>
        </p:txBody>
      </p:sp>
    </p:spTree>
    <p:extLst>
      <p:ext uri="{BB962C8B-B14F-4D97-AF65-F5344CB8AC3E}">
        <p14:creationId xmlns:p14="http://schemas.microsoft.com/office/powerpoint/2010/main" val="2518805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F605F3E-3DED-6643-A793-7423BA0079C9}"/>
              </a:ext>
            </a:extLst>
          </p:cNvPr>
          <p:cNvSpPr>
            <a:spLocks noGrp="1"/>
          </p:cNvSpPr>
          <p:nvPr>
            <p:ph idx="1"/>
          </p:nvPr>
        </p:nvSpPr>
        <p:spPr>
          <a:xfrm>
            <a:off x="158812" y="914400"/>
            <a:ext cx="11795760" cy="5465763"/>
          </a:xfrm>
        </p:spPr>
        <p:txBody>
          <a:bodyPr anchor="ctr">
            <a:normAutofit fontScale="70000" lnSpcReduction="20000"/>
          </a:bodyPr>
          <a:lstStyle/>
          <a:p>
            <a:pPr marL="0" indent="457200" algn="just">
              <a:lnSpc>
                <a:spcPct val="130000"/>
              </a:lnSpc>
              <a:spcBef>
                <a:spcPts val="0"/>
              </a:spcBef>
              <a:buNone/>
            </a:pPr>
            <a:r>
              <a:rPr lang="uk-UA" dirty="0"/>
              <a:t>До товарів оборонного призначення з </a:t>
            </a:r>
            <a:r>
              <a:rPr lang="uk-UA" dirty="0" err="1"/>
              <a:t>пп</a:t>
            </a:r>
            <a:r>
              <a:rPr lang="uk-UA" dirty="0"/>
              <a:t>. 4 п. 32 ПДВ-пільга застосовується тільки при дотриманні умов, установлених Законом України «Про оборонні закупівлі» від 17.07.2020 № 808-</a:t>
            </a:r>
            <a:r>
              <a:rPr lang="en-GB" dirty="0"/>
              <a:t>IX</a:t>
            </a:r>
            <a:endParaRPr lang="uk-UA" dirty="0"/>
          </a:p>
          <a:p>
            <a:pPr marL="0" indent="457200" algn="just" fontAlgn="base">
              <a:lnSpc>
                <a:spcPct val="130000"/>
              </a:lnSpc>
              <a:spcBef>
                <a:spcPts val="0"/>
              </a:spcBef>
              <a:buNone/>
            </a:pPr>
            <a:r>
              <a:rPr lang="uk-UA" dirty="0"/>
              <a:t>Тобто </a:t>
            </a:r>
            <a:r>
              <a:rPr lang="uk-UA" b="1" dirty="0"/>
              <a:t>якщо</a:t>
            </a:r>
            <a:r>
              <a:rPr lang="uk-UA" dirty="0"/>
              <a:t> такі </a:t>
            </a:r>
            <a:r>
              <a:rPr lang="uk-UA" b="1" dirty="0"/>
              <a:t>товари</a:t>
            </a:r>
            <a:r>
              <a:rPr lang="uk-UA" dirty="0"/>
              <a:t> оборонного призначення </a:t>
            </a:r>
            <a:r>
              <a:rPr lang="uk-UA" b="1" dirty="0"/>
              <a:t>постачаються</a:t>
            </a:r>
            <a:r>
              <a:rPr lang="uk-UA" dirty="0"/>
              <a:t> державному замовникові </a:t>
            </a:r>
            <a:r>
              <a:rPr lang="uk-UA" b="1" dirty="0"/>
              <a:t>в межах державного контракту (договору)</a:t>
            </a:r>
            <a:r>
              <a:rPr lang="uk-UA" dirty="0"/>
              <a:t> суб’єктом господарювання (постачальником), який у розумінні норм Закону № 808 є виконавцем (співвиконавцем, </a:t>
            </a:r>
            <a:r>
              <a:rPr lang="uk-UA" i="1" dirty="0"/>
              <a:t>листи ДПСУ від 24.10.2023 № 3748/ІПК/99-00-21-03-02-06, від 23.05.2024 р. № 2878/ІПК/99-00-21-03-02 ІПК</a:t>
            </a:r>
            <a:r>
              <a:rPr lang="uk-UA" dirty="0"/>
              <a:t>) державного контракту (договору).</a:t>
            </a:r>
          </a:p>
          <a:p>
            <a:pPr marL="0" indent="457200" algn="just" fontAlgn="base">
              <a:lnSpc>
                <a:spcPct val="130000"/>
              </a:lnSpc>
              <a:spcBef>
                <a:spcPts val="0"/>
              </a:spcBef>
              <a:buNone/>
            </a:pPr>
            <a:r>
              <a:rPr lang="uk-UA" dirty="0"/>
              <a:t> Якщо умови не дотримуються - </a:t>
            </a:r>
            <a:r>
              <a:rPr lang="uk-UA" b="1" dirty="0"/>
              <a:t>такі операції підлягають оподаткуванню ПДВ</a:t>
            </a:r>
            <a:r>
              <a:rPr lang="uk-UA" dirty="0"/>
              <a:t> у загальновстановленому порядку </a:t>
            </a:r>
            <a:r>
              <a:rPr lang="uk-UA" b="1" dirty="0"/>
              <a:t>за ставкою 20 %</a:t>
            </a:r>
            <a:r>
              <a:rPr lang="uk-UA" dirty="0"/>
              <a:t> (</a:t>
            </a:r>
            <a:r>
              <a:rPr lang="uk-UA" i="1" dirty="0"/>
              <a:t>листи ДПСУ від 15.09.2023 № 3047/ІПК/99-00-21-03-02-06, від 11.07.2023 р. № 1790/ІПК/99-00-21-03-02-06</a:t>
            </a:r>
            <a:r>
              <a:rPr lang="uk-UA" dirty="0"/>
              <a:t>);</a:t>
            </a:r>
          </a:p>
          <a:p>
            <a:pPr marL="0" indent="457200" algn="just" fontAlgn="base">
              <a:lnSpc>
                <a:spcPct val="130000"/>
              </a:lnSpc>
              <a:spcBef>
                <a:spcPts val="0"/>
              </a:spcBef>
              <a:buNone/>
            </a:pPr>
            <a:r>
              <a:rPr lang="uk-UA" dirty="0"/>
              <a:t>5)  </a:t>
            </a:r>
            <a:r>
              <a:rPr lang="uk-UA" b="1" dirty="0"/>
              <a:t>товарів (на всіх етапах</a:t>
            </a:r>
            <a:r>
              <a:rPr lang="uk-UA" dirty="0"/>
              <a:t> руху до кінцевого одержувача, </a:t>
            </a:r>
            <a:r>
              <a:rPr lang="uk-UA" i="1" dirty="0"/>
              <a:t>лист ДПСУ від 12.03.2024 № 1270/ІПК/99-00-21-03-02 ІПК</a:t>
            </a:r>
            <a:r>
              <a:rPr lang="uk-UA" dirty="0"/>
              <a:t>), </a:t>
            </a:r>
            <a:r>
              <a:rPr lang="uk-UA" b="1" dirty="0"/>
              <a:t>кінцевим одержувачем</a:t>
            </a:r>
            <a:r>
              <a:rPr lang="uk-UA" dirty="0"/>
              <a:t> яких відповідно до сертифікату кінцевого споживача або згідно з умовами договору визначені: правоохоронні органи, </a:t>
            </a:r>
            <a:r>
              <a:rPr lang="uk-UA" b="1" dirty="0"/>
              <a:t>Міноборони, ЗСУ</a:t>
            </a:r>
            <a:r>
              <a:rPr lang="uk-UA" dirty="0"/>
              <a:t> та інші військові формування, добровольчі формування територіальних громад, утворені відповідно до законів України, інші суб’єкти, що здійснюють боротьбу з тероризмом відповідно до закону або забезпечують оборону України, підприємства, які є виконавцями (співвиконавцями) держконтрактів (договорів) з оборонних </a:t>
            </a:r>
            <a:r>
              <a:rPr lang="uk-UA" dirty="0" err="1"/>
              <a:t>закупівель</a:t>
            </a:r>
            <a:r>
              <a:rPr lang="uk-UA" dirty="0"/>
              <a:t>.</a:t>
            </a:r>
            <a:endParaRPr lang="x-none" dirty="0"/>
          </a:p>
        </p:txBody>
      </p:sp>
      <p:sp>
        <p:nvSpPr>
          <p:cNvPr id="4" name="Google Shape;200;p11">
            <a:extLst>
              <a:ext uri="{FF2B5EF4-FFF2-40B4-BE49-F238E27FC236}">
                <a16:creationId xmlns:a16="http://schemas.microsoft.com/office/drawing/2014/main" xmlns="" id="{E0142D20-3946-4B03-A7AC-13CCC5477332}"/>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52</a:t>
            </a:fld>
            <a:endParaRPr sz="2000" b="1" i="0" u="none" strike="noStrike" cap="none" dirty="0">
              <a:solidFill>
                <a:schemeClr val="dk1"/>
              </a:solidFill>
              <a:latin typeface="Calibri"/>
              <a:ea typeface="Calibri"/>
              <a:cs typeface="Calibri"/>
              <a:sym typeface="Calibri"/>
            </a:endParaRPr>
          </a:p>
        </p:txBody>
      </p:sp>
      <p:sp>
        <p:nvSpPr>
          <p:cNvPr id="5" name="Title 1">
            <a:extLst>
              <a:ext uri="{FF2B5EF4-FFF2-40B4-BE49-F238E27FC236}">
                <a16:creationId xmlns:a16="http://schemas.microsoft.com/office/drawing/2014/main" xmlns="" id="{8E0160CB-168A-4E29-9259-57F9142C1D40}"/>
              </a:ext>
            </a:extLst>
          </p:cNvPr>
          <p:cNvSpPr>
            <a:spLocks noGrp="1"/>
          </p:cNvSpPr>
          <p:nvPr>
            <p:ph type="title"/>
          </p:nvPr>
        </p:nvSpPr>
        <p:spPr>
          <a:xfrm>
            <a:off x="0" y="1"/>
            <a:ext cx="12192000" cy="1046479"/>
          </a:xfrm>
        </p:spPr>
        <p:txBody>
          <a:bodyPr>
            <a:normAutofit fontScale="90000"/>
          </a:bodyPr>
          <a:lstStyle/>
          <a:p>
            <a:pPr algn="ctr"/>
            <a:r>
              <a:rPr lang="uk-UA" sz="3500" b="1" dirty="0">
                <a:latin typeface="+mn-lt"/>
              </a:rPr>
              <a:t>ВОЄННА ПДВ-ПІЛЬГА ДЛЯ ІМПОРТУ ТА ПОСТАЧАНЬ НА ТЕРИТОРІЇ УКРАЇНИ</a:t>
            </a:r>
            <a:endParaRPr lang="x-none" sz="3500" dirty="0">
              <a:latin typeface="+mn-lt"/>
            </a:endParaRPr>
          </a:p>
        </p:txBody>
      </p:sp>
    </p:spTree>
    <p:extLst>
      <p:ext uri="{BB962C8B-B14F-4D97-AF65-F5344CB8AC3E}">
        <p14:creationId xmlns:p14="http://schemas.microsoft.com/office/powerpoint/2010/main" val="2020588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068924-7B2F-6B4E-815B-8D80F8493906}"/>
              </a:ext>
            </a:extLst>
          </p:cNvPr>
          <p:cNvSpPr>
            <a:spLocks noGrp="1"/>
          </p:cNvSpPr>
          <p:nvPr>
            <p:ph idx="1"/>
          </p:nvPr>
        </p:nvSpPr>
        <p:spPr>
          <a:xfrm>
            <a:off x="182880" y="355600"/>
            <a:ext cx="11765280" cy="5821363"/>
          </a:xfrm>
        </p:spPr>
        <p:txBody>
          <a:bodyPr anchor="ctr">
            <a:noAutofit/>
          </a:bodyPr>
          <a:lstStyle/>
          <a:p>
            <a:pPr marL="0" indent="457200" algn="just" fontAlgn="base">
              <a:lnSpc>
                <a:spcPct val="110000"/>
              </a:lnSpc>
              <a:spcBef>
                <a:spcPts val="0"/>
              </a:spcBef>
              <a:buNone/>
            </a:pPr>
            <a:r>
              <a:rPr lang="uk-UA" sz="2600" dirty="0"/>
              <a:t>До товарів з </a:t>
            </a:r>
            <a:r>
              <a:rPr lang="uk-UA" sz="2600" dirty="0" err="1"/>
              <a:t>пп</a:t>
            </a:r>
            <a:r>
              <a:rPr lang="uk-UA" sz="2600" dirty="0"/>
              <a:t>. 5 п. 32 ПДВ-пільга застосовується тільки при постачаннях таких товарів певним категоріям кінцевих одержувачів — зазначеним у такому </a:t>
            </a:r>
            <a:r>
              <a:rPr lang="uk-UA" sz="2600" dirty="0" err="1"/>
              <a:t>пп</a:t>
            </a:r>
            <a:r>
              <a:rPr lang="uk-UA" sz="2600" dirty="0"/>
              <a:t>. 5</a:t>
            </a:r>
          </a:p>
          <a:p>
            <a:pPr marL="0" indent="457200" algn="just" fontAlgn="base">
              <a:lnSpc>
                <a:spcPct val="110000"/>
              </a:lnSpc>
              <a:spcBef>
                <a:spcPts val="0"/>
              </a:spcBef>
              <a:buNone/>
            </a:pPr>
            <a:r>
              <a:rPr lang="uk-UA" sz="2600" dirty="0"/>
              <a:t>Тобто </a:t>
            </a:r>
            <a:r>
              <a:rPr lang="uk-UA" sz="2600" b="1" dirty="0"/>
              <a:t>за умови, що кінцевим одержувачем </a:t>
            </a:r>
            <a:r>
              <a:rPr lang="uk-UA" sz="2600" dirty="0"/>
              <a:t> таких </a:t>
            </a:r>
            <a:r>
              <a:rPr lang="uk-UA" sz="2600" b="1" dirty="0"/>
              <a:t>товарів </a:t>
            </a:r>
            <a:r>
              <a:rPr lang="uk-UA" sz="2600" dirty="0"/>
              <a:t>(згідно із сертифікатом кінцевого споживача або згідно з умовами договору) </a:t>
            </a:r>
            <a:r>
              <a:rPr lang="uk-UA" sz="2600" b="1" dirty="0"/>
              <a:t>є одержувачі, перелічені в цьому </a:t>
            </a:r>
            <a:r>
              <a:rPr lang="uk-UA" sz="2600" b="1" i="1" dirty="0"/>
              <a:t>підпункті</a:t>
            </a:r>
            <a:r>
              <a:rPr lang="uk-UA" sz="2600" dirty="0"/>
              <a:t>. Інакше такі операції на загальних підставах оподатковуються 20 % ПДВ (</a:t>
            </a:r>
            <a:r>
              <a:rPr lang="uk-UA" sz="2600" i="1" dirty="0"/>
              <a:t>лист ДПСУ від 01.09.2023 № 2787/ІПК/99-00-21-03-02-06</a:t>
            </a:r>
            <a:r>
              <a:rPr lang="uk-UA" sz="2600" dirty="0"/>
              <a:t>).</a:t>
            </a:r>
          </a:p>
        </p:txBody>
      </p:sp>
      <p:sp>
        <p:nvSpPr>
          <p:cNvPr id="5" name="Google Shape;200;p11">
            <a:extLst>
              <a:ext uri="{FF2B5EF4-FFF2-40B4-BE49-F238E27FC236}">
                <a16:creationId xmlns:a16="http://schemas.microsoft.com/office/drawing/2014/main" xmlns="" id="{7039274F-14BE-4E99-9C79-07FFF22172BB}"/>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53</a:t>
            </a:fld>
            <a:endParaRPr sz="2000" b="1" i="0" u="none" strike="noStrike" cap="none" dirty="0">
              <a:solidFill>
                <a:schemeClr val="dk1"/>
              </a:solidFill>
              <a:latin typeface="Calibri"/>
              <a:ea typeface="Calibri"/>
              <a:cs typeface="Calibri"/>
              <a:sym typeface="Calibri"/>
            </a:endParaRPr>
          </a:p>
        </p:txBody>
      </p:sp>
      <p:sp>
        <p:nvSpPr>
          <p:cNvPr id="6" name="Стрілка: униз 5">
            <a:extLst>
              <a:ext uri="{FF2B5EF4-FFF2-40B4-BE49-F238E27FC236}">
                <a16:creationId xmlns:a16="http://schemas.microsoft.com/office/drawing/2014/main" xmlns="" id="{47A655B7-7848-48DF-94D8-67CFDCF02F94}"/>
              </a:ext>
            </a:extLst>
          </p:cNvPr>
          <p:cNvSpPr/>
          <p:nvPr/>
        </p:nvSpPr>
        <p:spPr>
          <a:xfrm>
            <a:off x="9572079" y="6173465"/>
            <a:ext cx="426128" cy="363984"/>
          </a:xfrm>
          <a:prstGeom prst="downArrow">
            <a:avLst/>
          </a:prstGeom>
          <a:solidFill>
            <a:schemeClr val="accent4">
              <a:lumMod val="75000"/>
            </a:schemeClr>
          </a:solid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a:extLst>
              <a:ext uri="{FF2B5EF4-FFF2-40B4-BE49-F238E27FC236}">
                <a16:creationId xmlns:a16="http://schemas.microsoft.com/office/drawing/2014/main" xmlns="" id="{1D2D18D0-1FB8-41C7-A978-1C3974ABFF2D}"/>
              </a:ext>
            </a:extLst>
          </p:cNvPr>
          <p:cNvSpPr txBox="1"/>
          <p:nvPr/>
        </p:nvSpPr>
        <p:spPr>
          <a:xfrm>
            <a:off x="9998207" y="6168117"/>
            <a:ext cx="1563850" cy="369332"/>
          </a:xfrm>
          <a:prstGeom prst="rect">
            <a:avLst/>
          </a:prstGeom>
          <a:noFill/>
        </p:spPr>
        <p:txBody>
          <a:bodyPr wrap="square" rtlCol="0">
            <a:spAutoFit/>
          </a:bodyPr>
          <a:lstStyle/>
          <a:p>
            <a:r>
              <a:rPr lang="uk-UA" i="1" dirty="0"/>
              <a:t>продовження</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7699" y="0"/>
            <a:ext cx="1634301" cy="1634301"/>
          </a:xfrm>
          <a:prstGeom prst="rect">
            <a:avLst/>
          </a:prstGeom>
        </p:spPr>
      </p:pic>
    </p:spTree>
    <p:extLst>
      <p:ext uri="{BB962C8B-B14F-4D97-AF65-F5344CB8AC3E}">
        <p14:creationId xmlns:p14="http://schemas.microsoft.com/office/powerpoint/2010/main" val="2209468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068924-7B2F-6B4E-815B-8D80F8493906}"/>
              </a:ext>
            </a:extLst>
          </p:cNvPr>
          <p:cNvSpPr>
            <a:spLocks noGrp="1"/>
          </p:cNvSpPr>
          <p:nvPr>
            <p:ph idx="1"/>
          </p:nvPr>
        </p:nvSpPr>
        <p:spPr>
          <a:xfrm>
            <a:off x="182880" y="355600"/>
            <a:ext cx="11765280" cy="5821363"/>
          </a:xfrm>
        </p:spPr>
        <p:txBody>
          <a:bodyPr anchor="ctr">
            <a:noAutofit/>
          </a:bodyPr>
          <a:lstStyle/>
          <a:p>
            <a:pPr marL="0" indent="457200" algn="just" fontAlgn="base">
              <a:lnSpc>
                <a:spcPct val="114000"/>
              </a:lnSpc>
              <a:spcBef>
                <a:spcPts val="0"/>
              </a:spcBef>
              <a:buNone/>
            </a:pPr>
            <a:r>
              <a:rPr lang="uk-UA" sz="2300" dirty="0"/>
              <a:t>Також зверніть увагу, що:</a:t>
            </a:r>
          </a:p>
          <a:p>
            <a:pPr marL="0" indent="457200" algn="just" fontAlgn="base">
              <a:lnSpc>
                <a:spcPct val="114000"/>
              </a:lnSpc>
              <a:spcBef>
                <a:spcPts val="0"/>
              </a:spcBef>
              <a:buNone/>
            </a:pPr>
            <a:r>
              <a:rPr lang="uk-UA" sz="2300" dirty="0"/>
              <a:t>— звільняється від ПДВ (пільгується): (1) як </a:t>
            </a:r>
            <a:r>
              <a:rPr lang="uk-UA" sz="2300" b="1" dirty="0"/>
              <a:t>ввезення</a:t>
            </a:r>
            <a:r>
              <a:rPr lang="uk-UA" sz="2300" dirty="0"/>
              <a:t>, (2) так і </a:t>
            </a:r>
            <a:r>
              <a:rPr lang="uk-UA" sz="2300" b="1" dirty="0"/>
              <a:t>постачання</a:t>
            </a:r>
            <a:r>
              <a:rPr lang="uk-UA" sz="2300" dirty="0"/>
              <a:t> таких товарів </a:t>
            </a:r>
            <a:r>
              <a:rPr lang="uk-UA" sz="2300" b="1" dirty="0"/>
              <a:t>на</a:t>
            </a:r>
            <a:r>
              <a:rPr lang="uk-UA" sz="2300" dirty="0"/>
              <a:t> митній </a:t>
            </a:r>
            <a:r>
              <a:rPr lang="uk-UA" sz="2300" b="1" dirty="0"/>
              <a:t>території України</a:t>
            </a:r>
            <a:r>
              <a:rPr lang="uk-UA" sz="2300" dirty="0"/>
              <a:t>. Тобто для цілей ПДВ ввезення і постачання розглядаються як </a:t>
            </a:r>
            <a:r>
              <a:rPr lang="uk-UA" sz="2300" b="1" dirty="0"/>
              <a:t>два окремі об’єкти оподаткування</a:t>
            </a:r>
            <a:r>
              <a:rPr lang="uk-UA" sz="2300" dirty="0"/>
              <a:t>, для кожного з яких передбачений пільговий режим оподаткування (</a:t>
            </a:r>
            <a:r>
              <a:rPr lang="uk-UA" sz="2300" i="1" dirty="0"/>
              <a:t>лист ДПСУ від 31.10.2023 № 3857/ІПК/99-00-21-03-02-05</a:t>
            </a:r>
            <a:r>
              <a:rPr lang="uk-UA" sz="2300" dirty="0"/>
              <a:t>);</a:t>
            </a:r>
          </a:p>
          <a:p>
            <a:pPr marL="0" indent="457200" algn="just" fontAlgn="base">
              <a:lnSpc>
                <a:spcPct val="114000"/>
              </a:lnSpc>
              <a:spcBef>
                <a:spcPts val="0"/>
              </a:spcBef>
              <a:buNone/>
            </a:pPr>
            <a:r>
              <a:rPr lang="uk-UA" sz="2300" dirty="0"/>
              <a:t>— при постачаннях на території України пільговий режим оподаткування діє як для імпортних товарів, так і для товарів, вироблених на митній території України вітчизняним виробником. Тобто ПДВ-пільга застосовується </a:t>
            </a:r>
            <a:r>
              <a:rPr lang="uk-UA" sz="2300" b="1" dirty="0"/>
              <a:t>як до імпортних, так і до вітчизняних товарів </a:t>
            </a:r>
            <a:r>
              <a:rPr lang="uk-UA" sz="2300" dirty="0"/>
              <a:t>(незалежно від того, виготовлені такі товари в Україні чи ввезені в Україну і їх виробником є нерезидент) (</a:t>
            </a:r>
            <a:r>
              <a:rPr lang="uk-UA" sz="2300" i="1" dirty="0"/>
              <a:t>лист ДПСУ від 31.10.2023 № 3857/ІПК/99-00-21-03-02-05</a:t>
            </a:r>
            <a:r>
              <a:rPr lang="uk-UA" sz="2300" dirty="0"/>
              <a:t>);</a:t>
            </a:r>
          </a:p>
          <a:p>
            <a:pPr marL="0" indent="457200" algn="just" fontAlgn="base">
              <a:lnSpc>
                <a:spcPct val="114000"/>
              </a:lnSpc>
              <a:spcBef>
                <a:spcPts val="0"/>
              </a:spcBef>
              <a:buNone/>
            </a:pPr>
            <a:r>
              <a:rPr lang="uk-UA" sz="2300" dirty="0"/>
              <a:t>— як обумовлено в п. 32, </a:t>
            </a:r>
            <a:r>
              <a:rPr lang="uk-UA" sz="2300" b="1" dirty="0"/>
              <a:t>при здійсненні пільгових операцій</a:t>
            </a:r>
            <a:r>
              <a:rPr lang="uk-UA" sz="2300" dirty="0"/>
              <a:t>, звільнених від ПДВ </a:t>
            </a:r>
            <a:r>
              <a:rPr lang="uk-UA" sz="2300" b="1" dirty="0"/>
              <a:t>за</a:t>
            </a:r>
            <a:r>
              <a:rPr lang="uk-UA" sz="2300" dirty="0"/>
              <a:t> </a:t>
            </a:r>
            <a:r>
              <a:rPr lang="uk-UA" sz="2300" b="1" dirty="0"/>
              <a:t>пп. 4 і 5 п. 32</a:t>
            </a:r>
            <a:r>
              <a:rPr lang="uk-UA" sz="2300" dirty="0"/>
              <a:t> (</a:t>
            </a:r>
            <a:r>
              <a:rPr lang="uk-UA" sz="2300" b="1" dirty="0"/>
              <a:t>у частині постачань товарів за держконтрактами </a:t>
            </a:r>
            <a:r>
              <a:rPr lang="uk-UA" sz="2300" dirty="0"/>
              <a:t>(договорами) з оборонних </a:t>
            </a:r>
            <a:r>
              <a:rPr lang="uk-UA" sz="2300" dirty="0" err="1"/>
              <a:t>закупівель</a:t>
            </a:r>
            <a:r>
              <a:rPr lang="uk-UA" sz="2300" dirty="0"/>
              <a:t>), положення </a:t>
            </a:r>
            <a:r>
              <a:rPr lang="uk-UA" sz="2300" b="1" dirty="0"/>
              <a:t>п. 198.5</a:t>
            </a:r>
            <a:r>
              <a:rPr lang="uk-UA" sz="2300" dirty="0"/>
              <a:t> </a:t>
            </a:r>
            <a:r>
              <a:rPr lang="uk-UA" sz="2300" b="1" dirty="0"/>
              <a:t>і ст. 199 ПКУ</a:t>
            </a:r>
            <a:r>
              <a:rPr lang="uk-UA" sz="2300" dirty="0"/>
              <a:t> до таких операцій не застосовуються. </a:t>
            </a:r>
          </a:p>
        </p:txBody>
      </p:sp>
      <p:sp>
        <p:nvSpPr>
          <p:cNvPr id="5" name="Google Shape;200;p11">
            <a:extLst>
              <a:ext uri="{FF2B5EF4-FFF2-40B4-BE49-F238E27FC236}">
                <a16:creationId xmlns:a16="http://schemas.microsoft.com/office/drawing/2014/main" xmlns="" id="{7039274F-14BE-4E99-9C79-07FFF22172BB}"/>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54</a:t>
            </a:fld>
            <a:endParaRPr sz="2000" b="1" i="0" u="none" strike="noStrike" cap="none" dirty="0">
              <a:solidFill>
                <a:schemeClr val="dk1"/>
              </a:solidFill>
              <a:latin typeface="Calibri"/>
              <a:ea typeface="Calibri"/>
              <a:cs typeface="Calibri"/>
              <a:sym typeface="Calibri"/>
            </a:endParaRPr>
          </a:p>
        </p:txBody>
      </p:sp>
      <p:sp>
        <p:nvSpPr>
          <p:cNvPr id="4" name="Стрілка: униз 3">
            <a:extLst>
              <a:ext uri="{FF2B5EF4-FFF2-40B4-BE49-F238E27FC236}">
                <a16:creationId xmlns:a16="http://schemas.microsoft.com/office/drawing/2014/main" xmlns="" id="{C5EF84F0-7CCC-4EC5-B3FA-673F701CBC95}"/>
              </a:ext>
            </a:extLst>
          </p:cNvPr>
          <p:cNvSpPr/>
          <p:nvPr/>
        </p:nvSpPr>
        <p:spPr>
          <a:xfrm>
            <a:off x="9572079" y="6173465"/>
            <a:ext cx="426128" cy="363984"/>
          </a:xfrm>
          <a:prstGeom prst="downArrow">
            <a:avLst/>
          </a:prstGeom>
          <a:solidFill>
            <a:schemeClr val="accent4">
              <a:lumMod val="75000"/>
            </a:schemeClr>
          </a:solid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a16="http://schemas.microsoft.com/office/drawing/2014/main" xmlns="" id="{E44FC143-92BA-45B8-A213-251969428F11}"/>
              </a:ext>
            </a:extLst>
          </p:cNvPr>
          <p:cNvSpPr txBox="1"/>
          <p:nvPr/>
        </p:nvSpPr>
        <p:spPr>
          <a:xfrm>
            <a:off x="9998207" y="6168117"/>
            <a:ext cx="1563850" cy="369332"/>
          </a:xfrm>
          <a:prstGeom prst="rect">
            <a:avLst/>
          </a:prstGeom>
          <a:noFill/>
        </p:spPr>
        <p:txBody>
          <a:bodyPr wrap="square" rtlCol="0">
            <a:spAutoFit/>
          </a:bodyPr>
          <a:lstStyle/>
          <a:p>
            <a:r>
              <a:rPr lang="uk-UA" i="1" dirty="0"/>
              <a:t>продовження</a:t>
            </a:r>
          </a:p>
        </p:txBody>
      </p:sp>
    </p:spTree>
    <p:extLst>
      <p:ext uri="{BB962C8B-B14F-4D97-AF65-F5344CB8AC3E}">
        <p14:creationId xmlns:p14="http://schemas.microsoft.com/office/powerpoint/2010/main" val="776830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068924-7B2F-6B4E-815B-8D80F8493906}"/>
              </a:ext>
            </a:extLst>
          </p:cNvPr>
          <p:cNvSpPr>
            <a:spLocks noGrp="1"/>
          </p:cNvSpPr>
          <p:nvPr>
            <p:ph idx="1"/>
          </p:nvPr>
        </p:nvSpPr>
        <p:spPr>
          <a:xfrm>
            <a:off x="182880" y="355600"/>
            <a:ext cx="11765280" cy="5821363"/>
          </a:xfrm>
        </p:spPr>
        <p:txBody>
          <a:bodyPr anchor="ctr">
            <a:noAutofit/>
          </a:bodyPr>
          <a:lstStyle/>
          <a:p>
            <a:pPr marL="0" indent="457200" algn="just" fontAlgn="base">
              <a:lnSpc>
                <a:spcPct val="113000"/>
              </a:lnSpc>
              <a:spcBef>
                <a:spcPts val="0"/>
              </a:spcBef>
              <a:buNone/>
            </a:pPr>
            <a:r>
              <a:rPr lang="uk-UA" b="1" dirty="0"/>
              <a:t>Тому </a:t>
            </a:r>
            <a:r>
              <a:rPr lang="uk-UA" dirty="0"/>
              <a:t>пільгові постачання товарів з пп. 4, 5 п. 32 за держконтрактами (договорами) з оборонних </a:t>
            </a:r>
            <a:r>
              <a:rPr lang="uk-UA" dirty="0" err="1"/>
              <a:t>закупівель</a:t>
            </a:r>
            <a:r>
              <a:rPr lang="uk-UA" dirty="0"/>
              <a:t> звільнені від компенсуючих (розподільчих) ПЗ і компенсувати (розподіляти) суму вхідного ПДВ за такими операціями не треба (</a:t>
            </a:r>
            <a:r>
              <a:rPr lang="uk-UA" i="1" dirty="0"/>
              <a:t>лист ГНСУ від 26.10.2023 № 3783/ІПК/99-00-21-03-02-06</a:t>
            </a:r>
            <a:r>
              <a:rPr lang="uk-UA" dirty="0"/>
              <a:t>).</a:t>
            </a:r>
          </a:p>
          <a:p>
            <a:pPr marL="0" indent="457200" algn="just" fontAlgn="base">
              <a:lnSpc>
                <a:spcPct val="113000"/>
              </a:lnSpc>
              <a:spcBef>
                <a:spcPts val="0"/>
              </a:spcBef>
              <a:buNone/>
            </a:pPr>
            <a:r>
              <a:rPr lang="uk-UA" dirty="0"/>
              <a:t>Якщо є + інші пільгові постачання, то слід враховувати обсяги пільгових операцій з пп. 4, 5 п. 32 у розрахунку коефіцієнта розподілу (</a:t>
            </a:r>
            <a:r>
              <a:rPr lang="uk-UA" i="1" dirty="0"/>
              <a:t>листи ДПСУ від 15.03.2024 № 1415/ІПК/99-00-21-03-01 ІПК, від 29.04.2024 № 2437/ІПК/99-00-21-03-02 ІПК</a:t>
            </a:r>
            <a:r>
              <a:rPr lang="uk-UA" dirty="0"/>
              <a:t>)</a:t>
            </a:r>
          </a:p>
        </p:txBody>
      </p:sp>
      <p:sp>
        <p:nvSpPr>
          <p:cNvPr id="5" name="Google Shape;200;p11">
            <a:extLst>
              <a:ext uri="{FF2B5EF4-FFF2-40B4-BE49-F238E27FC236}">
                <a16:creationId xmlns:a16="http://schemas.microsoft.com/office/drawing/2014/main" xmlns="" id="{7039274F-14BE-4E99-9C79-07FFF22172BB}"/>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55</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67062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E641CB-0090-C547-908D-B9811E090BD8}"/>
              </a:ext>
            </a:extLst>
          </p:cNvPr>
          <p:cNvSpPr>
            <a:spLocks noGrp="1"/>
          </p:cNvSpPr>
          <p:nvPr>
            <p:ph type="title"/>
          </p:nvPr>
        </p:nvSpPr>
        <p:spPr>
          <a:xfrm>
            <a:off x="0" y="18255"/>
            <a:ext cx="12192000" cy="1325563"/>
          </a:xfrm>
        </p:spPr>
        <p:txBody>
          <a:bodyPr>
            <a:noAutofit/>
          </a:bodyPr>
          <a:lstStyle/>
          <a:p>
            <a:pPr algn="ctr"/>
            <a:r>
              <a:rPr lang="uk-UA" sz="3500" b="1" dirty="0">
                <a:latin typeface="+mn-lt"/>
              </a:rPr>
              <a:t/>
            </a:r>
            <a:br>
              <a:rPr lang="uk-UA" sz="3500" b="1" dirty="0">
                <a:latin typeface="+mn-lt"/>
              </a:rPr>
            </a:br>
            <a:r>
              <a:rPr lang="uk-UA" sz="3500" b="1" dirty="0">
                <a:latin typeface="+mn-lt"/>
              </a:rPr>
              <a:t>СПРОЩЕНА СИСТЕМА ТА РРО-ПРРО – НОВІ РОЗ</a:t>
            </a:r>
            <a:r>
              <a:rPr lang="en-US" sz="3500" b="1" dirty="0">
                <a:latin typeface="+mn-lt"/>
              </a:rPr>
              <a:t>’Я</a:t>
            </a:r>
            <a:r>
              <a:rPr lang="uk-UA" sz="3500" b="1" dirty="0">
                <a:latin typeface="+mn-lt"/>
              </a:rPr>
              <a:t>СНЕННЯ</a:t>
            </a:r>
            <a:r>
              <a:rPr lang="x-none" sz="3500" dirty="0">
                <a:latin typeface="+mn-lt"/>
              </a:rPr>
              <a:t/>
            </a:r>
            <a:br>
              <a:rPr lang="x-none" sz="3500" dirty="0">
                <a:latin typeface="+mn-lt"/>
              </a:rPr>
            </a:br>
            <a:endParaRPr lang="x-none" sz="3500" dirty="0">
              <a:latin typeface="+mn-lt"/>
            </a:endParaRPr>
          </a:p>
        </p:txBody>
      </p:sp>
      <p:sp>
        <p:nvSpPr>
          <p:cNvPr id="3" name="Content Placeholder 2">
            <a:extLst>
              <a:ext uri="{FF2B5EF4-FFF2-40B4-BE49-F238E27FC236}">
                <a16:creationId xmlns:a16="http://schemas.microsoft.com/office/drawing/2014/main" xmlns="" id="{AA419F54-0232-7D4F-B6D9-A78FF273FF73}"/>
              </a:ext>
            </a:extLst>
          </p:cNvPr>
          <p:cNvSpPr>
            <a:spLocks noGrp="1"/>
          </p:cNvSpPr>
          <p:nvPr>
            <p:ph idx="1"/>
          </p:nvPr>
        </p:nvSpPr>
        <p:spPr>
          <a:xfrm>
            <a:off x="314960" y="1137920"/>
            <a:ext cx="11653520" cy="5039043"/>
          </a:xfrm>
        </p:spPr>
        <p:txBody>
          <a:bodyPr anchor="ctr">
            <a:normAutofit/>
          </a:bodyPr>
          <a:lstStyle/>
          <a:p>
            <a:pPr marL="0" lvl="0" algn="just">
              <a:lnSpc>
                <a:spcPct val="120000"/>
              </a:lnSpc>
              <a:spcBef>
                <a:spcPts val="0"/>
              </a:spcBef>
              <a:buFont typeface="Calibri" panose="020F0502020204030204" pitchFamily="34" charset="0"/>
              <a:buChar char="―"/>
            </a:pPr>
            <a:r>
              <a:rPr lang="uk-UA" dirty="0"/>
              <a:t> Звітність спрощенців за 1-ше півріччя, особливості;</a:t>
            </a:r>
            <a:endParaRPr lang="x-none" dirty="0"/>
          </a:p>
          <a:p>
            <a:pPr marL="0" lvl="0" algn="just">
              <a:lnSpc>
                <a:spcPct val="120000"/>
              </a:lnSpc>
              <a:spcBef>
                <a:spcPts val="0"/>
              </a:spcBef>
              <a:buFont typeface="Calibri" panose="020F0502020204030204" pitchFamily="34" charset="0"/>
              <a:buChar char="―"/>
            </a:pPr>
            <a:r>
              <a:rPr lang="uk-UA" dirty="0"/>
              <a:t> Утримання комісії - коли буде порушенням оподаткування для платників єдиного податку;</a:t>
            </a:r>
            <a:endParaRPr lang="x-none" dirty="0"/>
          </a:p>
          <a:p>
            <a:pPr marL="0" lvl="0" algn="just">
              <a:lnSpc>
                <a:spcPct val="120000"/>
              </a:lnSpc>
              <a:spcBef>
                <a:spcPts val="0"/>
              </a:spcBef>
              <a:buFont typeface="Calibri" panose="020F0502020204030204" pitchFamily="34" charset="0"/>
              <a:buChar char="―"/>
            </a:pPr>
            <a:r>
              <a:rPr lang="uk-UA" dirty="0"/>
              <a:t> Оподаткування коштів, що залишаються на валютних рахунках закордоном;</a:t>
            </a:r>
            <a:endParaRPr lang="x-none" dirty="0"/>
          </a:p>
          <a:p>
            <a:pPr marL="0" lvl="0" algn="just">
              <a:lnSpc>
                <a:spcPct val="120000"/>
              </a:lnSpc>
              <a:spcBef>
                <a:spcPts val="0"/>
              </a:spcBef>
              <a:buFont typeface="Calibri" panose="020F0502020204030204" pitchFamily="34" charset="0"/>
              <a:buChar char="―"/>
            </a:pPr>
            <a:r>
              <a:rPr lang="uk-UA" dirty="0"/>
              <a:t> Продаж товарів на закордонних </a:t>
            </a:r>
            <a:r>
              <a:rPr lang="uk-UA" dirty="0" err="1"/>
              <a:t>маркетплейсах</a:t>
            </a:r>
            <a:r>
              <a:rPr lang="uk-UA" dirty="0"/>
              <a:t>.</a:t>
            </a:r>
            <a:endParaRPr lang="x-none" dirty="0"/>
          </a:p>
          <a:p>
            <a:pPr marL="0" indent="0" algn="just">
              <a:lnSpc>
                <a:spcPct val="120000"/>
              </a:lnSpc>
              <a:spcBef>
                <a:spcPts val="0"/>
              </a:spcBef>
              <a:buNone/>
            </a:pPr>
            <a:endParaRPr lang="x-none" dirty="0"/>
          </a:p>
        </p:txBody>
      </p:sp>
      <p:sp>
        <p:nvSpPr>
          <p:cNvPr id="4" name="Google Shape;200;p11">
            <a:extLst>
              <a:ext uri="{FF2B5EF4-FFF2-40B4-BE49-F238E27FC236}">
                <a16:creationId xmlns:a16="http://schemas.microsoft.com/office/drawing/2014/main" xmlns="" id="{6084CDB5-EAEC-4C02-B2A1-7F0DB0A9FDC1}"/>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56</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5684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33055-1B79-5D4F-B0C9-3211E680C052}"/>
              </a:ext>
            </a:extLst>
          </p:cNvPr>
          <p:cNvSpPr>
            <a:spLocks noGrp="1"/>
          </p:cNvSpPr>
          <p:nvPr>
            <p:ph type="title"/>
          </p:nvPr>
        </p:nvSpPr>
        <p:spPr>
          <a:xfrm>
            <a:off x="0" y="18255"/>
            <a:ext cx="12192000" cy="1325563"/>
          </a:xfrm>
        </p:spPr>
        <p:txBody>
          <a:bodyPr>
            <a:normAutofit/>
          </a:bodyPr>
          <a:lstStyle/>
          <a:p>
            <a:pPr algn="ctr"/>
            <a:r>
              <a:rPr lang="uk-UA" sz="3500" b="1" dirty="0">
                <a:latin typeface="+mn-lt"/>
              </a:rPr>
              <a:t>ЗВІТНІСТЬ СПРОЩЕНЦІВ ЗА 1-ШЕ ПІВРІЧЧЯ, ОСОБЛИВОСТІ</a:t>
            </a:r>
            <a:endParaRPr lang="x-none" sz="3500" b="1" dirty="0">
              <a:latin typeface="+mn-lt"/>
            </a:endParaRPr>
          </a:p>
        </p:txBody>
      </p:sp>
      <p:sp>
        <p:nvSpPr>
          <p:cNvPr id="3" name="Content Placeholder 2">
            <a:extLst>
              <a:ext uri="{FF2B5EF4-FFF2-40B4-BE49-F238E27FC236}">
                <a16:creationId xmlns:a16="http://schemas.microsoft.com/office/drawing/2014/main" xmlns="" id="{77E82A36-8B90-FD41-8AEB-52F5D152A5C6}"/>
              </a:ext>
            </a:extLst>
          </p:cNvPr>
          <p:cNvSpPr>
            <a:spLocks noGrp="1"/>
          </p:cNvSpPr>
          <p:nvPr>
            <p:ph idx="1"/>
          </p:nvPr>
        </p:nvSpPr>
        <p:spPr>
          <a:xfrm>
            <a:off x="838200" y="1825625"/>
            <a:ext cx="10515600" cy="3457575"/>
          </a:xfrm>
        </p:spPr>
        <p:txBody>
          <a:bodyPr anchor="ctr"/>
          <a:lstStyle/>
          <a:p>
            <a:r>
              <a:rPr lang="uk-UA" dirty="0"/>
              <a:t>ЮО на ЄП 3% та 5%;</a:t>
            </a:r>
          </a:p>
          <a:p>
            <a:r>
              <a:rPr lang="uk-UA" dirty="0"/>
              <a:t>ФОП 1,2 група;</a:t>
            </a:r>
          </a:p>
          <a:p>
            <a:r>
              <a:rPr lang="uk-UA" dirty="0"/>
              <a:t>ФОП 3 група 3% та 5%.</a:t>
            </a:r>
            <a:endParaRPr lang="x-none" dirty="0"/>
          </a:p>
        </p:txBody>
      </p:sp>
      <p:sp>
        <p:nvSpPr>
          <p:cNvPr id="4" name="Google Shape;200;p11">
            <a:extLst>
              <a:ext uri="{FF2B5EF4-FFF2-40B4-BE49-F238E27FC236}">
                <a16:creationId xmlns:a16="http://schemas.microsoft.com/office/drawing/2014/main" xmlns="" id="{75EA1ECE-DA06-42B8-BB54-04BE9E87A496}"/>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57</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4138138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43519-8736-3B4B-B8A2-D3EC8C7581D5}"/>
              </a:ext>
            </a:extLst>
          </p:cNvPr>
          <p:cNvSpPr>
            <a:spLocks noGrp="1"/>
          </p:cNvSpPr>
          <p:nvPr>
            <p:ph type="title"/>
          </p:nvPr>
        </p:nvSpPr>
        <p:spPr>
          <a:xfrm>
            <a:off x="0" y="10795"/>
            <a:ext cx="12192000" cy="1141413"/>
          </a:xfrm>
        </p:spPr>
        <p:txBody>
          <a:bodyPr>
            <a:noAutofit/>
          </a:bodyPr>
          <a:lstStyle/>
          <a:p>
            <a:pPr algn="ctr">
              <a:lnSpc>
                <a:spcPct val="100000"/>
              </a:lnSpc>
            </a:pPr>
            <a:r>
              <a:rPr lang="uk-UA" sz="3500" b="1" dirty="0">
                <a:latin typeface="+mn-lt"/>
              </a:rPr>
              <a:t>1. ЯК КОШТИ ОТРИМАНІ НА РАХУНКИ ПАЙОНІР </a:t>
            </a:r>
            <a:br>
              <a:rPr lang="uk-UA" sz="3500" b="1" dirty="0">
                <a:latin typeface="+mn-lt"/>
              </a:rPr>
            </a:br>
            <a:r>
              <a:rPr lang="uk-UA" sz="3500" b="1" dirty="0">
                <a:latin typeface="+mn-lt"/>
              </a:rPr>
              <a:t>ТА ВАЙС  ОПОДАТКУВАТИ ЄДИНИМ ПОДАТКОМ?</a:t>
            </a:r>
            <a:endParaRPr lang="x-none" sz="3500" b="1" dirty="0">
              <a:latin typeface="+mn-lt"/>
            </a:endParaRPr>
          </a:p>
        </p:txBody>
      </p:sp>
      <p:sp>
        <p:nvSpPr>
          <p:cNvPr id="3" name="Content Placeholder 2">
            <a:extLst>
              <a:ext uri="{FF2B5EF4-FFF2-40B4-BE49-F238E27FC236}">
                <a16:creationId xmlns:a16="http://schemas.microsoft.com/office/drawing/2014/main" xmlns="" id="{A342A6AC-E1E7-E848-B056-1CC36958101E}"/>
              </a:ext>
            </a:extLst>
          </p:cNvPr>
          <p:cNvSpPr>
            <a:spLocks noGrp="1"/>
          </p:cNvSpPr>
          <p:nvPr>
            <p:ph idx="1"/>
          </p:nvPr>
        </p:nvSpPr>
        <p:spPr>
          <a:xfrm>
            <a:off x="340043" y="1152208"/>
            <a:ext cx="11567477" cy="4818267"/>
          </a:xfrm>
        </p:spPr>
        <p:txBody>
          <a:bodyPr anchor="ctr">
            <a:noAutofit/>
          </a:bodyPr>
          <a:lstStyle/>
          <a:p>
            <a:pPr marL="0" indent="457200" algn="just">
              <a:lnSpc>
                <a:spcPct val="114000"/>
              </a:lnSpc>
              <a:spcBef>
                <a:spcPts val="0"/>
              </a:spcBef>
              <a:buNone/>
            </a:pPr>
            <a:r>
              <a:rPr lang="uk-UA" dirty="0"/>
              <a:t>Це питання піднімалося на попередній зустрічі. Результатом чого з’явилися класні роз’яснення в З.І.Р.:</a:t>
            </a:r>
          </a:p>
          <a:p>
            <a:pPr marL="0" indent="457200" algn="just">
              <a:lnSpc>
                <a:spcPct val="114000"/>
              </a:lnSpc>
              <a:spcBef>
                <a:spcPts val="0"/>
              </a:spcBef>
              <a:buNone/>
            </a:pPr>
            <a:r>
              <a:rPr lang="uk-UA" dirty="0"/>
              <a:t>«якщо кошти отримані на рахунки ПАЙОНІР та ВАЙС  перераховуються в Україну на поточні рахунки ФОП-а протягом звітного періоду – то вони оподатковуються єдиним податком.»</a:t>
            </a:r>
          </a:p>
          <a:p>
            <a:pPr marL="0" indent="457200" algn="just">
              <a:lnSpc>
                <a:spcPct val="114000"/>
              </a:lnSpc>
              <a:spcBef>
                <a:spcPts val="0"/>
              </a:spcBef>
              <a:buNone/>
            </a:pPr>
            <a:r>
              <a:rPr lang="uk-UA" dirty="0"/>
              <a:t>Уточнююче питання на квітневій зустрічі звучало так: «протягом якого періоду кошти мають «зайти» в Україну, для того щоб мати право на оподаткування, як підприємницького доходу – єдиним податком?».</a:t>
            </a:r>
            <a:endParaRPr lang="x-none" dirty="0"/>
          </a:p>
        </p:txBody>
      </p:sp>
      <p:sp>
        <p:nvSpPr>
          <p:cNvPr id="5" name="Google Shape;200;p11">
            <a:extLst>
              <a:ext uri="{FF2B5EF4-FFF2-40B4-BE49-F238E27FC236}">
                <a16:creationId xmlns:a16="http://schemas.microsoft.com/office/drawing/2014/main" xmlns="" id="{C59EDE40-A3D6-4A23-A44C-8C4968B3FDF5}"/>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58</a:t>
            </a:fld>
            <a:endParaRPr sz="2000" b="1" i="0" u="none" strike="noStrike" cap="none" dirty="0">
              <a:solidFill>
                <a:schemeClr val="dk1"/>
              </a:solidFill>
              <a:latin typeface="Calibri"/>
              <a:ea typeface="Calibri"/>
              <a:cs typeface="Calibri"/>
              <a:sym typeface="Calibri"/>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2485188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D096BD-6817-834C-8BE4-BCFF34147186}"/>
              </a:ext>
            </a:extLst>
          </p:cNvPr>
          <p:cNvSpPr>
            <a:spLocks noGrp="1"/>
          </p:cNvSpPr>
          <p:nvPr>
            <p:ph type="title"/>
          </p:nvPr>
        </p:nvSpPr>
        <p:spPr>
          <a:xfrm>
            <a:off x="0" y="0"/>
            <a:ext cx="12192000" cy="1306286"/>
          </a:xfrm>
        </p:spPr>
        <p:txBody>
          <a:bodyPr>
            <a:normAutofit/>
          </a:bodyPr>
          <a:lstStyle/>
          <a:p>
            <a:pPr algn="ctr">
              <a:lnSpc>
                <a:spcPct val="100000"/>
              </a:lnSpc>
            </a:pPr>
            <a:r>
              <a:rPr lang="uk-UA" sz="3200" b="1" dirty="0">
                <a:latin typeface="+mn-lt"/>
              </a:rPr>
              <a:t>2. ПРОДАЖ ТОВАРІВ НА ЗАКОРДОННИХ МАРКЕТПЛЕЙСАХ – </a:t>
            </a:r>
            <a:br>
              <a:rPr lang="uk-UA" sz="3200" b="1" dirty="0">
                <a:latin typeface="+mn-lt"/>
              </a:rPr>
            </a:br>
            <a:r>
              <a:rPr lang="uk-UA" sz="3200" b="1" dirty="0">
                <a:latin typeface="+mn-lt"/>
              </a:rPr>
              <a:t>ЧИ БУДЕ ОПОДАТКОВУВАТИСЯ, ЯК ПІДПРИЄМНИЦЬКИЙ ДОХІД?</a:t>
            </a:r>
            <a:endParaRPr lang="x-none" sz="3200" b="1" dirty="0">
              <a:latin typeface="+mn-lt"/>
            </a:endParaRPr>
          </a:p>
        </p:txBody>
      </p:sp>
      <p:sp>
        <p:nvSpPr>
          <p:cNvPr id="3" name="Content Placeholder 2">
            <a:extLst>
              <a:ext uri="{FF2B5EF4-FFF2-40B4-BE49-F238E27FC236}">
                <a16:creationId xmlns:a16="http://schemas.microsoft.com/office/drawing/2014/main" xmlns="" id="{10F61786-4E98-1747-82BB-59E38DB81DA3}"/>
              </a:ext>
            </a:extLst>
          </p:cNvPr>
          <p:cNvSpPr>
            <a:spLocks noGrp="1"/>
          </p:cNvSpPr>
          <p:nvPr>
            <p:ph idx="1"/>
          </p:nvPr>
        </p:nvSpPr>
        <p:spPr>
          <a:xfrm>
            <a:off x="370523" y="1797992"/>
            <a:ext cx="11658917" cy="3827053"/>
          </a:xfrm>
        </p:spPr>
        <p:txBody>
          <a:bodyPr anchor="ctr">
            <a:noAutofit/>
          </a:bodyPr>
          <a:lstStyle/>
          <a:p>
            <a:pPr marL="0" indent="457200" algn="just">
              <a:lnSpc>
                <a:spcPct val="114000"/>
              </a:lnSpc>
              <a:spcBef>
                <a:spcPts val="0"/>
              </a:spcBef>
              <a:buNone/>
            </a:pPr>
            <a:r>
              <a:rPr lang="uk-UA" sz="3000" dirty="0"/>
              <a:t>Схема роботи така: на іноземному </a:t>
            </a:r>
            <a:r>
              <a:rPr lang="uk-UA" sz="3000" dirty="0" err="1"/>
              <a:t>маркетплейсі</a:t>
            </a:r>
            <a:r>
              <a:rPr lang="uk-UA" sz="3000" dirty="0"/>
              <a:t> реєструються фізична особа (по іншому це не можливо), далі кошти заходять на рахунок </a:t>
            </a:r>
            <a:r>
              <a:rPr lang="uk-UA" sz="3000" dirty="0" err="1"/>
              <a:t>пайонір</a:t>
            </a:r>
            <a:r>
              <a:rPr lang="uk-UA" sz="3000" dirty="0"/>
              <a:t>, а далі самостійно ФОП-</a:t>
            </a:r>
            <a:r>
              <a:rPr lang="uk-UA" sz="3000" dirty="0" err="1"/>
              <a:t>ом</a:t>
            </a:r>
            <a:r>
              <a:rPr lang="uk-UA" sz="3000" dirty="0"/>
              <a:t> кошти переводяться на свій підприємницький рахунок. </a:t>
            </a:r>
          </a:p>
          <a:p>
            <a:pPr marL="0" indent="457200" algn="just">
              <a:lnSpc>
                <a:spcPct val="114000"/>
              </a:lnSpc>
              <a:spcBef>
                <a:spcPts val="0"/>
              </a:spcBef>
              <a:buNone/>
            </a:pPr>
            <a:r>
              <a:rPr lang="uk-UA" sz="3000" dirty="0"/>
              <a:t>Питання – чи будуть такі кошти оподатковуватися, як підприємницький дохід?</a:t>
            </a:r>
            <a:endParaRPr lang="x-none" sz="3000" dirty="0"/>
          </a:p>
        </p:txBody>
      </p:sp>
      <p:sp>
        <p:nvSpPr>
          <p:cNvPr id="5" name="Google Shape;200;p11">
            <a:extLst>
              <a:ext uri="{FF2B5EF4-FFF2-40B4-BE49-F238E27FC236}">
                <a16:creationId xmlns:a16="http://schemas.microsoft.com/office/drawing/2014/main" xmlns="" id="{168D6E0B-DD66-463F-9D4E-F992DAC48125}"/>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59</a:t>
            </a:fld>
            <a:endParaRPr sz="2000" b="1" i="0" u="none" strike="noStrike" cap="none" dirty="0">
              <a:solidFill>
                <a:schemeClr val="dk1"/>
              </a:solidFill>
              <a:latin typeface="Calibri"/>
              <a:ea typeface="Calibri"/>
              <a:cs typeface="Calibri"/>
              <a:sym typeface="Calibri"/>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421196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xmlns="" id="{E5BCD760-BE43-40D3-99B8-3AF0552F5695}"/>
              </a:ext>
            </a:extLst>
          </p:cNvPr>
          <p:cNvSpPr/>
          <p:nvPr/>
        </p:nvSpPr>
        <p:spPr>
          <a:xfrm>
            <a:off x="162560" y="1582490"/>
            <a:ext cx="11866880" cy="4381456"/>
          </a:xfrm>
          <a:prstGeom prst="rect">
            <a:avLst/>
          </a:prstGeom>
        </p:spPr>
        <p:txBody>
          <a:bodyPr wrap="square">
            <a:spAutoFit/>
          </a:bodyPr>
          <a:lstStyle/>
          <a:p>
            <a:pPr algn="just">
              <a:lnSpc>
                <a:spcPct val="120000"/>
              </a:lnSpc>
            </a:pPr>
            <a:r>
              <a:rPr lang="uk-UA" sz="2600" b="1" dirty="0"/>
              <a:t>	в)</a:t>
            </a:r>
            <a:r>
              <a:rPr lang="uk-UA" sz="2600" dirty="0"/>
              <a:t> ввезення товарів на митну територію України;</a:t>
            </a:r>
          </a:p>
          <a:p>
            <a:pPr algn="just">
              <a:lnSpc>
                <a:spcPct val="120000"/>
              </a:lnSpc>
            </a:pPr>
            <a:r>
              <a:rPr lang="uk-UA" sz="2600" b="1" dirty="0"/>
              <a:t>	г)</a:t>
            </a:r>
            <a:r>
              <a:rPr lang="uk-UA" sz="2600" dirty="0"/>
              <a:t> вивезення товарів за межі митної території України;</a:t>
            </a:r>
          </a:p>
          <a:p>
            <a:pPr algn="just">
              <a:lnSpc>
                <a:spcPct val="120000"/>
              </a:lnSpc>
            </a:pPr>
            <a:r>
              <a:rPr lang="uk-UA" sz="2600" b="1" dirty="0"/>
              <a:t>	е)</a:t>
            </a:r>
            <a:r>
              <a:rPr lang="uk-UA" sz="2600" dirty="0"/>
              <a:t> постачання послуг з міжнародних перевезень пасажирів і багажу та вантажів залізничним, автомобільним, морським і річковим та авіаційним транспортом.</a:t>
            </a:r>
          </a:p>
          <a:p>
            <a:pPr indent="360000" algn="just">
              <a:lnSpc>
                <a:spcPct val="120000"/>
              </a:lnSpc>
            </a:pPr>
            <a:r>
              <a:rPr lang="uk-UA" sz="2600" dirty="0"/>
              <a:t>З метою оподаткування цим податком до операцій з ввезення товарів на митну територію України та вивезення товарів за межі митної території України прирівнюється поміщення товарів у будь-який митний режим, визначений </a:t>
            </a:r>
            <a:r>
              <a:rPr lang="uk-UA" sz="2600" u="sng" dirty="0"/>
              <a:t>Митним кодексом України</a:t>
            </a:r>
            <a:r>
              <a:rPr lang="uk-UA" sz="2600" dirty="0"/>
              <a:t>.</a:t>
            </a:r>
          </a:p>
        </p:txBody>
      </p:sp>
      <p:sp>
        <p:nvSpPr>
          <p:cNvPr id="3" name="TextBox 2">
            <a:extLst>
              <a:ext uri="{FF2B5EF4-FFF2-40B4-BE49-F238E27FC236}">
                <a16:creationId xmlns:a16="http://schemas.microsoft.com/office/drawing/2014/main" xmlns="" id="{650BC210-5F37-4937-A52D-FCFD550067BB}"/>
              </a:ext>
            </a:extLst>
          </p:cNvPr>
          <p:cNvSpPr txBox="1"/>
          <p:nvPr/>
        </p:nvSpPr>
        <p:spPr>
          <a:xfrm>
            <a:off x="1" y="13228"/>
            <a:ext cx="12192000" cy="1094212"/>
          </a:xfrm>
          <a:prstGeom prst="rect">
            <a:avLst/>
          </a:prstGeom>
          <a:noFill/>
        </p:spPr>
        <p:txBody>
          <a:bodyPr wrap="square" rtlCol="0" anchor="ctr">
            <a:noAutofit/>
          </a:bodyPr>
          <a:lstStyle/>
          <a:p>
            <a:pPr algn="ctr"/>
            <a:r>
              <a:rPr lang="uk-UA" sz="3500" b="1" dirty="0"/>
              <a:t>ЩО Є ОБ’ЄКТОМ ОПОДАТКУВАННЯ ПДВ</a:t>
            </a:r>
            <a:endParaRPr lang="x-none" sz="3500" b="1" dirty="0"/>
          </a:p>
        </p:txBody>
      </p:sp>
      <p:sp>
        <p:nvSpPr>
          <p:cNvPr id="4" name="Google Shape;200;p11">
            <a:extLst>
              <a:ext uri="{FF2B5EF4-FFF2-40B4-BE49-F238E27FC236}">
                <a16:creationId xmlns:a16="http://schemas.microsoft.com/office/drawing/2014/main" xmlns="" id="{C7EB7952-BE95-4A91-8A44-58747B2DA561}"/>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6</a:t>
            </a:fld>
            <a:endParaRPr sz="2000" b="1" i="0" u="none" strike="noStrike" cap="none" dirty="0">
              <a:solidFill>
                <a:schemeClr val="dk1"/>
              </a:solidFill>
              <a:latin typeface="Calibri"/>
              <a:ea typeface="Calibri"/>
              <a:cs typeface="Calibri"/>
              <a:sym typeface="Calibri"/>
            </a:endParaRPr>
          </a:p>
        </p:txBody>
      </p:sp>
      <p:pic>
        <p:nvPicPr>
          <p:cNvPr id="5" name="Рисунок 3" descr="Зображення, що містить книга&#10;&#10;Автоматично згенерований опис">
            <a:extLst>
              <a:ext uri="{FF2B5EF4-FFF2-40B4-BE49-F238E27FC236}">
                <a16:creationId xmlns:a16="http://schemas.microsoft.com/office/drawing/2014/main" xmlns="" id="{F5F13490-1ACB-4B38-B04A-D9093DDC951A}"/>
              </a:ext>
            </a:extLst>
          </p:cNvPr>
          <p:cNvPicPr>
            <a:picLocks noChangeAspect="1"/>
          </p:cNvPicPr>
          <p:nvPr/>
        </p:nvPicPr>
        <p:blipFill>
          <a:blip r:embed="rId2"/>
          <a:stretch>
            <a:fillRect/>
          </a:stretch>
        </p:blipFill>
        <p:spPr>
          <a:xfrm rot="21212692">
            <a:off x="10305247" y="528360"/>
            <a:ext cx="1331274" cy="1320661"/>
          </a:xfrm>
          <a:prstGeom prst="rect">
            <a:avLst/>
          </a:prstGeom>
          <a:ln>
            <a:noFill/>
          </a:ln>
          <a:effectLst>
            <a:softEdge rad="112500"/>
          </a:effectLst>
          <a:scene3d>
            <a:camera prst="orthographicFront">
              <a:rot lat="0" lon="0" rev="20699999"/>
            </a:camera>
            <a:lightRig rig="threePt" dir="t"/>
          </a:scene3d>
        </p:spPr>
      </p:pic>
      <p:sp>
        <p:nvSpPr>
          <p:cNvPr id="6" name="Стрілка: униз 5">
            <a:extLst>
              <a:ext uri="{FF2B5EF4-FFF2-40B4-BE49-F238E27FC236}">
                <a16:creationId xmlns:a16="http://schemas.microsoft.com/office/drawing/2014/main" xmlns="" id="{970AF618-7D67-449D-8C91-7B94D9F6AE17}"/>
              </a:ext>
            </a:extLst>
          </p:cNvPr>
          <p:cNvSpPr/>
          <p:nvPr/>
        </p:nvSpPr>
        <p:spPr>
          <a:xfrm>
            <a:off x="785675" y="925448"/>
            <a:ext cx="426128" cy="363984"/>
          </a:xfrm>
          <a:prstGeom prst="downArrow">
            <a:avLst/>
          </a:prstGeom>
          <a:solidFill>
            <a:schemeClr val="accent6">
              <a:lumMod val="75000"/>
            </a:schemeClr>
          </a:solidFill>
          <a:ln w="28575">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0271" y="162765"/>
            <a:ext cx="1634301" cy="1634301"/>
          </a:xfrm>
          <a:prstGeom prst="rect">
            <a:avLst/>
          </a:prstGeom>
        </p:spPr>
      </p:pic>
    </p:spTree>
    <p:extLst>
      <p:ext uri="{BB962C8B-B14F-4D97-AF65-F5344CB8AC3E}">
        <p14:creationId xmlns:p14="http://schemas.microsoft.com/office/powerpoint/2010/main" val="36170915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1DE912-C787-5143-B55A-14F1422740E5}"/>
              </a:ext>
            </a:extLst>
          </p:cNvPr>
          <p:cNvSpPr>
            <a:spLocks noGrp="1"/>
          </p:cNvSpPr>
          <p:nvPr>
            <p:ph type="title"/>
          </p:nvPr>
        </p:nvSpPr>
        <p:spPr>
          <a:xfrm>
            <a:off x="0" y="31115"/>
            <a:ext cx="12192000" cy="1141413"/>
          </a:xfrm>
        </p:spPr>
        <p:txBody>
          <a:bodyPr>
            <a:noAutofit/>
          </a:bodyPr>
          <a:lstStyle/>
          <a:p>
            <a:pPr algn="ctr">
              <a:lnSpc>
                <a:spcPct val="100000"/>
              </a:lnSpc>
            </a:pPr>
            <a:r>
              <a:rPr lang="uk-UA" sz="3500" b="1" dirty="0">
                <a:latin typeface="+mn-lt"/>
              </a:rPr>
              <a:t>3. ПРОДАЖ ТОВАРІВ НА ЗАКОРДОННИХ МАРКЕТ ПЛЕЙСАХ – КОМІСІЯ БАНКУ ОПОДАТКОВУЄТЬСЯ?</a:t>
            </a:r>
            <a:endParaRPr lang="x-none" sz="3500" b="1" dirty="0">
              <a:latin typeface="+mn-lt"/>
            </a:endParaRPr>
          </a:p>
        </p:txBody>
      </p:sp>
      <p:sp>
        <p:nvSpPr>
          <p:cNvPr id="3" name="Content Placeholder 2">
            <a:extLst>
              <a:ext uri="{FF2B5EF4-FFF2-40B4-BE49-F238E27FC236}">
                <a16:creationId xmlns:a16="http://schemas.microsoft.com/office/drawing/2014/main" xmlns="" id="{BF7A0055-E1B3-4843-B711-963CD4F9B358}"/>
              </a:ext>
            </a:extLst>
          </p:cNvPr>
          <p:cNvSpPr>
            <a:spLocks noGrp="1"/>
          </p:cNvSpPr>
          <p:nvPr>
            <p:ph idx="1"/>
          </p:nvPr>
        </p:nvSpPr>
        <p:spPr>
          <a:xfrm>
            <a:off x="766763" y="1917289"/>
            <a:ext cx="10950382" cy="3162711"/>
          </a:xfrm>
        </p:spPr>
        <p:txBody>
          <a:bodyPr anchor="ctr">
            <a:noAutofit/>
          </a:bodyPr>
          <a:lstStyle/>
          <a:p>
            <a:pPr marL="0" indent="0" algn="just">
              <a:lnSpc>
                <a:spcPct val="100000"/>
              </a:lnSpc>
              <a:buNone/>
            </a:pPr>
            <a:r>
              <a:rPr lang="uk-UA" b="1" dirty="0"/>
              <a:t>Приклад:</a:t>
            </a:r>
          </a:p>
          <a:p>
            <a:pPr marL="0" indent="0" algn="just">
              <a:lnSpc>
                <a:spcPct val="100000"/>
              </a:lnSpc>
              <a:buNone/>
            </a:pPr>
            <a:r>
              <a:rPr lang="uk-UA" dirty="0"/>
              <a:t>Продали товар за 100, на </a:t>
            </a:r>
            <a:r>
              <a:rPr lang="uk-UA" dirty="0" err="1"/>
              <a:t>Пайонір</a:t>
            </a:r>
            <a:r>
              <a:rPr lang="uk-UA" dirty="0"/>
              <a:t> прийшло 80.</a:t>
            </a:r>
            <a:endParaRPr lang="x-none" dirty="0"/>
          </a:p>
        </p:txBody>
      </p:sp>
      <p:sp>
        <p:nvSpPr>
          <p:cNvPr id="5" name="Google Shape;200;p11">
            <a:extLst>
              <a:ext uri="{FF2B5EF4-FFF2-40B4-BE49-F238E27FC236}">
                <a16:creationId xmlns:a16="http://schemas.microsoft.com/office/drawing/2014/main" xmlns="" id="{DB93B8E6-DAA3-486C-9944-A09A1149984D}"/>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60</a:t>
            </a:fld>
            <a:endParaRPr sz="2000" b="1" i="0" u="none" strike="noStrike" cap="none" dirty="0">
              <a:solidFill>
                <a:schemeClr val="dk1"/>
              </a:solidFill>
              <a:latin typeface="Calibri"/>
              <a:ea typeface="Calibri"/>
              <a:cs typeface="Calibri"/>
              <a:sym typeface="Calibri"/>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3101234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E42597-2096-4943-B0EA-256EB59C3242}"/>
              </a:ext>
            </a:extLst>
          </p:cNvPr>
          <p:cNvSpPr>
            <a:spLocks noGrp="1"/>
          </p:cNvSpPr>
          <p:nvPr>
            <p:ph type="title"/>
          </p:nvPr>
        </p:nvSpPr>
        <p:spPr>
          <a:xfrm>
            <a:off x="0" y="0"/>
            <a:ext cx="12110720" cy="1603990"/>
          </a:xfrm>
        </p:spPr>
        <p:txBody>
          <a:bodyPr>
            <a:normAutofit/>
          </a:bodyPr>
          <a:lstStyle/>
          <a:p>
            <a:pPr algn="ctr">
              <a:lnSpc>
                <a:spcPct val="100000"/>
              </a:lnSpc>
            </a:pPr>
            <a:r>
              <a:rPr lang="uk-UA" sz="3200" b="1" dirty="0">
                <a:latin typeface="+mn-lt"/>
              </a:rPr>
              <a:t>4. ЗА ЯКИМ КУРСОМ ФОП-У ПЕРЕВЕСТИ ВАЛЮТНУ ВИРУЧКУ ВІД ПРОДАЖУ ТОВАРІВ НА ІНОЗЕМНИХ МАРКЕТПЛЕЙСАХ</a:t>
            </a:r>
            <a:endParaRPr lang="x-none" sz="3200" b="1" dirty="0">
              <a:latin typeface="+mn-lt"/>
            </a:endParaRPr>
          </a:p>
        </p:txBody>
      </p:sp>
      <p:sp>
        <p:nvSpPr>
          <p:cNvPr id="3" name="Content Placeholder 2">
            <a:extLst>
              <a:ext uri="{FF2B5EF4-FFF2-40B4-BE49-F238E27FC236}">
                <a16:creationId xmlns:a16="http://schemas.microsoft.com/office/drawing/2014/main" xmlns="" id="{B5E7F126-872D-3C4D-8934-7AE0C7446783}"/>
              </a:ext>
            </a:extLst>
          </p:cNvPr>
          <p:cNvSpPr>
            <a:spLocks noGrp="1"/>
          </p:cNvSpPr>
          <p:nvPr>
            <p:ph idx="1"/>
          </p:nvPr>
        </p:nvSpPr>
        <p:spPr>
          <a:xfrm>
            <a:off x="492443" y="2050353"/>
            <a:ext cx="11506517" cy="3679569"/>
          </a:xfrm>
        </p:spPr>
        <p:txBody>
          <a:bodyPr anchor="ctr">
            <a:normAutofit/>
          </a:bodyPr>
          <a:lstStyle/>
          <a:p>
            <a:pPr marL="0" indent="457200" algn="just">
              <a:lnSpc>
                <a:spcPct val="114000"/>
              </a:lnSpc>
              <a:spcBef>
                <a:spcPts val="0"/>
              </a:spcBef>
              <a:buNone/>
            </a:pPr>
            <a:r>
              <a:rPr lang="uk-UA" b="1" dirty="0"/>
              <a:t>Податкова:</a:t>
            </a:r>
          </a:p>
          <a:p>
            <a:pPr marL="0" indent="457200" algn="just">
              <a:lnSpc>
                <a:spcPct val="114000"/>
              </a:lnSpc>
              <a:spcBef>
                <a:spcPts val="0"/>
              </a:spcBef>
              <a:buNone/>
            </a:pPr>
            <a:r>
              <a:rPr lang="uk-UA" dirty="0"/>
              <a:t>Для оподаткування єдиними податком кошти переводимо </a:t>
            </a:r>
            <a:br>
              <a:rPr lang="uk-UA" dirty="0"/>
            </a:br>
            <a:r>
              <a:rPr lang="uk-UA" dirty="0"/>
              <a:t>у гривні за курсом НБУ на дату отримання доходу «там»).</a:t>
            </a:r>
          </a:p>
          <a:p>
            <a:pPr marL="0" indent="457200" algn="just">
              <a:lnSpc>
                <a:spcPct val="114000"/>
              </a:lnSpc>
              <a:spcBef>
                <a:spcPts val="0"/>
              </a:spcBef>
              <a:buNone/>
            </a:pPr>
            <a:r>
              <a:rPr lang="uk-UA" dirty="0"/>
              <a:t> Тобто, на дату надходження на рахунки ПАЙОНІР та ВАЙС !!!</a:t>
            </a:r>
            <a:endParaRPr lang="uk-UA" b="0" dirty="0">
              <a:effectLst/>
            </a:endParaRPr>
          </a:p>
        </p:txBody>
      </p:sp>
      <p:sp>
        <p:nvSpPr>
          <p:cNvPr id="5" name="Google Shape;200;p11">
            <a:extLst>
              <a:ext uri="{FF2B5EF4-FFF2-40B4-BE49-F238E27FC236}">
                <a16:creationId xmlns:a16="http://schemas.microsoft.com/office/drawing/2014/main" xmlns="" id="{37DC7D37-4150-4BB2-8A2E-C92A9474CE22}"/>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61</a:t>
            </a:fld>
            <a:endParaRPr sz="2000" b="1" i="0" u="none" strike="noStrike" cap="none" dirty="0">
              <a:solidFill>
                <a:schemeClr val="dk1"/>
              </a:solidFill>
              <a:latin typeface="Calibri"/>
              <a:ea typeface="Calibri"/>
              <a:cs typeface="Calibri"/>
              <a:sym typeface="Calibri"/>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3261658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6E0DB-12DC-014E-AD84-080988B325B1}"/>
              </a:ext>
            </a:extLst>
          </p:cNvPr>
          <p:cNvSpPr>
            <a:spLocks noGrp="1"/>
          </p:cNvSpPr>
          <p:nvPr>
            <p:ph type="title"/>
          </p:nvPr>
        </p:nvSpPr>
        <p:spPr>
          <a:xfrm>
            <a:off x="0" y="41275"/>
            <a:ext cx="12110720" cy="1141413"/>
          </a:xfrm>
        </p:spPr>
        <p:txBody>
          <a:bodyPr>
            <a:noAutofit/>
          </a:bodyPr>
          <a:lstStyle/>
          <a:p>
            <a:pPr algn="ctr">
              <a:lnSpc>
                <a:spcPct val="100000"/>
              </a:lnSpc>
            </a:pPr>
            <a:r>
              <a:rPr lang="uk-UA" sz="3500" b="1" dirty="0">
                <a:latin typeface="+mn-lt"/>
              </a:rPr>
              <a:t>5. КАСОВІ АПАРАТИ У РАЗІ ПРОДАЖУ </a:t>
            </a:r>
            <a:br>
              <a:rPr lang="uk-UA" sz="3500" b="1" dirty="0">
                <a:latin typeface="+mn-lt"/>
              </a:rPr>
            </a:br>
            <a:r>
              <a:rPr lang="uk-UA" sz="3500" b="1" dirty="0">
                <a:latin typeface="+mn-lt"/>
              </a:rPr>
              <a:t>НА ІНОЗЕМНИХ МАРКЕПЛЕЙСАХ</a:t>
            </a:r>
            <a:endParaRPr lang="x-none" sz="3500" b="1" dirty="0">
              <a:latin typeface="+mn-lt"/>
            </a:endParaRPr>
          </a:p>
        </p:txBody>
      </p:sp>
      <p:sp>
        <p:nvSpPr>
          <p:cNvPr id="3" name="Content Placeholder 2">
            <a:extLst>
              <a:ext uri="{FF2B5EF4-FFF2-40B4-BE49-F238E27FC236}">
                <a16:creationId xmlns:a16="http://schemas.microsoft.com/office/drawing/2014/main" xmlns="" id="{4B123F58-A859-C345-ABBB-EC6300A4CF8B}"/>
              </a:ext>
            </a:extLst>
          </p:cNvPr>
          <p:cNvSpPr>
            <a:spLocks noGrp="1"/>
          </p:cNvSpPr>
          <p:nvPr>
            <p:ph idx="1"/>
          </p:nvPr>
        </p:nvSpPr>
        <p:spPr>
          <a:xfrm>
            <a:off x="254000" y="1917289"/>
            <a:ext cx="11643359" cy="4259673"/>
          </a:xfrm>
        </p:spPr>
        <p:txBody>
          <a:bodyPr anchor="ctr">
            <a:normAutofit/>
          </a:bodyPr>
          <a:lstStyle/>
          <a:p>
            <a:pPr marL="0" indent="457200" algn="just">
              <a:lnSpc>
                <a:spcPct val="114000"/>
              </a:lnSpc>
              <a:spcBef>
                <a:spcPts val="0"/>
              </a:spcBef>
              <a:buNone/>
            </a:pPr>
            <a:r>
              <a:rPr lang="uk-UA" b="1" dirty="0"/>
              <a:t> </a:t>
            </a:r>
            <a:endParaRPr lang="uk-UA" b="0" dirty="0">
              <a:effectLst/>
            </a:endParaRPr>
          </a:p>
          <a:p>
            <a:pPr marL="0" indent="457200" algn="just">
              <a:lnSpc>
                <a:spcPct val="114000"/>
              </a:lnSpc>
              <a:spcBef>
                <a:spcPts val="0"/>
              </a:spcBef>
              <a:buNone/>
            </a:pPr>
            <a:r>
              <a:rPr lang="uk-UA" dirty="0"/>
              <a:t>Чи потрібно застосовувати РРО (ПРРО) у разі продажу на закордонних </a:t>
            </a:r>
            <a:r>
              <a:rPr lang="uk-UA" dirty="0" err="1"/>
              <a:t>маркетплейсах</a:t>
            </a:r>
            <a:r>
              <a:rPr lang="uk-UA" dirty="0"/>
              <a:t>?</a:t>
            </a:r>
            <a:endParaRPr lang="uk-UA" b="0" dirty="0">
              <a:effectLst/>
            </a:endParaRPr>
          </a:p>
          <a:p>
            <a:pPr marL="0" indent="457200" algn="just">
              <a:lnSpc>
                <a:spcPct val="114000"/>
              </a:lnSpc>
              <a:spcBef>
                <a:spcPts val="0"/>
              </a:spcBef>
              <a:buNone/>
            </a:pPr>
            <a:r>
              <a:rPr lang="uk-UA" dirty="0"/>
              <a:t/>
            </a:r>
            <a:br>
              <a:rPr lang="uk-UA" dirty="0"/>
            </a:br>
            <a:endParaRPr lang="x-none" dirty="0"/>
          </a:p>
        </p:txBody>
      </p:sp>
      <p:sp>
        <p:nvSpPr>
          <p:cNvPr id="5" name="Google Shape;200;p11">
            <a:extLst>
              <a:ext uri="{FF2B5EF4-FFF2-40B4-BE49-F238E27FC236}">
                <a16:creationId xmlns:a16="http://schemas.microsoft.com/office/drawing/2014/main" xmlns="" id="{DFB42D79-C79B-495A-90A9-49B00376E4DD}"/>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62</a:t>
            </a:fld>
            <a:endParaRPr sz="2000" b="1" i="0" u="none" strike="noStrike" cap="none" dirty="0">
              <a:solidFill>
                <a:schemeClr val="dk1"/>
              </a:solidFill>
              <a:latin typeface="Calibri"/>
              <a:ea typeface="Calibri"/>
              <a:cs typeface="Calibri"/>
              <a:sym typeface="Calibri"/>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634397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838200" y="2136339"/>
            <a:ext cx="10512000" cy="461665"/>
          </a:xfrm>
          <a:prstGeom prst="rect">
            <a:avLst/>
          </a:prstGeom>
        </p:spPr>
        <p:txBody>
          <a:bodyPr>
            <a:spAutoFit/>
          </a:bodyPr>
          <a:lstStyle/>
          <a:p>
            <a:pPr algn="just">
              <a:defRPr/>
            </a:pPr>
            <a:r>
              <a:rPr lang="ru-RU" sz="2400"/>
              <a:t>      </a:t>
            </a:r>
            <a:endParaRPr sz="1200"/>
          </a:p>
        </p:txBody>
      </p:sp>
      <p:sp>
        <p:nvSpPr>
          <p:cNvPr id="4" name="Прямоугольник 3"/>
          <p:cNvSpPr/>
          <p:nvPr/>
        </p:nvSpPr>
        <p:spPr bwMode="auto">
          <a:xfrm>
            <a:off x="309666" y="825018"/>
            <a:ext cx="11587694" cy="5207964"/>
          </a:xfrm>
          <a:prstGeom prst="rect">
            <a:avLst/>
          </a:prstGeom>
        </p:spPr>
        <p:txBody>
          <a:bodyPr wrap="square" anchor="ctr">
            <a:spAutoFit/>
          </a:bodyPr>
          <a:lstStyle/>
          <a:p>
            <a:pPr indent="457200" algn="just" fontAlgn="base">
              <a:lnSpc>
                <a:spcPct val="114000"/>
              </a:lnSpc>
            </a:pPr>
            <a:r>
              <a:rPr lang="uk-UA" sz="2933" dirty="0" err="1"/>
              <a:t>ФОПи-єдинники</a:t>
            </a:r>
            <a:r>
              <a:rPr lang="uk-UA" sz="2933" dirty="0"/>
              <a:t> першої та другої групи, податкова адреса яких знаходиться на територіях бойових дій або на тимчасово окупованих </a:t>
            </a:r>
            <a:r>
              <a:rPr lang="uk-UA" sz="2933" dirty="0" err="1"/>
              <a:t>рф</a:t>
            </a:r>
            <a:r>
              <a:rPr lang="uk-UA" sz="2933" dirty="0"/>
              <a:t> територіях України станом на дату початку бойових дій або тимчасової окупації, мають право не сплачувати </a:t>
            </a:r>
            <a:r>
              <a:rPr lang="uk-UA" sz="2933" b="1" dirty="0"/>
              <a:t>єдиний податок</a:t>
            </a:r>
            <a:r>
              <a:rPr lang="uk-UA" sz="2933" dirty="0"/>
              <a:t> за період з першого числа місяця, в якому почалися бойові дії на відповідній території, виникла можливість бойових дій або почалася тимчасова окупація такої території, до останнього числа місяця, в якому </a:t>
            </a:r>
            <a:r>
              <a:rPr lang="uk-UA" sz="2933" dirty="0" err="1"/>
              <a:t>завершаться</a:t>
            </a:r>
            <a:r>
              <a:rPr lang="uk-UA" sz="2933" dirty="0"/>
              <a:t> такі активні бойові дії, припиниться можливість бойових дій або завершиться тимчасова окупація (п. 11 підрозділу 8 розділу </a:t>
            </a:r>
            <a:r>
              <a:rPr lang="en-GB" sz="2933" dirty="0"/>
              <a:t>XX «</a:t>
            </a:r>
            <a:r>
              <a:rPr lang="uk-UA" sz="2933" dirty="0"/>
              <a:t>Перехідні положення» ПКУ).</a:t>
            </a:r>
          </a:p>
        </p:txBody>
      </p:sp>
      <p:sp>
        <p:nvSpPr>
          <p:cNvPr id="5" name="Заголовок 7"/>
          <p:cNvSpPr txBox="1"/>
          <p:nvPr/>
        </p:nvSpPr>
        <p:spPr bwMode="auto">
          <a:xfrm>
            <a:off x="122084" y="115220"/>
            <a:ext cx="12069916" cy="615553"/>
          </a:xfrm>
          <a:prstGeom prst="rect">
            <a:avLst/>
          </a:prstGeom>
        </p:spPr>
        <p:txBody>
          <a:bodyPr vert="horz" wrap="square" lIns="60960" tIns="30480" rIns="60960" bIns="3048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nSpc>
                <a:spcPct val="100000"/>
              </a:lnSpc>
              <a:defRPr/>
            </a:pPr>
            <a:r>
              <a:rPr lang="uk-UA" sz="3600" dirty="0">
                <a:solidFill>
                  <a:schemeClr val="tx1"/>
                </a:solidFill>
              </a:rPr>
              <a:t>ЗВІЛЬНЕННЯ ВІД СПЛАТИ ЄП</a:t>
            </a:r>
          </a:p>
        </p:txBody>
      </p:sp>
      <p:sp>
        <p:nvSpPr>
          <p:cNvPr id="6" name="Google Shape;200;p11">
            <a:extLst>
              <a:ext uri="{FF2B5EF4-FFF2-40B4-BE49-F238E27FC236}">
                <a16:creationId xmlns:a16="http://schemas.microsoft.com/office/drawing/2014/main" xmlns="" id="{C88D77DF-029F-414E-B71A-2D143783B3BD}"/>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63</a:t>
            </a:fld>
            <a:endParaRPr sz="2000" b="1" i="0" u="none" strike="noStrike" cap="none" dirty="0">
              <a:solidFill>
                <a:schemeClr val="dk1"/>
              </a:solidFill>
              <a:latin typeface="Calibri"/>
              <a:ea typeface="Calibri"/>
              <a:cs typeface="Calibri"/>
              <a:sym typeface="Calibri"/>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4169724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191A5F9-A948-E349-8AA9-CF6A1A749C27}"/>
              </a:ext>
            </a:extLst>
          </p:cNvPr>
          <p:cNvSpPr/>
          <p:nvPr/>
        </p:nvSpPr>
        <p:spPr>
          <a:xfrm>
            <a:off x="254000" y="334050"/>
            <a:ext cx="11744959" cy="5912901"/>
          </a:xfrm>
          <a:prstGeom prst="rect">
            <a:avLst/>
          </a:prstGeom>
        </p:spPr>
        <p:txBody>
          <a:bodyPr wrap="square" anchor="ctr">
            <a:spAutoFit/>
          </a:bodyPr>
          <a:lstStyle/>
          <a:p>
            <a:pPr indent="457200" algn="just">
              <a:lnSpc>
                <a:spcPct val="110000"/>
              </a:lnSpc>
            </a:pPr>
            <a:r>
              <a:rPr lang="uk-UA" sz="2300" dirty="0"/>
              <a:t>Я</a:t>
            </a:r>
            <a:r>
              <a:rPr lang="uk-UA" sz="2300" b="0" i="0" dirty="0">
                <a:effectLst/>
              </a:rPr>
              <a:t>кщо ФОП з податковою </a:t>
            </a:r>
            <a:r>
              <a:rPr lang="uk-UA" sz="2300" b="0" i="0" dirty="0" err="1">
                <a:effectLst/>
              </a:rPr>
              <a:t>адресою</a:t>
            </a:r>
            <a:r>
              <a:rPr lang="uk-UA" sz="2300" b="0" i="0" dirty="0">
                <a:effectLst/>
              </a:rPr>
              <a:t> у м. Харків до групи 1 чи 2 ЄП потрапив вже після 15.09.2022 р., то в нього з 01.08.2023 р. можливості не сплачувати ЄП немає. При цьому не важливо, чи він:</a:t>
            </a:r>
          </a:p>
          <a:p>
            <a:pPr indent="457200" algn="just">
              <a:lnSpc>
                <a:spcPct val="110000"/>
              </a:lnSpc>
            </a:pPr>
            <a:r>
              <a:rPr lang="uk-UA" sz="2300" b="0" i="0" dirty="0">
                <a:effectLst/>
              </a:rPr>
              <a:t>— одразу після реєстрації обрав ЄП груп 1 чи 2;</a:t>
            </a:r>
          </a:p>
          <a:p>
            <a:pPr indent="457200" algn="just">
              <a:lnSpc>
                <a:spcPct val="110000"/>
              </a:lnSpc>
            </a:pPr>
            <a:r>
              <a:rPr lang="uk-UA" sz="2300" b="0" i="0" dirty="0">
                <a:effectLst/>
              </a:rPr>
              <a:t>— перейшов на ЄП групи 1 чи 2 із загальної системи;</a:t>
            </a:r>
          </a:p>
          <a:p>
            <a:pPr indent="457200" algn="just">
              <a:lnSpc>
                <a:spcPct val="110000"/>
              </a:lnSpc>
            </a:pPr>
            <a:r>
              <a:rPr lang="uk-UA" sz="2300" b="0" i="0" dirty="0">
                <a:effectLst/>
              </a:rPr>
              <a:t>— перейшов на ЄП групи 1 чи 2 із групи 3 ЄП.</a:t>
            </a:r>
          </a:p>
          <a:p>
            <a:pPr indent="457200" algn="just">
              <a:lnSpc>
                <a:spcPct val="110000"/>
              </a:lnSpc>
            </a:pPr>
            <a:r>
              <a:rPr lang="uk-UA" sz="2300" b="0" i="0" dirty="0">
                <a:effectLst/>
              </a:rPr>
              <a:t> Якщо у групі 1 чи 2 ЄП він опинився після 15.09.2022 р., то можливості несплати в нього починаючи з 01.08.2023 р. немає. </a:t>
            </a:r>
          </a:p>
          <a:p>
            <a:pPr indent="457200" algn="just">
              <a:lnSpc>
                <a:spcPct val="110000"/>
              </a:lnSpc>
            </a:pPr>
            <a:r>
              <a:rPr lang="uk-UA" sz="2300" b="0" i="0" dirty="0">
                <a:effectLst/>
              </a:rPr>
              <a:t>У ФОП, який має можливість не сплачувати ЄП груп 1 та 2, така можливість зберігається:</a:t>
            </a:r>
          </a:p>
          <a:p>
            <a:pPr indent="457200" algn="just">
              <a:lnSpc>
                <a:spcPct val="110000"/>
              </a:lnSpc>
            </a:pPr>
            <a:r>
              <a:rPr lang="uk-UA" sz="2300" b="0" i="0" dirty="0">
                <a:effectLst/>
              </a:rPr>
              <a:t>— до останнього числа місяця, в якому було завершено активні бойові дії / припинено можливість бойових дій / завершено тимчасову окупацію. Орієнтир на </a:t>
            </a:r>
            <a:r>
              <a:rPr lang="uk-UA" sz="2300" b="0" i="1" u="none" strike="noStrike" dirty="0">
                <a:effectLst/>
              </a:rPr>
              <a:t>Перелік № 309</a:t>
            </a:r>
            <a:r>
              <a:rPr lang="uk-UA" sz="2300" b="0" i="0" dirty="0">
                <a:effectLst/>
              </a:rPr>
              <a:t> (крайня права графа);</a:t>
            </a:r>
          </a:p>
          <a:p>
            <a:pPr indent="457200" algn="just">
              <a:lnSpc>
                <a:spcPct val="110000"/>
              </a:lnSpc>
            </a:pPr>
            <a:r>
              <a:rPr lang="uk-UA" sz="2300" b="0" i="0" dirty="0">
                <a:effectLst/>
              </a:rPr>
              <a:t>— чи до кінця місяця, в якому ФОП було проведено державну реєстрацію зміни місцезнаходження (податкової адреси) на територію, що не відноситься до зазначених вище пільгових територій.</a:t>
            </a:r>
          </a:p>
        </p:txBody>
      </p:sp>
      <p:sp>
        <p:nvSpPr>
          <p:cNvPr id="4" name="Google Shape;200;p11">
            <a:extLst>
              <a:ext uri="{FF2B5EF4-FFF2-40B4-BE49-F238E27FC236}">
                <a16:creationId xmlns:a16="http://schemas.microsoft.com/office/drawing/2014/main" xmlns="" id="{75A83BC5-19DC-4405-BAE9-161D70EC5A48}"/>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64</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3962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
          <p:cNvSpPr/>
          <p:nvPr/>
        </p:nvSpPr>
        <p:spPr bwMode="auto">
          <a:xfrm>
            <a:off x="384094" y="646123"/>
            <a:ext cx="11482786" cy="830997"/>
          </a:xfrm>
          <a:prstGeom prst="rect">
            <a:avLst/>
          </a:prstGeom>
        </p:spPr>
        <p:txBody>
          <a:bodyPr wrap="square">
            <a:spAutoFit/>
          </a:bodyPr>
          <a:lstStyle/>
          <a:p>
            <a:pPr algn="ctr"/>
            <a:r>
              <a:rPr lang="uk-UA" altLang="x-none" sz="2400" b="1" dirty="0">
                <a:solidFill>
                  <a:srgbClr val="000000"/>
                </a:solidFill>
                <a:ea typeface="Times New Roman" panose="02020603050405020304" pitchFamily="18" charset="0"/>
              </a:rPr>
              <a:t>ПОРІВНЯЛЬНА ТАБЛИЦЯ про внесення змін до статті 298 Податкового кодексу України щодо державної реєстрації фізичних осіб-підприємців</a:t>
            </a:r>
            <a:endParaRPr lang="ru-RU" sz="2400" dirty="0">
              <a:ea typeface="Times New Roman" panose="02020603050405020304" pitchFamily="18" charset="0"/>
            </a:endParaRPr>
          </a:p>
        </p:txBody>
      </p:sp>
      <p:sp>
        <p:nvSpPr>
          <p:cNvPr id="5" name="Заголовок 7"/>
          <p:cNvSpPr txBox="1"/>
          <p:nvPr/>
        </p:nvSpPr>
        <p:spPr bwMode="auto">
          <a:xfrm>
            <a:off x="575199" y="30570"/>
            <a:ext cx="11040534" cy="615553"/>
          </a:xfrm>
          <a:prstGeom prst="rect">
            <a:avLst/>
          </a:prstGeom>
        </p:spPr>
        <p:txBody>
          <a:bodyPr vert="horz" wrap="square" lIns="60960" tIns="30480" rIns="60960" bIns="3048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nSpc>
                <a:spcPct val="100000"/>
              </a:lnSpc>
              <a:defRPr/>
            </a:pPr>
            <a:r>
              <a:rPr lang="uk-UA" sz="3600" dirty="0">
                <a:solidFill>
                  <a:schemeClr val="tx1"/>
                </a:solidFill>
              </a:rPr>
              <a:t>ЗМІНИ, ЯКІ ПЛАНУЮТЬСЯ</a:t>
            </a:r>
          </a:p>
        </p:txBody>
      </p:sp>
      <p:graphicFrame>
        <p:nvGraphicFramePr>
          <p:cNvPr id="6" name="Table 5">
            <a:extLst>
              <a:ext uri="{FF2B5EF4-FFF2-40B4-BE49-F238E27FC236}">
                <a16:creationId xmlns:a16="http://schemas.microsoft.com/office/drawing/2014/main" xmlns="" id="{6DB52C0A-0F0C-42C5-A92D-82DD507B7054}"/>
              </a:ext>
            </a:extLst>
          </p:cNvPr>
          <p:cNvGraphicFramePr>
            <a:graphicFrameLocks noGrp="1"/>
          </p:cNvGraphicFramePr>
          <p:nvPr>
            <p:extLst>
              <p:ext uri="{D42A27DB-BD31-4B8C-83A1-F6EECF244321}">
                <p14:modId xmlns:p14="http://schemas.microsoft.com/office/powerpoint/2010/main" val="1828801937"/>
              </p:ext>
            </p:extLst>
          </p:nvPr>
        </p:nvGraphicFramePr>
        <p:xfrm>
          <a:off x="384094" y="1605280"/>
          <a:ext cx="11482786" cy="4741947"/>
        </p:xfrm>
        <a:graphic>
          <a:graphicData uri="http://schemas.openxmlformats.org/drawingml/2006/table">
            <a:tbl>
              <a:tblPr bandRow="1">
                <a:tableStyleId>{5940675A-B579-460E-94D1-54222C63F5DA}</a:tableStyleId>
              </a:tblPr>
              <a:tblGrid>
                <a:gridCol w="5741018">
                  <a:extLst>
                    <a:ext uri="{9D8B030D-6E8A-4147-A177-3AD203B41FA5}">
                      <a16:colId xmlns:a16="http://schemas.microsoft.com/office/drawing/2014/main" xmlns="" val="2178454235"/>
                    </a:ext>
                  </a:extLst>
                </a:gridCol>
                <a:gridCol w="5741768">
                  <a:extLst>
                    <a:ext uri="{9D8B030D-6E8A-4147-A177-3AD203B41FA5}">
                      <a16:colId xmlns:a16="http://schemas.microsoft.com/office/drawing/2014/main" xmlns="" val="1857320473"/>
                    </a:ext>
                  </a:extLst>
                </a:gridCol>
              </a:tblGrid>
              <a:tr h="532335">
                <a:tc>
                  <a:txBody>
                    <a:bodyPr/>
                    <a:lstStyle/>
                    <a:p>
                      <a:pPr algn="ctr">
                        <a:lnSpc>
                          <a:spcPct val="100000"/>
                        </a:lnSpc>
                        <a:spcBef>
                          <a:spcPts val="300"/>
                        </a:spcBef>
                        <a:spcAft>
                          <a:spcPts val="300"/>
                        </a:spcAft>
                      </a:pPr>
                      <a:r>
                        <a:rPr lang="uk-UA" sz="2200" b="1" dirty="0">
                          <a:effectLst/>
                        </a:rPr>
                        <a:t>Зміст положення акту законодавства</a:t>
                      </a:r>
                      <a:endParaRPr lang="x-none" sz="2200" b="1" dirty="0">
                        <a:effectLst/>
                        <a:latin typeface="Calibri" panose="020F0502020204030204" pitchFamily="34" charset="0"/>
                        <a:ea typeface="Calibri" panose="020F0502020204030204" pitchFamily="34" charset="0"/>
                      </a:endParaRPr>
                    </a:p>
                  </a:txBody>
                  <a:tcPr marL="45720" marR="45720" marT="0" marB="0" anchor="ctr">
                    <a:solidFill>
                      <a:schemeClr val="accent6">
                        <a:lumMod val="40000"/>
                        <a:lumOff val="60000"/>
                      </a:schemeClr>
                    </a:solidFill>
                  </a:tcPr>
                </a:tc>
                <a:tc>
                  <a:txBody>
                    <a:bodyPr/>
                    <a:lstStyle/>
                    <a:p>
                      <a:pPr algn="ctr">
                        <a:lnSpc>
                          <a:spcPct val="100000"/>
                        </a:lnSpc>
                        <a:spcBef>
                          <a:spcPts val="300"/>
                        </a:spcBef>
                        <a:spcAft>
                          <a:spcPts val="300"/>
                        </a:spcAft>
                      </a:pPr>
                      <a:r>
                        <a:rPr lang="uk-UA" sz="2200" b="1" dirty="0">
                          <a:effectLst/>
                        </a:rPr>
                        <a:t>Зміст відповідного положення </a:t>
                      </a:r>
                      <a:r>
                        <a:rPr lang="uk-UA" sz="2200" b="1" dirty="0" err="1">
                          <a:effectLst/>
                        </a:rPr>
                        <a:t>проєкту</a:t>
                      </a:r>
                      <a:r>
                        <a:rPr lang="uk-UA" sz="2200" b="1" dirty="0">
                          <a:effectLst/>
                        </a:rPr>
                        <a:t> </a:t>
                      </a:r>
                      <a:r>
                        <a:rPr lang="uk-UA" sz="2200" b="1" dirty="0" err="1">
                          <a:effectLst/>
                        </a:rPr>
                        <a:t>акта</a:t>
                      </a:r>
                      <a:endParaRPr lang="x-none" sz="2200" b="1" dirty="0">
                        <a:effectLst/>
                        <a:latin typeface="Calibri" panose="020F0502020204030204" pitchFamily="34" charset="0"/>
                        <a:ea typeface="Calibri" panose="020F0502020204030204" pitchFamily="34" charset="0"/>
                      </a:endParaRPr>
                    </a:p>
                  </a:txBody>
                  <a:tcPr marL="45720" marR="45720" marT="0" marB="0" anchor="ctr">
                    <a:solidFill>
                      <a:schemeClr val="accent6">
                        <a:lumMod val="40000"/>
                        <a:lumOff val="60000"/>
                      </a:schemeClr>
                    </a:solidFill>
                  </a:tcPr>
                </a:tc>
                <a:extLst>
                  <a:ext uri="{0D108BD9-81ED-4DB2-BD59-A6C34878D82A}">
                    <a16:rowId xmlns:a16="http://schemas.microsoft.com/office/drawing/2014/main" xmlns="" val="1200674617"/>
                  </a:ext>
                </a:extLst>
              </a:tr>
              <a:tr h="483665">
                <a:tc gridSpan="2">
                  <a:txBody>
                    <a:bodyPr/>
                    <a:lstStyle/>
                    <a:p>
                      <a:pPr algn="ctr">
                        <a:lnSpc>
                          <a:spcPct val="100000"/>
                        </a:lnSpc>
                        <a:spcBef>
                          <a:spcPts val="300"/>
                        </a:spcBef>
                        <a:spcAft>
                          <a:spcPts val="300"/>
                        </a:spcAft>
                      </a:pPr>
                      <a:r>
                        <a:rPr lang="uk-UA" sz="2200" b="1" dirty="0">
                          <a:effectLst/>
                        </a:rPr>
                        <a:t>Податковий кодекс України</a:t>
                      </a:r>
                      <a:endParaRPr lang="x-none" sz="2200" b="1" dirty="0">
                        <a:effectLst/>
                        <a:latin typeface="Calibri" panose="020F0502020204030204" pitchFamily="34" charset="0"/>
                        <a:ea typeface="Calibri" panose="020F0502020204030204" pitchFamily="34" charset="0"/>
                      </a:endParaRPr>
                    </a:p>
                  </a:txBody>
                  <a:tcPr marL="45720" marR="45720" marT="0" marB="0" anchor="ctr">
                    <a:solidFill>
                      <a:schemeClr val="accent6">
                        <a:lumMod val="40000"/>
                        <a:lumOff val="60000"/>
                      </a:schemeClr>
                    </a:solidFill>
                  </a:tcPr>
                </a:tc>
                <a:tc hMerge="1">
                  <a:txBody>
                    <a:bodyPr/>
                    <a:lstStyle/>
                    <a:p>
                      <a:endParaRPr lang="x-none"/>
                    </a:p>
                  </a:txBody>
                  <a:tcPr/>
                </a:tc>
                <a:extLst>
                  <a:ext uri="{0D108BD9-81ED-4DB2-BD59-A6C34878D82A}">
                    <a16:rowId xmlns:a16="http://schemas.microsoft.com/office/drawing/2014/main" xmlns="" val="1111543437"/>
                  </a:ext>
                </a:extLst>
              </a:tr>
              <a:tr h="3725947">
                <a:tc>
                  <a:txBody>
                    <a:bodyPr/>
                    <a:lstStyle/>
                    <a:p>
                      <a:pPr algn="just">
                        <a:lnSpc>
                          <a:spcPct val="100000"/>
                        </a:lnSpc>
                        <a:spcBef>
                          <a:spcPts val="300"/>
                        </a:spcBef>
                        <a:spcAft>
                          <a:spcPts val="300"/>
                        </a:spcAft>
                      </a:pPr>
                      <a:r>
                        <a:rPr lang="uk-UA" sz="2200" dirty="0">
                          <a:effectLst/>
                        </a:rPr>
                        <a:t>298.1.2. Зареєстровані в установленому порядку фізичні особи - підприємці, які до закінчення місяця, в якому відбулася державна реєстрація, подали заяву щодо обрання спрощеної системи оподаткування та ставки єдиного податку, встановленої для першої або другої групи, вважаються платниками єдиного податку з першого числа місяця, наступного за місяцем, у якому відбулася державна реєстрація.</a:t>
                      </a:r>
                      <a:endParaRPr lang="x-none" sz="2200" dirty="0">
                        <a:effectLst/>
                        <a:latin typeface="Calibri" panose="020F0502020204030204" pitchFamily="34" charset="0"/>
                        <a:ea typeface="Calibri" panose="020F0502020204030204" pitchFamily="34" charset="0"/>
                      </a:endParaRPr>
                    </a:p>
                  </a:txBody>
                  <a:tcPr marL="108000" marR="108000" marT="0" marB="0" anchor="ctr"/>
                </a:tc>
                <a:tc>
                  <a:txBody>
                    <a:bodyPr/>
                    <a:lstStyle/>
                    <a:p>
                      <a:pPr algn="just">
                        <a:lnSpc>
                          <a:spcPct val="100000"/>
                        </a:lnSpc>
                        <a:spcBef>
                          <a:spcPts val="300"/>
                        </a:spcBef>
                        <a:spcAft>
                          <a:spcPts val="300"/>
                        </a:spcAft>
                      </a:pPr>
                      <a:r>
                        <a:rPr lang="uk-UA" sz="2200" dirty="0">
                          <a:effectLst/>
                        </a:rPr>
                        <a:t>298.1.2. Зареєстровані в установленому порядку фізичні особи - підприємці, які протягом 10 днів з дня державної реєстрації подали заяву щодо обрання спрощеної системи оподаткування та ставки єдиного податку, встановленої для першої або другої групи, вважаються платниками єдиного податку з дня їх державної реєстрації.</a:t>
                      </a:r>
                      <a:endParaRPr lang="x-none" sz="2200" dirty="0">
                        <a:effectLst/>
                        <a:latin typeface="Calibri" panose="020F0502020204030204" pitchFamily="34" charset="0"/>
                        <a:ea typeface="Calibri" panose="020F0502020204030204" pitchFamily="34" charset="0"/>
                      </a:endParaRPr>
                    </a:p>
                  </a:txBody>
                  <a:tcPr marL="108000" marR="108000" marT="0" marB="0" anchor="ctr"/>
                </a:tc>
                <a:extLst>
                  <a:ext uri="{0D108BD9-81ED-4DB2-BD59-A6C34878D82A}">
                    <a16:rowId xmlns:a16="http://schemas.microsoft.com/office/drawing/2014/main" xmlns="" val="1956512065"/>
                  </a:ext>
                </a:extLst>
              </a:tr>
            </a:tbl>
          </a:graphicData>
        </a:graphic>
      </p:graphicFrame>
      <p:sp>
        <p:nvSpPr>
          <p:cNvPr id="7" name="Google Shape;200;p11">
            <a:extLst>
              <a:ext uri="{FF2B5EF4-FFF2-40B4-BE49-F238E27FC236}">
                <a16:creationId xmlns:a16="http://schemas.microsoft.com/office/drawing/2014/main" xmlns="" id="{B53B73E8-828C-44E0-A929-C10C48B22FD0}"/>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65</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2446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C86E9-493D-9246-AC0B-74E78E4AB257}"/>
              </a:ext>
            </a:extLst>
          </p:cNvPr>
          <p:cNvSpPr>
            <a:spLocks noGrp="1"/>
          </p:cNvSpPr>
          <p:nvPr>
            <p:ph type="title"/>
          </p:nvPr>
        </p:nvSpPr>
        <p:spPr>
          <a:xfrm>
            <a:off x="0" y="0"/>
            <a:ext cx="12192000" cy="1325563"/>
          </a:xfrm>
        </p:spPr>
        <p:txBody>
          <a:bodyPr>
            <a:normAutofit/>
          </a:bodyPr>
          <a:lstStyle/>
          <a:p>
            <a:pPr algn="ctr"/>
            <a:r>
              <a:rPr lang="uk-UA" sz="3500" b="1" dirty="0">
                <a:latin typeface="+mn-lt"/>
              </a:rPr>
              <a:t>ВІДСУТНІСТЬ ШТРАФІВ</a:t>
            </a:r>
            <a:endParaRPr lang="x-none" sz="3500" b="1" dirty="0">
              <a:latin typeface="+mn-lt"/>
            </a:endParaRPr>
          </a:p>
        </p:txBody>
      </p:sp>
      <p:sp>
        <p:nvSpPr>
          <p:cNvPr id="3" name="Rectangle 2">
            <a:extLst>
              <a:ext uri="{FF2B5EF4-FFF2-40B4-BE49-F238E27FC236}">
                <a16:creationId xmlns:a16="http://schemas.microsoft.com/office/drawing/2014/main" xmlns="" id="{0AFBD3AB-E026-E347-89CA-1559F793A072}"/>
              </a:ext>
            </a:extLst>
          </p:cNvPr>
          <p:cNvSpPr/>
          <p:nvPr/>
        </p:nvSpPr>
        <p:spPr>
          <a:xfrm>
            <a:off x="314960" y="924560"/>
            <a:ext cx="11531599" cy="5415280"/>
          </a:xfrm>
          <a:prstGeom prst="rect">
            <a:avLst/>
          </a:prstGeom>
        </p:spPr>
        <p:txBody>
          <a:bodyPr wrap="square" anchor="ctr">
            <a:noAutofit/>
          </a:bodyPr>
          <a:lstStyle/>
          <a:p>
            <a:pPr indent="457200" algn="just">
              <a:lnSpc>
                <a:spcPct val="114000"/>
              </a:lnSpc>
            </a:pPr>
            <a:r>
              <a:rPr lang="uk-UA" sz="2600" b="0" i="0" dirty="0">
                <a:effectLst/>
              </a:rPr>
              <a:t>— з 01.08.2023 р. і до кінця воєнного стану </a:t>
            </a:r>
            <a:r>
              <a:rPr lang="uk-UA" sz="2600" b="1" i="0" dirty="0">
                <a:effectLst/>
              </a:rPr>
              <a:t>без </a:t>
            </a:r>
            <a:r>
              <a:rPr lang="uk-UA" sz="2600" b="1" i="0" dirty="0" err="1">
                <a:effectLst/>
              </a:rPr>
              <a:t>самоштрафу</a:t>
            </a:r>
            <a:r>
              <a:rPr lang="uk-UA" sz="2600" b="1" i="0" dirty="0">
                <a:effectLst/>
              </a:rPr>
              <a:t> та пені</a:t>
            </a:r>
            <a:r>
              <a:rPr lang="uk-UA" sz="2600" b="0" i="0" dirty="0">
                <a:effectLst/>
              </a:rPr>
              <a:t> можна виправляти заниження податкових зобов’язань з ЄП (</a:t>
            </a:r>
            <a:r>
              <a:rPr lang="uk-UA" sz="2600" b="0" i="1" u="none" strike="noStrike" dirty="0">
                <a:effectLst/>
              </a:rPr>
              <a:t>п. 69.38 підрозд. 10 розд. </a:t>
            </a:r>
            <a:r>
              <a:rPr lang="en-GB" sz="2600" b="0" i="1" u="none" strike="noStrike" dirty="0">
                <a:effectLst/>
              </a:rPr>
              <a:t>XX </a:t>
            </a:r>
            <a:r>
              <a:rPr lang="uk-UA" sz="2600" b="0" i="1" u="none" strike="noStrike" dirty="0">
                <a:effectLst/>
              </a:rPr>
              <a:t>ПКУ</a:t>
            </a:r>
            <a:r>
              <a:rPr lang="uk-UA" sz="2600" b="0" i="0" dirty="0">
                <a:effectLst/>
              </a:rPr>
              <a:t>);</a:t>
            </a:r>
          </a:p>
          <a:p>
            <a:pPr indent="457200" algn="just">
              <a:lnSpc>
                <a:spcPct val="114000"/>
              </a:lnSpc>
            </a:pPr>
            <a:r>
              <a:rPr lang="uk-UA" sz="2600" b="0" i="0" dirty="0">
                <a:effectLst/>
              </a:rPr>
              <a:t>— якщо податківцями документальна перевірка була здійснена (розпочата / відновлена) після 01.08.2023 р. і за її результатами здійснили донарахування ЄП, то за умови сплати донарахованого зобов’язання протягом 30 к. </a:t>
            </a:r>
            <a:r>
              <a:rPr lang="uk-UA" sz="2600" b="0" i="0" dirty="0" err="1">
                <a:effectLst/>
              </a:rPr>
              <a:t>дн</a:t>
            </a:r>
            <a:r>
              <a:rPr lang="uk-UA" sz="2600" b="0" i="0" dirty="0">
                <a:effectLst/>
              </a:rPr>
              <a:t>. з дня, наступного за днем отримання ППР, штрафи, нараховані на суму такого податкового зобов’язання, вважаються скасованими, а пеня не нараховується. Відповідна норма встановлена </a:t>
            </a:r>
            <a:r>
              <a:rPr lang="uk-UA" sz="2600" b="0" i="1" u="none" strike="noStrike" dirty="0" err="1">
                <a:effectLst/>
              </a:rPr>
              <a:t>пп</a:t>
            </a:r>
            <a:r>
              <a:rPr lang="uk-UA" sz="2600" b="0" i="1" u="none" strike="noStrike" dirty="0">
                <a:effectLst/>
              </a:rPr>
              <a:t>. 69.37 підрозд. 10 розд. ХХ ПКУ.</a:t>
            </a:r>
            <a:endParaRPr lang="uk-UA" sz="2600" u="none" strike="noStrike" dirty="0"/>
          </a:p>
          <a:p>
            <a:pPr indent="457200" algn="just">
              <a:lnSpc>
                <a:spcPct val="114000"/>
              </a:lnSpc>
            </a:pPr>
            <a:endParaRPr lang="uk-UA" sz="2600" b="0" i="0" dirty="0">
              <a:effectLst/>
            </a:endParaRPr>
          </a:p>
          <a:p>
            <a:pPr indent="457200" algn="just">
              <a:lnSpc>
                <a:spcPct val="114000"/>
              </a:lnSpc>
            </a:pPr>
            <a:r>
              <a:rPr lang="uk-UA" sz="2600" b="0" i="0" dirty="0">
                <a:effectLst/>
              </a:rPr>
              <a:t>Аналогічно із ФОП </a:t>
            </a:r>
            <a:r>
              <a:rPr lang="uk-UA" sz="2600" b="1" i="0" dirty="0">
                <a:effectLst/>
              </a:rPr>
              <a:t>на загальній системі</a:t>
            </a:r>
            <a:r>
              <a:rPr lang="uk-UA" sz="2600" b="0" i="0" dirty="0">
                <a:effectLst/>
              </a:rPr>
              <a:t> щодо підприємницького ПДФО та військового збору (ВЗ).</a:t>
            </a:r>
          </a:p>
        </p:txBody>
      </p:sp>
      <p:sp>
        <p:nvSpPr>
          <p:cNvPr id="4" name="Google Shape;200;p11">
            <a:extLst>
              <a:ext uri="{FF2B5EF4-FFF2-40B4-BE49-F238E27FC236}">
                <a16:creationId xmlns:a16="http://schemas.microsoft.com/office/drawing/2014/main" xmlns="" id="{E24F5EB5-F482-4E6C-AD36-E51800F409EE}"/>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66</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1705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C5D521-FE70-C445-9AFD-94D5F0DE8424}"/>
              </a:ext>
            </a:extLst>
          </p:cNvPr>
          <p:cNvSpPr>
            <a:spLocks noGrp="1"/>
          </p:cNvSpPr>
          <p:nvPr>
            <p:ph type="title"/>
          </p:nvPr>
        </p:nvSpPr>
        <p:spPr>
          <a:xfrm>
            <a:off x="838200" y="1727200"/>
            <a:ext cx="10515600" cy="3200400"/>
          </a:xfrm>
        </p:spPr>
        <p:txBody>
          <a:bodyPr>
            <a:normAutofit/>
          </a:bodyPr>
          <a:lstStyle/>
          <a:p>
            <a:pPr algn="ctr"/>
            <a:r>
              <a:rPr lang="uk-UA" sz="4000" b="1" dirty="0">
                <a:latin typeface="+mn-lt"/>
              </a:rPr>
              <a:t>6. ЄСВ ЗА «СЕБЕ». </a:t>
            </a:r>
            <a:br>
              <a:rPr lang="uk-UA" sz="4000" b="1" dirty="0">
                <a:latin typeface="+mn-lt"/>
              </a:rPr>
            </a:br>
            <a:r>
              <a:rPr lang="uk-UA" sz="4000" b="1" dirty="0">
                <a:latin typeface="+mn-lt"/>
              </a:rPr>
              <a:t>ЧИ ВАРТО ПЛАТИТИ, ЯКЩО ТАК – ТО ЩО ВАРТО ВРАХУВАТИ?</a:t>
            </a:r>
            <a:endParaRPr lang="x-none" sz="4000" b="1" dirty="0">
              <a:latin typeface="+mn-lt"/>
            </a:endParaRPr>
          </a:p>
        </p:txBody>
      </p:sp>
      <p:sp>
        <p:nvSpPr>
          <p:cNvPr id="3" name="Google Shape;556;p32">
            <a:extLst>
              <a:ext uri="{FF2B5EF4-FFF2-40B4-BE49-F238E27FC236}">
                <a16:creationId xmlns:a16="http://schemas.microsoft.com/office/drawing/2014/main" xmlns="" id="{75120C11-7461-ED42-9470-034E43AD1C9A}"/>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67</a:t>
            </a:fld>
            <a:endParaRPr sz="2000" b="1" i="0" u="none" strike="noStrike" cap="none" dirty="0">
              <a:solidFill>
                <a:schemeClr val="dk1"/>
              </a:solidFill>
              <a:latin typeface="Calibri"/>
              <a:ea typeface="Calibri"/>
              <a:cs typeface="Calibri"/>
              <a:sym typeface="Calibri"/>
            </a:endParaRPr>
          </a:p>
        </p:txBody>
      </p:sp>
      <p:pic>
        <p:nvPicPr>
          <p:cNvPr id="5" name="Рисунок 4">
            <a:extLst>
              <a:ext uri="{FF2B5EF4-FFF2-40B4-BE49-F238E27FC236}">
                <a16:creationId xmlns:a16="http://schemas.microsoft.com/office/drawing/2014/main" xmlns="" id="{5A44F8FB-4FEE-438E-9F93-7AABB78F4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02113" y="490206"/>
            <a:ext cx="1387774" cy="151587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35074841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838200" y="2136339"/>
            <a:ext cx="10512000" cy="461665"/>
          </a:xfrm>
          <a:prstGeom prst="rect">
            <a:avLst/>
          </a:prstGeom>
        </p:spPr>
        <p:txBody>
          <a:bodyPr>
            <a:spAutoFit/>
          </a:bodyPr>
          <a:lstStyle/>
          <a:p>
            <a:pPr algn="just">
              <a:defRPr/>
            </a:pPr>
            <a:r>
              <a:rPr lang="ru-RU" sz="2400"/>
              <a:t>      </a:t>
            </a:r>
            <a:endParaRPr sz="1200"/>
          </a:p>
        </p:txBody>
      </p:sp>
      <p:graphicFrame>
        <p:nvGraphicFramePr>
          <p:cNvPr id="4" name="Таблица 4">
            <a:extLst>
              <a:ext uri="{FF2B5EF4-FFF2-40B4-BE49-F238E27FC236}">
                <a16:creationId xmlns:a16="http://schemas.microsoft.com/office/drawing/2014/main" xmlns="" id="{3CFA46E0-695A-4BD4-8D90-734DEB4315B0}"/>
              </a:ext>
            </a:extLst>
          </p:cNvPr>
          <p:cNvGraphicFramePr>
            <a:graphicFrameLocks noGrp="1"/>
          </p:cNvGraphicFramePr>
          <p:nvPr>
            <p:extLst>
              <p:ext uri="{D42A27DB-BD31-4B8C-83A1-F6EECF244321}">
                <p14:modId xmlns:p14="http://schemas.microsoft.com/office/powerpoint/2010/main" val="4016696259"/>
              </p:ext>
            </p:extLst>
          </p:nvPr>
        </p:nvGraphicFramePr>
        <p:xfrm>
          <a:off x="2434279" y="233148"/>
          <a:ext cx="9461158" cy="3313241"/>
        </p:xfrm>
        <a:graphic>
          <a:graphicData uri="http://schemas.openxmlformats.org/drawingml/2006/table">
            <a:tbl>
              <a:tblPr firstRow="1" bandRow="1">
                <a:tableStyleId>{5C22544A-7EE6-4342-B048-85BDC9FD1C3A}</a:tableStyleId>
              </a:tblPr>
              <a:tblGrid>
                <a:gridCol w="4089515">
                  <a:extLst>
                    <a:ext uri="{9D8B030D-6E8A-4147-A177-3AD203B41FA5}">
                      <a16:colId xmlns:a16="http://schemas.microsoft.com/office/drawing/2014/main" xmlns="" val="2803066334"/>
                    </a:ext>
                  </a:extLst>
                </a:gridCol>
                <a:gridCol w="5371643">
                  <a:extLst>
                    <a:ext uri="{9D8B030D-6E8A-4147-A177-3AD203B41FA5}">
                      <a16:colId xmlns:a16="http://schemas.microsoft.com/office/drawing/2014/main" xmlns="" val="2715224614"/>
                    </a:ext>
                  </a:extLst>
                </a:gridCol>
              </a:tblGrid>
              <a:tr h="290533">
                <a:tc rowSpan="2">
                  <a:txBody>
                    <a:bodyPr/>
                    <a:lstStyle/>
                    <a:p>
                      <a:pPr algn="ctr"/>
                      <a:r>
                        <a:rPr lang="uk-UA" sz="2200" b="1" dirty="0">
                          <a:solidFill>
                            <a:schemeClr val="tx1"/>
                          </a:solidFill>
                        </a:rPr>
                        <a:t>Період</a:t>
                      </a:r>
                      <a:endParaRPr lang="x-none" sz="2200" b="1" dirty="0">
                        <a:solidFill>
                          <a:schemeClr val="tx1"/>
                        </a:solidFil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uk-UA" sz="2200" b="1" dirty="0">
                          <a:solidFill>
                            <a:schemeClr val="tx1"/>
                          </a:solidFill>
                        </a:rPr>
                        <a:t>Розмір ЄСВ</a:t>
                      </a:r>
                      <a:endParaRPr lang="x-none" sz="2200" b="1" dirty="0">
                        <a:solidFill>
                          <a:schemeClr val="tx1"/>
                        </a:solidFill>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211038396"/>
                  </a:ext>
                </a:extLst>
              </a:tr>
              <a:tr h="539561">
                <a:tc vMerge="1">
                  <a:txBody>
                    <a:bodyPr/>
                    <a:lstStyle/>
                    <a:p>
                      <a:endParaRPr lang="x-none"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uk-UA" sz="2200" b="1" dirty="0">
                          <a:solidFill>
                            <a:schemeClr val="tx1"/>
                          </a:solidFill>
                        </a:rPr>
                        <a:t>22% від МЗП, яка діє в поточному місяці </a:t>
                      </a:r>
                      <a:endParaRPr lang="x-none" sz="2200" b="1" dirty="0">
                        <a:solidFill>
                          <a:schemeClr val="tx1"/>
                        </a:solidFill>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26298232"/>
                  </a:ext>
                </a:extLst>
              </a:tr>
              <a:tr h="290533">
                <a:tc>
                  <a:txBody>
                    <a:bodyPr/>
                    <a:lstStyle/>
                    <a:p>
                      <a:pPr algn="ctr"/>
                      <a:r>
                        <a:rPr lang="uk-UA" sz="2200" dirty="0">
                          <a:solidFill>
                            <a:schemeClr val="tx1"/>
                          </a:solidFill>
                        </a:rPr>
                        <a:t>1</a:t>
                      </a:r>
                      <a:endParaRPr lang="x-none" sz="2200" dirty="0">
                        <a:solidFill>
                          <a:schemeClr val="tx1"/>
                        </a:solidFil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uk-UA" sz="2200" dirty="0">
                          <a:solidFill>
                            <a:schemeClr val="tx1"/>
                          </a:solidFill>
                        </a:rPr>
                        <a:t> 4 686,00 </a:t>
                      </a:r>
                    </a:p>
                    <a:p>
                      <a:pPr algn="ctr"/>
                      <a:r>
                        <a:rPr lang="uk-UA" sz="2200" dirty="0">
                          <a:solidFill>
                            <a:schemeClr val="tx1"/>
                          </a:solidFill>
                        </a:rPr>
                        <a:t>(</a:t>
                      </a:r>
                      <a:r>
                        <a:rPr lang="en-US" sz="2200" dirty="0">
                          <a:solidFill>
                            <a:schemeClr val="tx1"/>
                          </a:solidFill>
                        </a:rPr>
                        <a:t>7</a:t>
                      </a:r>
                      <a:r>
                        <a:rPr lang="uk-UA" sz="2200" dirty="0">
                          <a:solidFill>
                            <a:schemeClr val="tx1"/>
                          </a:solidFill>
                        </a:rPr>
                        <a:t> </a:t>
                      </a:r>
                      <a:r>
                        <a:rPr lang="en-US" sz="2200" dirty="0">
                          <a:solidFill>
                            <a:schemeClr val="tx1"/>
                          </a:solidFill>
                        </a:rPr>
                        <a:t>100</a:t>
                      </a:r>
                      <a:r>
                        <a:rPr lang="uk-UA" sz="2200" dirty="0">
                          <a:solidFill>
                            <a:schemeClr val="tx1"/>
                          </a:solidFill>
                        </a:rPr>
                        <a:t> х </a:t>
                      </a:r>
                      <a:r>
                        <a:rPr lang="en-US" sz="2200" dirty="0">
                          <a:solidFill>
                            <a:schemeClr val="tx1"/>
                          </a:solidFill>
                        </a:rPr>
                        <a:t>22%</a:t>
                      </a:r>
                      <a:r>
                        <a:rPr lang="uk-UA" sz="2200" dirty="0">
                          <a:solidFill>
                            <a:schemeClr val="tx1"/>
                          </a:solidFill>
                        </a:rPr>
                        <a:t> </a:t>
                      </a:r>
                      <a:r>
                        <a:rPr lang="en-US" sz="2200" dirty="0">
                          <a:solidFill>
                            <a:schemeClr val="tx1"/>
                          </a:solidFill>
                        </a:rPr>
                        <a:t>=</a:t>
                      </a:r>
                      <a:r>
                        <a:rPr lang="uk-UA" sz="2200" dirty="0">
                          <a:solidFill>
                            <a:schemeClr val="tx1"/>
                          </a:solidFill>
                        </a:rPr>
                        <a:t> 1 562,00 х 3 міс)</a:t>
                      </a:r>
                      <a:endParaRPr lang="x-none" sz="2200" dirty="0">
                        <a:solidFill>
                          <a:schemeClr val="tx1"/>
                        </a:solidFil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06915002"/>
                  </a:ext>
                </a:extLst>
              </a:tr>
              <a:tr h="290533">
                <a:tc>
                  <a:txBody>
                    <a:bodyPr/>
                    <a:lstStyle/>
                    <a:p>
                      <a:pPr algn="ctr"/>
                      <a:r>
                        <a:rPr lang="uk-UA" sz="2200" dirty="0">
                          <a:solidFill>
                            <a:schemeClr val="tx1"/>
                          </a:solidFill>
                        </a:rPr>
                        <a:t>2</a:t>
                      </a:r>
                      <a:endParaRPr lang="x-none" sz="2200" dirty="0">
                        <a:solidFill>
                          <a:schemeClr val="tx1"/>
                        </a:solidFil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x-none"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86077364"/>
                  </a:ext>
                </a:extLst>
              </a:tr>
              <a:tr h="290533">
                <a:tc>
                  <a:txBody>
                    <a:bodyPr/>
                    <a:lstStyle/>
                    <a:p>
                      <a:pPr algn="ctr"/>
                      <a:r>
                        <a:rPr lang="uk-UA" sz="2200" dirty="0">
                          <a:solidFill>
                            <a:schemeClr val="tx1"/>
                          </a:solidFill>
                        </a:rPr>
                        <a:t>3</a:t>
                      </a:r>
                      <a:endParaRPr lang="x-none" sz="2200" dirty="0">
                        <a:solidFill>
                          <a:schemeClr val="tx1"/>
                        </a:solidFil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x-none"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18929501"/>
                  </a:ext>
                </a:extLst>
              </a:tr>
              <a:tr h="290533">
                <a:tc>
                  <a:txBody>
                    <a:bodyPr/>
                    <a:lstStyle/>
                    <a:p>
                      <a:pPr algn="ctr"/>
                      <a:r>
                        <a:rPr lang="uk-UA" sz="2200" dirty="0">
                          <a:solidFill>
                            <a:schemeClr val="tx1"/>
                          </a:solidFill>
                        </a:rPr>
                        <a:t>4</a:t>
                      </a:r>
                      <a:endParaRPr lang="x-none" sz="2200" dirty="0">
                        <a:solidFill>
                          <a:schemeClr val="tx1"/>
                        </a:solidFil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uk-UA" sz="2200" dirty="0">
                          <a:solidFill>
                            <a:schemeClr val="tx1"/>
                          </a:solidFill>
                        </a:rPr>
                        <a:t>5 280,00 </a:t>
                      </a:r>
                    </a:p>
                    <a:p>
                      <a:pPr algn="ctr"/>
                      <a:r>
                        <a:rPr lang="uk-UA" sz="2200" dirty="0">
                          <a:solidFill>
                            <a:schemeClr val="tx1"/>
                          </a:solidFill>
                        </a:rPr>
                        <a:t>(</a:t>
                      </a:r>
                      <a:r>
                        <a:rPr lang="en-US" sz="2200" dirty="0">
                          <a:solidFill>
                            <a:schemeClr val="tx1"/>
                          </a:solidFill>
                        </a:rPr>
                        <a:t>8</a:t>
                      </a:r>
                      <a:r>
                        <a:rPr lang="uk-UA" sz="2200" dirty="0">
                          <a:solidFill>
                            <a:schemeClr val="tx1"/>
                          </a:solidFill>
                        </a:rPr>
                        <a:t> </a:t>
                      </a:r>
                      <a:r>
                        <a:rPr lang="en-US" sz="2200" dirty="0">
                          <a:solidFill>
                            <a:schemeClr val="tx1"/>
                          </a:solidFill>
                        </a:rPr>
                        <a:t>000</a:t>
                      </a:r>
                      <a:r>
                        <a:rPr lang="uk-UA" sz="2200" dirty="0">
                          <a:solidFill>
                            <a:schemeClr val="tx1"/>
                          </a:solidFill>
                        </a:rPr>
                        <a:t> х </a:t>
                      </a:r>
                      <a:r>
                        <a:rPr lang="en-US" sz="2200" dirty="0">
                          <a:solidFill>
                            <a:schemeClr val="tx1"/>
                          </a:solidFill>
                        </a:rPr>
                        <a:t>22%</a:t>
                      </a:r>
                      <a:r>
                        <a:rPr lang="uk-UA" sz="2200" dirty="0">
                          <a:solidFill>
                            <a:schemeClr val="tx1"/>
                          </a:solidFill>
                        </a:rPr>
                        <a:t> </a:t>
                      </a:r>
                      <a:r>
                        <a:rPr lang="en-US" sz="2200" dirty="0">
                          <a:solidFill>
                            <a:schemeClr val="tx1"/>
                          </a:solidFill>
                        </a:rPr>
                        <a:t>=</a:t>
                      </a:r>
                      <a:r>
                        <a:rPr lang="uk-UA" sz="2200" dirty="0">
                          <a:solidFill>
                            <a:schemeClr val="tx1"/>
                          </a:solidFill>
                        </a:rPr>
                        <a:t> 1 760,00 х 3 міс)</a:t>
                      </a:r>
                      <a:endParaRPr lang="x-none" sz="2200" dirty="0">
                        <a:solidFill>
                          <a:schemeClr val="tx1"/>
                        </a:solidFil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05933691"/>
                  </a:ext>
                </a:extLst>
              </a:tr>
              <a:tr h="290533">
                <a:tc>
                  <a:txBody>
                    <a:bodyPr/>
                    <a:lstStyle/>
                    <a:p>
                      <a:pPr algn="ctr"/>
                      <a:r>
                        <a:rPr lang="uk-UA" sz="2200" dirty="0">
                          <a:solidFill>
                            <a:schemeClr val="tx1"/>
                          </a:solidFill>
                        </a:rPr>
                        <a:t>5</a:t>
                      </a:r>
                      <a:endParaRPr lang="x-none" sz="2200" dirty="0">
                        <a:solidFill>
                          <a:schemeClr val="tx1"/>
                        </a:solidFil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x-none"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8405921"/>
                  </a:ext>
                </a:extLst>
              </a:tr>
              <a:tr h="290533">
                <a:tc>
                  <a:txBody>
                    <a:bodyPr/>
                    <a:lstStyle/>
                    <a:p>
                      <a:pPr algn="ctr"/>
                      <a:r>
                        <a:rPr lang="uk-UA" sz="2200" dirty="0">
                          <a:solidFill>
                            <a:schemeClr val="tx1"/>
                          </a:solidFill>
                        </a:rPr>
                        <a:t>6</a:t>
                      </a:r>
                      <a:endParaRPr lang="x-none" sz="2200" dirty="0">
                        <a:solidFill>
                          <a:schemeClr val="tx1"/>
                        </a:solidFill>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x-none"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5044289"/>
                  </a:ext>
                </a:extLst>
              </a:tr>
            </a:tbl>
          </a:graphicData>
        </a:graphic>
      </p:graphicFrame>
      <p:graphicFrame>
        <p:nvGraphicFramePr>
          <p:cNvPr id="5" name="Table 4">
            <a:extLst>
              <a:ext uri="{FF2B5EF4-FFF2-40B4-BE49-F238E27FC236}">
                <a16:creationId xmlns:a16="http://schemas.microsoft.com/office/drawing/2014/main" xmlns="" id="{C3D54E96-BCB6-5A48-BBBD-DE186FD2946F}"/>
              </a:ext>
            </a:extLst>
          </p:cNvPr>
          <p:cNvGraphicFramePr>
            <a:graphicFrameLocks noGrp="1"/>
          </p:cNvGraphicFramePr>
          <p:nvPr>
            <p:extLst>
              <p:ext uri="{D42A27DB-BD31-4B8C-83A1-F6EECF244321}">
                <p14:modId xmlns:p14="http://schemas.microsoft.com/office/powerpoint/2010/main" val="14028656"/>
              </p:ext>
            </p:extLst>
          </p:nvPr>
        </p:nvGraphicFramePr>
        <p:xfrm>
          <a:off x="2434279" y="3544760"/>
          <a:ext cx="9461159" cy="2987040"/>
        </p:xfrm>
        <a:graphic>
          <a:graphicData uri="http://schemas.openxmlformats.org/drawingml/2006/table">
            <a:tbl>
              <a:tblPr>
                <a:tableStyleId>{616DA210-FB5B-4158-B5E0-FEB733F419BA}</a:tableStyleId>
              </a:tblPr>
              <a:tblGrid>
                <a:gridCol w="4078393">
                  <a:extLst>
                    <a:ext uri="{9D8B030D-6E8A-4147-A177-3AD203B41FA5}">
                      <a16:colId xmlns:a16="http://schemas.microsoft.com/office/drawing/2014/main" xmlns="" val="90395868"/>
                    </a:ext>
                  </a:extLst>
                </a:gridCol>
                <a:gridCol w="5382766">
                  <a:extLst>
                    <a:ext uri="{9D8B030D-6E8A-4147-A177-3AD203B41FA5}">
                      <a16:colId xmlns:a16="http://schemas.microsoft.com/office/drawing/2014/main" xmlns="" val="908923553"/>
                    </a:ext>
                  </a:extLst>
                </a:gridCol>
              </a:tblGrid>
              <a:tr h="0">
                <a:tc>
                  <a:txBody>
                    <a:bodyPr/>
                    <a:lstStyle/>
                    <a:p>
                      <a:pPr algn="ctr"/>
                      <a:r>
                        <a:rPr lang="x-none" sz="2200" dirty="0">
                          <a:solidFill>
                            <a:schemeClr val="tx1"/>
                          </a:solidFill>
                          <a:effectLst/>
                        </a:rPr>
                        <a:t>7</a:t>
                      </a:r>
                    </a:p>
                  </a:txBody>
                  <a:tcPr anchor="ctr"/>
                </a:tc>
                <a:tc rowSpan="3">
                  <a:txBody>
                    <a:bodyPr/>
                    <a:lstStyle/>
                    <a:p>
                      <a:pPr algn="ctr" fontAlgn="base"/>
                      <a:r>
                        <a:rPr lang="uk-UA" sz="2200" dirty="0">
                          <a:solidFill>
                            <a:schemeClr val="tx1"/>
                          </a:solidFill>
                          <a:effectLst/>
                        </a:rPr>
                        <a:t>5 280,00</a:t>
                      </a:r>
                    </a:p>
                    <a:p>
                      <a:pPr algn="ctr" fontAlgn="base"/>
                      <a:r>
                        <a:rPr lang="uk-UA" sz="2200" dirty="0">
                          <a:solidFill>
                            <a:schemeClr val="tx1"/>
                          </a:solidFill>
                          <a:effectLst/>
                        </a:rPr>
                        <a:t>(</a:t>
                      </a:r>
                      <a:r>
                        <a:rPr lang="en-US" sz="2200" dirty="0">
                          <a:solidFill>
                            <a:schemeClr val="tx1"/>
                          </a:solidFill>
                        </a:rPr>
                        <a:t>8</a:t>
                      </a:r>
                      <a:r>
                        <a:rPr lang="uk-UA" sz="2200" dirty="0">
                          <a:solidFill>
                            <a:schemeClr val="tx1"/>
                          </a:solidFill>
                        </a:rPr>
                        <a:t> </a:t>
                      </a:r>
                      <a:r>
                        <a:rPr lang="en-US" sz="2200" dirty="0">
                          <a:solidFill>
                            <a:schemeClr val="tx1"/>
                          </a:solidFill>
                        </a:rPr>
                        <a:t>000</a:t>
                      </a:r>
                      <a:r>
                        <a:rPr lang="uk-UA" sz="2200" dirty="0">
                          <a:solidFill>
                            <a:schemeClr val="tx1"/>
                          </a:solidFill>
                        </a:rPr>
                        <a:t> х </a:t>
                      </a:r>
                      <a:r>
                        <a:rPr lang="en-US" sz="2200" dirty="0">
                          <a:solidFill>
                            <a:schemeClr val="tx1"/>
                          </a:solidFill>
                        </a:rPr>
                        <a:t>22%</a:t>
                      </a:r>
                      <a:r>
                        <a:rPr lang="uk-UA" sz="2200" dirty="0">
                          <a:solidFill>
                            <a:schemeClr val="tx1"/>
                          </a:solidFill>
                        </a:rPr>
                        <a:t> </a:t>
                      </a:r>
                      <a:r>
                        <a:rPr lang="en-US" sz="2200" dirty="0">
                          <a:solidFill>
                            <a:schemeClr val="tx1"/>
                          </a:solidFill>
                        </a:rPr>
                        <a:t>=</a:t>
                      </a:r>
                      <a:r>
                        <a:rPr lang="uk-UA" sz="2200" dirty="0">
                          <a:solidFill>
                            <a:schemeClr val="tx1"/>
                          </a:solidFill>
                        </a:rPr>
                        <a:t> </a:t>
                      </a:r>
                      <a:r>
                        <a:rPr lang="uk-UA" sz="2200" dirty="0">
                          <a:solidFill>
                            <a:schemeClr val="tx1"/>
                          </a:solidFill>
                          <a:effectLst/>
                        </a:rPr>
                        <a:t>1 760,00 х 3 міс)</a:t>
                      </a:r>
                    </a:p>
                  </a:txBody>
                  <a:tcPr anchor="ctr"/>
                </a:tc>
                <a:extLst>
                  <a:ext uri="{0D108BD9-81ED-4DB2-BD59-A6C34878D82A}">
                    <a16:rowId xmlns:a16="http://schemas.microsoft.com/office/drawing/2014/main" xmlns="" val="3810721003"/>
                  </a:ext>
                </a:extLst>
              </a:tr>
              <a:tr h="0">
                <a:tc>
                  <a:txBody>
                    <a:bodyPr/>
                    <a:lstStyle/>
                    <a:p>
                      <a:pPr algn="ctr"/>
                      <a:r>
                        <a:rPr lang="x-none" sz="2200" dirty="0">
                          <a:solidFill>
                            <a:schemeClr val="tx1"/>
                          </a:solidFill>
                          <a:effectLst/>
                        </a:rPr>
                        <a:t>8</a:t>
                      </a:r>
                    </a:p>
                  </a:txBody>
                  <a:tcPr anchor="ctr"/>
                </a:tc>
                <a:tc vMerge="1">
                  <a:txBody>
                    <a:bodyPr/>
                    <a:lstStyle/>
                    <a:p>
                      <a:endParaRPr lang="x-none"/>
                    </a:p>
                  </a:txBody>
                  <a:tcPr/>
                </a:tc>
                <a:extLst>
                  <a:ext uri="{0D108BD9-81ED-4DB2-BD59-A6C34878D82A}">
                    <a16:rowId xmlns:a16="http://schemas.microsoft.com/office/drawing/2014/main" xmlns="" val="2074896357"/>
                  </a:ext>
                </a:extLst>
              </a:tr>
              <a:tr h="0">
                <a:tc>
                  <a:txBody>
                    <a:bodyPr/>
                    <a:lstStyle/>
                    <a:p>
                      <a:pPr algn="ctr"/>
                      <a:r>
                        <a:rPr lang="x-none" sz="2200" dirty="0">
                          <a:solidFill>
                            <a:schemeClr val="tx1"/>
                          </a:solidFill>
                          <a:effectLst/>
                        </a:rPr>
                        <a:t>9</a:t>
                      </a:r>
                    </a:p>
                  </a:txBody>
                  <a:tcPr anchor="ctr"/>
                </a:tc>
                <a:tc vMerge="1">
                  <a:txBody>
                    <a:bodyPr/>
                    <a:lstStyle/>
                    <a:p>
                      <a:endParaRPr lang="x-none"/>
                    </a:p>
                  </a:txBody>
                  <a:tcPr/>
                </a:tc>
                <a:extLst>
                  <a:ext uri="{0D108BD9-81ED-4DB2-BD59-A6C34878D82A}">
                    <a16:rowId xmlns:a16="http://schemas.microsoft.com/office/drawing/2014/main" xmlns="" val="2769280474"/>
                  </a:ext>
                </a:extLst>
              </a:tr>
              <a:tr h="0">
                <a:tc>
                  <a:txBody>
                    <a:bodyPr/>
                    <a:lstStyle/>
                    <a:p>
                      <a:pPr algn="ctr"/>
                      <a:r>
                        <a:rPr lang="x-none" sz="2200" dirty="0">
                          <a:solidFill>
                            <a:schemeClr val="tx1"/>
                          </a:solidFill>
                          <a:effectLst/>
                        </a:rPr>
                        <a:t>10</a:t>
                      </a:r>
                    </a:p>
                  </a:txBody>
                  <a:tcPr anchor="ctr"/>
                </a:tc>
                <a:tc rowSpan="3">
                  <a:txBody>
                    <a:bodyPr/>
                    <a:lstStyle/>
                    <a:p>
                      <a:pPr algn="ctr" fontAlgn="base"/>
                      <a:r>
                        <a:rPr lang="uk-UA" sz="2200" dirty="0">
                          <a:solidFill>
                            <a:schemeClr val="tx1"/>
                          </a:solidFill>
                          <a:effectLst/>
                        </a:rPr>
                        <a:t>5 280,00</a:t>
                      </a:r>
                    </a:p>
                    <a:p>
                      <a:pPr algn="ctr" fontAlgn="base"/>
                      <a:r>
                        <a:rPr lang="uk-UA" sz="2200" dirty="0">
                          <a:solidFill>
                            <a:schemeClr val="tx1"/>
                          </a:solidFill>
                          <a:effectLst/>
                        </a:rPr>
                        <a:t>(</a:t>
                      </a:r>
                      <a:r>
                        <a:rPr lang="en-US" sz="2200" dirty="0">
                          <a:solidFill>
                            <a:schemeClr val="tx1"/>
                          </a:solidFill>
                        </a:rPr>
                        <a:t>8</a:t>
                      </a:r>
                      <a:r>
                        <a:rPr lang="uk-UA" sz="2200" dirty="0">
                          <a:solidFill>
                            <a:schemeClr val="tx1"/>
                          </a:solidFill>
                        </a:rPr>
                        <a:t> </a:t>
                      </a:r>
                      <a:r>
                        <a:rPr lang="en-US" sz="2200" dirty="0">
                          <a:solidFill>
                            <a:schemeClr val="tx1"/>
                          </a:solidFill>
                        </a:rPr>
                        <a:t>000</a:t>
                      </a:r>
                      <a:r>
                        <a:rPr lang="uk-UA" sz="2200" dirty="0">
                          <a:solidFill>
                            <a:schemeClr val="tx1"/>
                          </a:solidFill>
                        </a:rPr>
                        <a:t> х </a:t>
                      </a:r>
                      <a:r>
                        <a:rPr lang="en-US" sz="2200" dirty="0">
                          <a:solidFill>
                            <a:schemeClr val="tx1"/>
                          </a:solidFill>
                        </a:rPr>
                        <a:t>22%</a:t>
                      </a:r>
                      <a:r>
                        <a:rPr lang="uk-UA" sz="2200" dirty="0">
                          <a:solidFill>
                            <a:schemeClr val="tx1"/>
                          </a:solidFill>
                        </a:rPr>
                        <a:t> </a:t>
                      </a:r>
                      <a:r>
                        <a:rPr lang="en-US" sz="2200" dirty="0">
                          <a:solidFill>
                            <a:schemeClr val="tx1"/>
                          </a:solidFill>
                        </a:rPr>
                        <a:t>=</a:t>
                      </a:r>
                      <a:r>
                        <a:rPr lang="uk-UA" sz="2200" dirty="0">
                          <a:solidFill>
                            <a:schemeClr val="tx1"/>
                          </a:solidFill>
                        </a:rPr>
                        <a:t> </a:t>
                      </a:r>
                      <a:r>
                        <a:rPr lang="uk-UA" sz="2200" dirty="0">
                          <a:solidFill>
                            <a:schemeClr val="tx1"/>
                          </a:solidFill>
                          <a:effectLst/>
                        </a:rPr>
                        <a:t>1 760,00 х 3 міс)</a:t>
                      </a:r>
                    </a:p>
                  </a:txBody>
                  <a:tcPr anchor="ctr"/>
                </a:tc>
                <a:extLst>
                  <a:ext uri="{0D108BD9-81ED-4DB2-BD59-A6C34878D82A}">
                    <a16:rowId xmlns:a16="http://schemas.microsoft.com/office/drawing/2014/main" xmlns="" val="4216803652"/>
                  </a:ext>
                </a:extLst>
              </a:tr>
              <a:tr h="0">
                <a:tc>
                  <a:txBody>
                    <a:bodyPr/>
                    <a:lstStyle/>
                    <a:p>
                      <a:pPr algn="ctr"/>
                      <a:r>
                        <a:rPr lang="x-none" sz="2200" dirty="0">
                          <a:solidFill>
                            <a:schemeClr val="tx1"/>
                          </a:solidFill>
                          <a:effectLst/>
                        </a:rPr>
                        <a:t>11</a:t>
                      </a:r>
                    </a:p>
                  </a:txBody>
                  <a:tcPr anchor="ctr"/>
                </a:tc>
                <a:tc vMerge="1">
                  <a:txBody>
                    <a:bodyPr/>
                    <a:lstStyle/>
                    <a:p>
                      <a:endParaRPr lang="x-none"/>
                    </a:p>
                  </a:txBody>
                  <a:tcPr/>
                </a:tc>
                <a:extLst>
                  <a:ext uri="{0D108BD9-81ED-4DB2-BD59-A6C34878D82A}">
                    <a16:rowId xmlns:a16="http://schemas.microsoft.com/office/drawing/2014/main" xmlns="" val="1712702020"/>
                  </a:ext>
                </a:extLst>
              </a:tr>
              <a:tr h="0">
                <a:tc>
                  <a:txBody>
                    <a:bodyPr/>
                    <a:lstStyle/>
                    <a:p>
                      <a:pPr algn="ctr"/>
                      <a:r>
                        <a:rPr lang="x-none" sz="2200" dirty="0">
                          <a:solidFill>
                            <a:schemeClr val="tx1"/>
                          </a:solidFill>
                          <a:effectLst/>
                        </a:rPr>
                        <a:t>12</a:t>
                      </a:r>
                    </a:p>
                  </a:txBody>
                  <a:tcPr anchor="ctr"/>
                </a:tc>
                <a:tc vMerge="1">
                  <a:txBody>
                    <a:bodyPr/>
                    <a:lstStyle/>
                    <a:p>
                      <a:endParaRPr lang="x-none"/>
                    </a:p>
                  </a:txBody>
                  <a:tcPr/>
                </a:tc>
                <a:extLst>
                  <a:ext uri="{0D108BD9-81ED-4DB2-BD59-A6C34878D82A}">
                    <a16:rowId xmlns:a16="http://schemas.microsoft.com/office/drawing/2014/main" xmlns="" val="3393784689"/>
                  </a:ext>
                </a:extLst>
              </a:tr>
              <a:tr h="0">
                <a:tc>
                  <a:txBody>
                    <a:bodyPr/>
                    <a:lstStyle/>
                    <a:p>
                      <a:pPr algn="ctr"/>
                      <a:r>
                        <a:rPr lang="uk-UA" sz="2200">
                          <a:solidFill>
                            <a:schemeClr val="tx1"/>
                          </a:solidFill>
                          <a:effectLst/>
                        </a:rPr>
                        <a:t>Разом</a:t>
                      </a:r>
                    </a:p>
                  </a:txBody>
                  <a:tcPr anchor="ctr"/>
                </a:tc>
                <a:tc>
                  <a:txBody>
                    <a:bodyPr/>
                    <a:lstStyle/>
                    <a:p>
                      <a:pPr algn="ctr"/>
                      <a:r>
                        <a:rPr lang="x-none" sz="2200" dirty="0">
                          <a:solidFill>
                            <a:schemeClr val="tx1"/>
                          </a:solidFill>
                          <a:effectLst/>
                        </a:rPr>
                        <a:t>20 526,00</a:t>
                      </a:r>
                    </a:p>
                  </a:txBody>
                  <a:tcPr anchor="ctr"/>
                </a:tc>
                <a:extLst>
                  <a:ext uri="{0D108BD9-81ED-4DB2-BD59-A6C34878D82A}">
                    <a16:rowId xmlns:a16="http://schemas.microsoft.com/office/drawing/2014/main" xmlns="" val="752556021"/>
                  </a:ext>
                </a:extLst>
              </a:tr>
            </a:tbl>
          </a:graphicData>
        </a:graphic>
      </p:graphicFrame>
      <p:sp>
        <p:nvSpPr>
          <p:cNvPr id="6" name="TextBox 5">
            <a:extLst>
              <a:ext uri="{FF2B5EF4-FFF2-40B4-BE49-F238E27FC236}">
                <a16:creationId xmlns:a16="http://schemas.microsoft.com/office/drawing/2014/main" xmlns="" id="{385E364F-A69D-7A4F-95EA-9C1B03271F2F}"/>
              </a:ext>
            </a:extLst>
          </p:cNvPr>
          <p:cNvSpPr txBox="1"/>
          <p:nvPr/>
        </p:nvSpPr>
        <p:spPr>
          <a:xfrm>
            <a:off x="122084" y="2598004"/>
            <a:ext cx="2235036" cy="1077218"/>
          </a:xfrm>
          <a:prstGeom prst="rect">
            <a:avLst/>
          </a:prstGeom>
          <a:noFill/>
        </p:spPr>
        <p:txBody>
          <a:bodyPr wrap="square" rtlCol="0">
            <a:spAutoFit/>
          </a:bodyPr>
          <a:lstStyle/>
          <a:p>
            <a:pPr algn="ctr"/>
            <a:r>
              <a:rPr lang="uk-UA" sz="3200" b="1" dirty="0"/>
              <a:t>«ЦІНА» ПИТАННЯ</a:t>
            </a:r>
            <a:endParaRPr lang="x-none" sz="3200" b="1" dirty="0"/>
          </a:p>
        </p:txBody>
      </p:sp>
      <p:sp>
        <p:nvSpPr>
          <p:cNvPr id="7" name="Google Shape;556;p32">
            <a:extLst>
              <a:ext uri="{FF2B5EF4-FFF2-40B4-BE49-F238E27FC236}">
                <a16:creationId xmlns:a16="http://schemas.microsoft.com/office/drawing/2014/main" xmlns="" id="{4E5449E6-4006-FA42-ABB8-C67F981BECD5}"/>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68</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5236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838200" y="2136339"/>
            <a:ext cx="10512000" cy="461665"/>
          </a:xfrm>
          <a:prstGeom prst="rect">
            <a:avLst/>
          </a:prstGeom>
        </p:spPr>
        <p:txBody>
          <a:bodyPr>
            <a:spAutoFit/>
          </a:bodyPr>
          <a:lstStyle/>
          <a:p>
            <a:pPr algn="just">
              <a:defRPr/>
            </a:pPr>
            <a:r>
              <a:rPr lang="ru-RU" sz="2400"/>
              <a:t>      </a:t>
            </a:r>
            <a:endParaRPr sz="1200"/>
          </a:p>
        </p:txBody>
      </p:sp>
      <p:sp>
        <p:nvSpPr>
          <p:cNvPr id="4" name="Прямоугольник 3"/>
          <p:cNvSpPr/>
          <p:nvPr/>
        </p:nvSpPr>
        <p:spPr bwMode="auto">
          <a:xfrm>
            <a:off x="309666" y="918073"/>
            <a:ext cx="11638494" cy="5150705"/>
          </a:xfrm>
          <a:prstGeom prst="rect">
            <a:avLst/>
          </a:prstGeom>
        </p:spPr>
        <p:txBody>
          <a:bodyPr wrap="square" anchor="ctr">
            <a:spAutoFit/>
          </a:bodyPr>
          <a:lstStyle/>
          <a:p>
            <a:pPr marL="495325" indent="-495325" algn="just" fontAlgn="base">
              <a:lnSpc>
                <a:spcPct val="114000"/>
              </a:lnSpc>
              <a:buFont typeface="+mj-lt"/>
              <a:buAutoNum type="arabicPeriod"/>
            </a:pPr>
            <a:r>
              <a:rPr lang="uk-UA" sz="2900" dirty="0"/>
              <a:t>Для </a:t>
            </a:r>
            <a:r>
              <a:rPr lang="uk-UA" sz="2900" dirty="0" err="1"/>
              <a:t>загальносистемників</a:t>
            </a:r>
            <a:r>
              <a:rPr lang="uk-UA" sz="2900" dirty="0"/>
              <a:t> без діяльності з 01.01.2021 р.;</a:t>
            </a:r>
          </a:p>
          <a:p>
            <a:pPr marL="495325" indent="-495325" algn="just" fontAlgn="base">
              <a:lnSpc>
                <a:spcPct val="114000"/>
              </a:lnSpc>
              <a:buFont typeface="+mj-lt"/>
              <a:buAutoNum type="arabicPeriod"/>
            </a:pPr>
            <a:r>
              <a:rPr lang="uk-UA" sz="2900" dirty="0"/>
              <a:t>Для ФОП-</a:t>
            </a:r>
            <a:r>
              <a:rPr lang="uk-UA" sz="2900" dirty="0" err="1"/>
              <a:t>ів</a:t>
            </a:r>
            <a:r>
              <a:rPr lang="uk-UA" sz="2900" dirty="0"/>
              <a:t>, що є одночасно працівниками за основним місцем роботи з 01.01.2021 р.;</a:t>
            </a:r>
          </a:p>
          <a:p>
            <a:pPr marL="495325" indent="-495325" algn="just" fontAlgn="base">
              <a:lnSpc>
                <a:spcPct val="114000"/>
              </a:lnSpc>
              <a:buFont typeface="+mj-lt"/>
              <a:buAutoNum type="arabicPeriod"/>
            </a:pPr>
            <a:r>
              <a:rPr lang="uk-UA" sz="2900" dirty="0"/>
              <a:t>Для осіб з інвалідністю;</a:t>
            </a:r>
          </a:p>
          <a:p>
            <a:pPr marL="495325" indent="-495325" algn="just" fontAlgn="base">
              <a:lnSpc>
                <a:spcPct val="114000"/>
              </a:lnSpc>
              <a:buFont typeface="+mj-lt"/>
              <a:buAutoNum type="arabicPeriod"/>
            </a:pPr>
            <a:r>
              <a:rPr lang="uk-UA" sz="2900" dirty="0"/>
              <a:t>Для пенсіонерів за віком та вислугу років з 01.01.2021 р.;</a:t>
            </a:r>
          </a:p>
          <a:p>
            <a:pPr marL="495325" indent="-495325" algn="just" fontAlgn="base">
              <a:lnSpc>
                <a:spcPct val="114000"/>
              </a:lnSpc>
              <a:buFont typeface="+mj-lt"/>
              <a:buAutoNum type="arabicPeriod"/>
            </a:pPr>
            <a:r>
              <a:rPr lang="uk-UA" sz="2900" dirty="0"/>
              <a:t>Для ФОП-</a:t>
            </a:r>
            <a:r>
              <a:rPr lang="uk-UA" sz="2900" dirty="0" err="1"/>
              <a:t>ів</a:t>
            </a:r>
            <a:r>
              <a:rPr lang="uk-UA" sz="2900" dirty="0"/>
              <a:t> та </a:t>
            </a:r>
            <a:r>
              <a:rPr lang="uk-UA" sz="2900" dirty="0" err="1"/>
              <a:t>самозайнятих</a:t>
            </a:r>
            <a:r>
              <a:rPr lang="uk-UA" sz="2900" dirty="0"/>
              <a:t> осіб, що здійснюють незалежну професійну діяльність з 01.01.2021 р.;</a:t>
            </a:r>
          </a:p>
          <a:p>
            <a:pPr marL="495325" indent="-495325" algn="just" fontAlgn="base">
              <a:lnSpc>
                <a:spcPct val="114000"/>
              </a:lnSpc>
              <a:buFont typeface="+mj-lt"/>
              <a:buAutoNum type="arabicPeriod"/>
            </a:pPr>
            <a:r>
              <a:rPr lang="uk-UA" sz="2900" dirty="0"/>
              <a:t>Для </a:t>
            </a:r>
            <a:r>
              <a:rPr lang="uk-UA" sz="2900" b="1" dirty="0"/>
              <a:t>ВСІХ</a:t>
            </a:r>
            <a:r>
              <a:rPr lang="uk-UA" sz="2900" dirty="0"/>
              <a:t> ФОП-</a:t>
            </a:r>
            <a:r>
              <a:rPr lang="uk-UA" sz="2900" dirty="0" err="1"/>
              <a:t>ів</a:t>
            </a:r>
            <a:r>
              <a:rPr lang="uk-UA" sz="2900" dirty="0"/>
              <a:t> з 01.03.2022 р. на весь період воєнного стану + 12 місяців після його завершення.</a:t>
            </a:r>
          </a:p>
          <a:p>
            <a:pPr algn="r" fontAlgn="base">
              <a:lnSpc>
                <a:spcPct val="114000"/>
              </a:lnSpc>
            </a:pPr>
            <a:r>
              <a:rPr lang="uk-UA" sz="2900" b="1" i="1" dirty="0"/>
              <a:t>Закон № 2464, розділ </a:t>
            </a:r>
            <a:r>
              <a:rPr lang="en-US" sz="2900" b="1" i="1" dirty="0"/>
              <a:t>VIII</a:t>
            </a:r>
            <a:r>
              <a:rPr lang="uk-UA" sz="2900" b="1" i="1" dirty="0"/>
              <a:t> доповнено п. 9</a:t>
            </a:r>
            <a:r>
              <a:rPr lang="uk-UA" sz="2900" b="1" i="1" baseline="30000" dirty="0"/>
              <a:t>19</a:t>
            </a:r>
            <a:endParaRPr lang="uk-UA" sz="2900" b="1" dirty="0"/>
          </a:p>
        </p:txBody>
      </p:sp>
      <p:sp>
        <p:nvSpPr>
          <p:cNvPr id="5" name="Заголовок 7"/>
          <p:cNvSpPr txBox="1"/>
          <p:nvPr/>
        </p:nvSpPr>
        <p:spPr bwMode="auto">
          <a:xfrm>
            <a:off x="646105" y="110533"/>
            <a:ext cx="11040534" cy="615553"/>
          </a:xfrm>
          <a:prstGeom prst="rect">
            <a:avLst/>
          </a:prstGeom>
        </p:spPr>
        <p:txBody>
          <a:bodyPr vert="horz" wrap="square" lIns="60960" tIns="30480" rIns="60960" bIns="3048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nSpc>
                <a:spcPct val="100000"/>
              </a:lnSpc>
              <a:defRPr/>
            </a:pPr>
            <a:r>
              <a:rPr lang="uk-UA" sz="3600" dirty="0">
                <a:solidFill>
                  <a:schemeClr val="tx1"/>
                </a:solidFill>
              </a:rPr>
              <a:t>Для кого передбачена пільга</a:t>
            </a:r>
          </a:p>
        </p:txBody>
      </p:sp>
      <p:sp>
        <p:nvSpPr>
          <p:cNvPr id="6" name="Google Shape;556;p32">
            <a:extLst>
              <a:ext uri="{FF2B5EF4-FFF2-40B4-BE49-F238E27FC236}">
                <a16:creationId xmlns:a16="http://schemas.microsoft.com/office/drawing/2014/main" xmlns="" id="{5F96DC63-2D66-274B-8028-31730FFFEE14}"/>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69</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091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5242D-B8D9-074C-88A4-C6BEC7BC1315}"/>
              </a:ext>
            </a:extLst>
          </p:cNvPr>
          <p:cNvSpPr>
            <a:spLocks noGrp="1"/>
          </p:cNvSpPr>
          <p:nvPr>
            <p:ph type="title"/>
          </p:nvPr>
        </p:nvSpPr>
        <p:spPr>
          <a:xfrm>
            <a:off x="0" y="0"/>
            <a:ext cx="12191999" cy="1239519"/>
          </a:xfrm>
        </p:spPr>
        <p:txBody>
          <a:bodyPr>
            <a:normAutofit/>
          </a:bodyPr>
          <a:lstStyle/>
          <a:p>
            <a:pPr algn="ctr"/>
            <a:r>
              <a:rPr lang="uk-UA" sz="3500" b="1" dirty="0">
                <a:latin typeface="+mn-lt"/>
              </a:rPr>
              <a:t>ХТО ПЛАТИТЬ ПДВ У СФЕРІ ЗЕД</a:t>
            </a:r>
            <a:endParaRPr lang="x-none" sz="3500" b="1" dirty="0">
              <a:latin typeface="+mn-lt"/>
            </a:endParaRPr>
          </a:p>
        </p:txBody>
      </p:sp>
      <p:sp>
        <p:nvSpPr>
          <p:cNvPr id="3" name="Content Placeholder 2">
            <a:extLst>
              <a:ext uri="{FF2B5EF4-FFF2-40B4-BE49-F238E27FC236}">
                <a16:creationId xmlns:a16="http://schemas.microsoft.com/office/drawing/2014/main" xmlns="" id="{6DDE8467-3323-A243-8F76-86523AC7238C}"/>
              </a:ext>
            </a:extLst>
          </p:cNvPr>
          <p:cNvSpPr>
            <a:spLocks noGrp="1"/>
          </p:cNvSpPr>
          <p:nvPr>
            <p:ph idx="1"/>
          </p:nvPr>
        </p:nvSpPr>
        <p:spPr>
          <a:xfrm>
            <a:off x="289249" y="643812"/>
            <a:ext cx="11672596" cy="5663682"/>
          </a:xfrm>
        </p:spPr>
        <p:txBody>
          <a:bodyPr anchor="ctr">
            <a:noAutofit/>
          </a:bodyPr>
          <a:lstStyle/>
          <a:p>
            <a:pPr marL="0" indent="0" algn="just">
              <a:lnSpc>
                <a:spcPct val="120000"/>
              </a:lnSpc>
              <a:buNone/>
            </a:pPr>
            <a:r>
              <a:rPr lang="uk-UA" sz="2600" b="1" dirty="0"/>
              <a:t>	Стаття 180.</a:t>
            </a:r>
            <a:r>
              <a:rPr lang="uk-UA" sz="2600" dirty="0"/>
              <a:t> Платники податку</a:t>
            </a:r>
          </a:p>
          <a:p>
            <a:pPr marL="0" indent="0" algn="just">
              <a:lnSpc>
                <a:spcPct val="120000"/>
              </a:lnSpc>
              <a:spcBef>
                <a:spcPts val="0"/>
              </a:spcBef>
              <a:buNone/>
            </a:pPr>
            <a:r>
              <a:rPr lang="uk-UA" sz="2600" dirty="0"/>
              <a:t>«...»</a:t>
            </a:r>
          </a:p>
          <a:p>
            <a:pPr marL="0" indent="0" algn="just">
              <a:lnSpc>
                <a:spcPct val="120000"/>
              </a:lnSpc>
              <a:spcBef>
                <a:spcPts val="0"/>
              </a:spcBef>
              <a:buNone/>
            </a:pPr>
            <a:r>
              <a:rPr lang="uk-UA" sz="2600" b="1" dirty="0"/>
              <a:t>	180.2.</a:t>
            </a:r>
            <a:r>
              <a:rPr lang="uk-UA" sz="2600" dirty="0"/>
              <a:t> Особою, відповідальною за нарахування та сплату податку до бюджету у разі постачання послуг нерезидентами, у тому числі їх постійними представництвами, не зареєстрованими як платники податку, якщо місце постачання послуг розташоване на митній території України, є отримувач послуг, крім випадків, встановлених </a:t>
            </a:r>
            <a:r>
              <a:rPr lang="uk-UA" sz="2600" u="sng" dirty="0"/>
              <a:t>статтею 208</a:t>
            </a:r>
            <a:r>
              <a:rPr lang="uk-UA" sz="2600" b="1" u="sng" baseline="30000" dirty="0"/>
              <a:t>1</a:t>
            </a:r>
            <a:r>
              <a:rPr lang="uk-UA" sz="2600" dirty="0"/>
              <a:t> цього Кодексу.</a:t>
            </a:r>
            <a:endParaRPr lang="x-none" sz="2600" dirty="0"/>
          </a:p>
        </p:txBody>
      </p:sp>
      <p:sp>
        <p:nvSpPr>
          <p:cNvPr id="4" name="Google Shape;200;p11">
            <a:extLst>
              <a:ext uri="{FF2B5EF4-FFF2-40B4-BE49-F238E27FC236}">
                <a16:creationId xmlns:a16="http://schemas.microsoft.com/office/drawing/2014/main" xmlns="" id="{AF5DFCB0-74B1-45C2-8F11-C0B5AC5B12F4}"/>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7</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1367739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8A03D-472F-9841-8161-E38EC717E0CF}"/>
              </a:ext>
            </a:extLst>
          </p:cNvPr>
          <p:cNvSpPr>
            <a:spLocks noGrp="1"/>
          </p:cNvSpPr>
          <p:nvPr>
            <p:ph type="title"/>
          </p:nvPr>
        </p:nvSpPr>
        <p:spPr>
          <a:xfrm>
            <a:off x="838200" y="121285"/>
            <a:ext cx="10515600" cy="1325563"/>
          </a:xfrm>
        </p:spPr>
        <p:txBody>
          <a:bodyPr>
            <a:normAutofit/>
          </a:bodyPr>
          <a:lstStyle/>
          <a:p>
            <a:pPr algn="ctr"/>
            <a:r>
              <a:rPr lang="uk-UA" sz="3500" b="1" dirty="0">
                <a:latin typeface="+mn-lt"/>
              </a:rPr>
              <a:t>СИТУАЦІЯ 1</a:t>
            </a:r>
            <a:endParaRPr lang="x-none" sz="3500" b="1" dirty="0">
              <a:latin typeface="+mn-lt"/>
            </a:endParaRPr>
          </a:p>
        </p:txBody>
      </p:sp>
      <p:sp>
        <p:nvSpPr>
          <p:cNvPr id="3" name="Content Placeholder 2">
            <a:extLst>
              <a:ext uri="{FF2B5EF4-FFF2-40B4-BE49-F238E27FC236}">
                <a16:creationId xmlns:a16="http://schemas.microsoft.com/office/drawing/2014/main" xmlns="" id="{318B4127-7AB2-8A41-8D61-2B90FA35175D}"/>
              </a:ext>
            </a:extLst>
          </p:cNvPr>
          <p:cNvSpPr>
            <a:spLocks noGrp="1"/>
          </p:cNvSpPr>
          <p:nvPr>
            <p:ph idx="1"/>
          </p:nvPr>
        </p:nvSpPr>
        <p:spPr>
          <a:xfrm>
            <a:off x="294640" y="1642745"/>
            <a:ext cx="11663680" cy="4351338"/>
          </a:xfrm>
        </p:spPr>
        <p:txBody>
          <a:bodyPr anchor="ctr"/>
          <a:lstStyle/>
          <a:p>
            <a:pPr marL="0" indent="457200" algn="just">
              <a:lnSpc>
                <a:spcPct val="114000"/>
              </a:lnSpc>
              <a:spcBef>
                <a:spcPts val="0"/>
              </a:spcBef>
              <a:buNone/>
            </a:pPr>
            <a:r>
              <a:rPr lang="uk-UA" dirty="0"/>
              <a:t>ФОП вирішив скористатись пільгою, і не платити ЄСВ, але подумав-подумав і передумав…</a:t>
            </a:r>
          </a:p>
          <a:p>
            <a:pPr marL="0" indent="457200" algn="just">
              <a:lnSpc>
                <a:spcPct val="114000"/>
              </a:lnSpc>
              <a:spcBef>
                <a:spcPts val="0"/>
              </a:spcBef>
              <a:buNone/>
            </a:pPr>
            <a:r>
              <a:rPr lang="uk-UA" dirty="0"/>
              <a:t>... і вирішив що все ж хоче стаж за 1 квартал. Чи буде вважатись несвоєчасною сплатою оплата ЄСВ за 1 квартал аж 01.07? </a:t>
            </a:r>
          </a:p>
          <a:p>
            <a:pPr marL="0" indent="457200" algn="just">
              <a:lnSpc>
                <a:spcPct val="114000"/>
              </a:lnSpc>
              <a:spcBef>
                <a:spcPts val="0"/>
              </a:spcBef>
              <a:buNone/>
            </a:pPr>
            <a:r>
              <a:rPr lang="uk-UA" dirty="0"/>
              <a:t>Чи раз обрав не користуватись пільгою то мав сплатити своєчасно?</a:t>
            </a:r>
          </a:p>
          <a:p>
            <a:pPr indent="457200" algn="just">
              <a:lnSpc>
                <a:spcPct val="114000"/>
              </a:lnSpc>
              <a:spcBef>
                <a:spcPts val="0"/>
              </a:spcBef>
            </a:pPr>
            <a:endParaRPr lang="x-none" dirty="0"/>
          </a:p>
        </p:txBody>
      </p:sp>
      <p:sp>
        <p:nvSpPr>
          <p:cNvPr id="4" name="Google Shape;556;p32">
            <a:extLst>
              <a:ext uri="{FF2B5EF4-FFF2-40B4-BE49-F238E27FC236}">
                <a16:creationId xmlns:a16="http://schemas.microsoft.com/office/drawing/2014/main" xmlns="" id="{D9A105BB-75BC-B147-AB8F-1DE604CAE198}"/>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70</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1061237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FCA00D-C1B1-DC42-A031-734DC27CB903}"/>
              </a:ext>
            </a:extLst>
          </p:cNvPr>
          <p:cNvSpPr>
            <a:spLocks noGrp="1"/>
          </p:cNvSpPr>
          <p:nvPr>
            <p:ph type="title"/>
          </p:nvPr>
        </p:nvSpPr>
        <p:spPr>
          <a:xfrm>
            <a:off x="-1" y="1"/>
            <a:ext cx="12193617" cy="863599"/>
          </a:xfrm>
        </p:spPr>
        <p:txBody>
          <a:bodyPr>
            <a:normAutofit/>
          </a:bodyPr>
          <a:lstStyle/>
          <a:p>
            <a:pPr algn="ctr"/>
            <a:r>
              <a:rPr lang="uk-UA" sz="3500" b="1" dirty="0">
                <a:latin typeface="+mn-lt"/>
              </a:rPr>
              <a:t>ПОДАТКОВА ПРО ТЕ, ЯК СКОРИСТАТИСЯ ЄСВ ПІЛЬГОЮ</a:t>
            </a:r>
            <a:endParaRPr lang="x-none" sz="3500" b="1" dirty="0">
              <a:latin typeface="+mn-lt"/>
            </a:endParaRPr>
          </a:p>
        </p:txBody>
      </p:sp>
      <p:sp>
        <p:nvSpPr>
          <p:cNvPr id="3" name="Content Placeholder 2">
            <a:extLst>
              <a:ext uri="{FF2B5EF4-FFF2-40B4-BE49-F238E27FC236}">
                <a16:creationId xmlns:a16="http://schemas.microsoft.com/office/drawing/2014/main" xmlns="" id="{F2E00E75-402B-534B-A225-8612A9E43048}"/>
              </a:ext>
            </a:extLst>
          </p:cNvPr>
          <p:cNvSpPr>
            <a:spLocks noGrp="1"/>
          </p:cNvSpPr>
          <p:nvPr>
            <p:ph idx="1"/>
          </p:nvPr>
        </p:nvSpPr>
        <p:spPr>
          <a:xfrm>
            <a:off x="138545" y="772161"/>
            <a:ext cx="11773369" cy="5537200"/>
          </a:xfrm>
        </p:spPr>
        <p:txBody>
          <a:bodyPr anchor="ctr">
            <a:noAutofit/>
          </a:bodyPr>
          <a:lstStyle/>
          <a:p>
            <a:pPr marL="0" indent="457200" algn="just">
              <a:lnSpc>
                <a:spcPct val="114000"/>
              </a:lnSpc>
              <a:spcBef>
                <a:spcPts val="0"/>
              </a:spcBef>
              <a:buNone/>
            </a:pPr>
            <a:r>
              <a:rPr lang="uk-UA" sz="2400" dirty="0"/>
              <a:t>При цьому такими особами розрахунок єдиного внеску у складі податкової декларації не заповнюється за період, в якому відповідно до абзацу першого цього пункту єдиний внесок не нараховувався, не обчислювався та не сплачувався.</a:t>
            </a:r>
          </a:p>
          <a:p>
            <a:pPr marL="0" indent="457200" algn="just">
              <a:lnSpc>
                <a:spcPct val="114000"/>
              </a:lnSpc>
              <a:spcBef>
                <a:spcPts val="0"/>
              </a:spcBef>
              <a:buNone/>
            </a:pPr>
            <a:r>
              <a:rPr lang="uk-UA" sz="2400" dirty="0"/>
              <a:t>Враховуючи зазначене, такі платники мають право не подавати розрахунок єдиного внеску у складі податкової декларації за період, в якому відповідно до абзацу першого п. 9 прим. 19 </a:t>
            </a:r>
            <a:r>
              <a:rPr lang="uk-UA" sz="2400" dirty="0" err="1"/>
              <a:t>розд</a:t>
            </a:r>
            <a:r>
              <a:rPr lang="uk-UA" sz="2400" dirty="0"/>
              <a:t>. </a:t>
            </a:r>
            <a:r>
              <a:rPr lang="en-GB" sz="2400" dirty="0"/>
              <a:t>VIII «</a:t>
            </a:r>
            <a:r>
              <a:rPr lang="uk-UA" sz="2400" dirty="0"/>
              <a:t>Прикінцеві та перехідні положення» Закону № 2464 єдиний внесок </a:t>
            </a:r>
            <a:r>
              <a:rPr lang="uk-UA" sz="2400" b="1" dirty="0"/>
              <a:t>не нараховувався, не обчислювався та не сплачувався.</a:t>
            </a:r>
          </a:p>
          <a:p>
            <a:pPr marL="0" indent="457200" algn="just">
              <a:lnSpc>
                <a:spcPct val="114000"/>
              </a:lnSpc>
              <a:spcBef>
                <a:spcPts val="0"/>
              </a:spcBef>
              <a:buNone/>
            </a:pPr>
            <a:r>
              <a:rPr lang="uk-UA" sz="2400" dirty="0"/>
              <a:t>Проте до платників єдиного внеску, зазначених вище, які </a:t>
            </a:r>
            <a:r>
              <a:rPr lang="uk-UA" sz="2400" dirty="0" err="1"/>
              <a:t>обчислять</a:t>
            </a:r>
            <a:r>
              <a:rPr lang="uk-UA" sz="2400" dirty="0"/>
              <a:t> і нарахують єдиний внесок та </a:t>
            </a:r>
            <a:r>
              <a:rPr lang="uk-UA" sz="2400" dirty="0" err="1"/>
              <a:t>подадуть</a:t>
            </a:r>
            <a:r>
              <a:rPr lang="uk-UA" sz="2400" dirty="0"/>
              <a:t> до контролюючого органу звітність, що містить інформацію щодо сум нарахованого єдиного внеску, та при цьому не сплатять самостійно визначені зобов’язання, з 01.08.2023 контролюючим органом будуть застосовуватись заходи впливу та стягнення визначені частиною одинадцятою ст. 25 Закону № 2464</a:t>
            </a:r>
          </a:p>
          <a:p>
            <a:pPr indent="457200" algn="just">
              <a:lnSpc>
                <a:spcPct val="114000"/>
              </a:lnSpc>
              <a:spcBef>
                <a:spcPts val="0"/>
              </a:spcBef>
            </a:pPr>
            <a:endParaRPr lang="x-none" sz="2400" dirty="0"/>
          </a:p>
        </p:txBody>
      </p:sp>
      <p:sp>
        <p:nvSpPr>
          <p:cNvPr id="4" name="Google Shape;556;p32">
            <a:extLst>
              <a:ext uri="{FF2B5EF4-FFF2-40B4-BE49-F238E27FC236}">
                <a16:creationId xmlns:a16="http://schemas.microsoft.com/office/drawing/2014/main" xmlns="" id="{B37BA9DA-1E5C-C34B-A13E-AC2A9214D349}"/>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71</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3611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641BB-3380-A84D-97B0-689D0F15E6AB}"/>
              </a:ext>
            </a:extLst>
          </p:cNvPr>
          <p:cNvSpPr>
            <a:spLocks noGrp="1"/>
          </p:cNvSpPr>
          <p:nvPr>
            <p:ph type="title"/>
          </p:nvPr>
        </p:nvSpPr>
        <p:spPr>
          <a:xfrm>
            <a:off x="0" y="0"/>
            <a:ext cx="12192000" cy="1325563"/>
          </a:xfrm>
        </p:spPr>
        <p:txBody>
          <a:bodyPr>
            <a:normAutofit/>
          </a:bodyPr>
          <a:lstStyle/>
          <a:p>
            <a:pPr algn="ctr"/>
            <a:r>
              <a:rPr lang="uk-UA" sz="3500" b="1" dirty="0">
                <a:latin typeface="+mn-lt"/>
              </a:rPr>
              <a:t>СИТУАЦІЯ 2</a:t>
            </a:r>
            <a:endParaRPr lang="x-none" sz="3500" b="1" dirty="0">
              <a:latin typeface="+mn-lt"/>
            </a:endParaRPr>
          </a:p>
        </p:txBody>
      </p:sp>
      <p:sp>
        <p:nvSpPr>
          <p:cNvPr id="3" name="Content Placeholder 2">
            <a:extLst>
              <a:ext uri="{FF2B5EF4-FFF2-40B4-BE49-F238E27FC236}">
                <a16:creationId xmlns:a16="http://schemas.microsoft.com/office/drawing/2014/main" xmlns="" id="{E5F47BBD-4302-FC4F-9857-FB62BE01C8D0}"/>
              </a:ext>
            </a:extLst>
          </p:cNvPr>
          <p:cNvSpPr>
            <a:spLocks noGrp="1"/>
          </p:cNvSpPr>
          <p:nvPr>
            <p:ph idx="1"/>
          </p:nvPr>
        </p:nvSpPr>
        <p:spPr>
          <a:xfrm>
            <a:off x="350520" y="1300220"/>
            <a:ext cx="11587480" cy="4351338"/>
          </a:xfrm>
        </p:spPr>
        <p:txBody>
          <a:bodyPr anchor="ctr"/>
          <a:lstStyle/>
          <a:p>
            <a:pPr marL="0" indent="457200" algn="just">
              <a:lnSpc>
                <a:spcPct val="114000"/>
              </a:lnSpc>
              <a:spcBef>
                <a:spcPts val="0"/>
              </a:spcBef>
              <a:buNone/>
            </a:pPr>
            <a:r>
              <a:rPr lang="uk-UA" dirty="0"/>
              <a:t>Чи може ФОП 1 </a:t>
            </a:r>
            <a:r>
              <a:rPr lang="uk-UA" dirty="0" err="1"/>
              <a:t>кв</a:t>
            </a:r>
            <a:r>
              <a:rPr lang="uk-UA" dirty="0"/>
              <a:t>. 2024 р. користуватися пільгою про несплату ЄСВ  за 2 </a:t>
            </a:r>
            <a:r>
              <a:rPr lang="uk-UA" dirty="0" err="1"/>
              <a:t>кв</a:t>
            </a:r>
            <a:r>
              <a:rPr lang="uk-UA" dirty="0"/>
              <a:t>.  заплатити, а 3 </a:t>
            </a:r>
            <a:r>
              <a:rPr lang="uk-UA" dirty="0" err="1"/>
              <a:t>кв</a:t>
            </a:r>
            <a:r>
              <a:rPr lang="uk-UA" dirty="0"/>
              <a:t>.  знову скористатися пільгою?</a:t>
            </a:r>
          </a:p>
          <a:p>
            <a:pPr indent="457200" algn="just">
              <a:lnSpc>
                <a:spcPct val="114000"/>
              </a:lnSpc>
              <a:spcBef>
                <a:spcPts val="0"/>
              </a:spcBef>
            </a:pPr>
            <a:endParaRPr lang="x-none" dirty="0"/>
          </a:p>
        </p:txBody>
      </p:sp>
      <p:sp>
        <p:nvSpPr>
          <p:cNvPr id="4" name="Google Shape;556;p32">
            <a:extLst>
              <a:ext uri="{FF2B5EF4-FFF2-40B4-BE49-F238E27FC236}">
                <a16:creationId xmlns:a16="http://schemas.microsoft.com/office/drawing/2014/main" xmlns="" id="{D8A8F283-5CDE-C24F-91D5-E519622E49DC}"/>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72</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10970791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846E3-8120-F346-8845-B6A01136BECC}"/>
              </a:ext>
            </a:extLst>
          </p:cNvPr>
          <p:cNvSpPr>
            <a:spLocks noGrp="1"/>
          </p:cNvSpPr>
          <p:nvPr>
            <p:ph type="title"/>
          </p:nvPr>
        </p:nvSpPr>
        <p:spPr>
          <a:xfrm>
            <a:off x="0" y="18255"/>
            <a:ext cx="12192000" cy="916465"/>
          </a:xfrm>
        </p:spPr>
        <p:txBody>
          <a:bodyPr>
            <a:normAutofit/>
          </a:bodyPr>
          <a:lstStyle/>
          <a:p>
            <a:pPr algn="ctr"/>
            <a:r>
              <a:rPr lang="uk-UA" sz="3500" b="1" dirty="0">
                <a:latin typeface="+mn-lt"/>
              </a:rPr>
              <a:t>ПОДАТКОВА ПРО ТЕ, ЯК «ПРАЦЮЄ» ЄСВ ПІЛЬГА</a:t>
            </a:r>
            <a:endParaRPr lang="x-none" sz="3500" b="1" dirty="0">
              <a:latin typeface="+mn-lt"/>
            </a:endParaRPr>
          </a:p>
        </p:txBody>
      </p:sp>
      <p:sp>
        <p:nvSpPr>
          <p:cNvPr id="3" name="Content Placeholder 2">
            <a:extLst>
              <a:ext uri="{FF2B5EF4-FFF2-40B4-BE49-F238E27FC236}">
                <a16:creationId xmlns:a16="http://schemas.microsoft.com/office/drawing/2014/main" xmlns="" id="{AE28AF65-3BA2-8845-AB4A-3DF9B4967BAA}"/>
              </a:ext>
            </a:extLst>
          </p:cNvPr>
          <p:cNvSpPr>
            <a:spLocks noGrp="1"/>
          </p:cNvSpPr>
          <p:nvPr>
            <p:ph idx="1"/>
          </p:nvPr>
        </p:nvSpPr>
        <p:spPr>
          <a:xfrm>
            <a:off x="233680" y="843280"/>
            <a:ext cx="11775440" cy="5333683"/>
          </a:xfrm>
        </p:spPr>
        <p:txBody>
          <a:bodyPr anchor="ctr">
            <a:normAutofit/>
          </a:bodyPr>
          <a:lstStyle/>
          <a:p>
            <a:pPr marL="0" indent="457200" algn="just">
              <a:lnSpc>
                <a:spcPct val="114000"/>
              </a:lnSpc>
              <a:spcBef>
                <a:spcPts val="0"/>
              </a:spcBef>
              <a:buNone/>
            </a:pPr>
            <a:r>
              <a:rPr lang="uk-UA" dirty="0"/>
              <a:t>	Закон звільняє від відповідальності платників тільки в тому випадку коли вони використали своє право не нараховувати і не обчислювати та не сплачувати ЄСВ.</a:t>
            </a:r>
          </a:p>
          <a:p>
            <a:pPr marL="0" indent="457200" algn="just">
              <a:lnSpc>
                <a:spcPct val="114000"/>
              </a:lnSpc>
              <a:spcBef>
                <a:spcPts val="0"/>
              </a:spcBef>
              <a:buNone/>
            </a:pPr>
            <a:endParaRPr lang="uk-UA" dirty="0"/>
          </a:p>
          <a:p>
            <a:pPr marL="0" indent="457200" algn="just">
              <a:lnSpc>
                <a:spcPct val="114000"/>
              </a:lnSpc>
              <a:spcBef>
                <a:spcPts val="0"/>
              </a:spcBef>
              <a:buNone/>
            </a:pPr>
            <a:r>
              <a:rPr lang="uk-UA" dirty="0"/>
              <a:t>Проте у разі якщо платник самостійно виявив бажання на сплату ЄСВ, на нього покладається відповідальність на загальних підставах.</a:t>
            </a:r>
          </a:p>
          <a:p>
            <a:pPr marL="0" indent="457200" algn="just">
              <a:lnSpc>
                <a:spcPct val="114000"/>
              </a:lnSpc>
              <a:spcBef>
                <a:spcPts val="0"/>
              </a:spcBef>
              <a:buNone/>
            </a:pPr>
            <a:endParaRPr lang="uk-UA" dirty="0"/>
          </a:p>
          <a:p>
            <a:pPr marL="0" indent="457200" algn="just">
              <a:lnSpc>
                <a:spcPct val="114000"/>
              </a:lnSpc>
              <a:spcBef>
                <a:spcPts val="0"/>
              </a:spcBef>
              <a:buNone/>
            </a:pPr>
            <a:r>
              <a:rPr lang="uk-UA" dirty="0"/>
              <a:t>Враховуючи викладене платник може скористатися таким правом у тих  кварталах у яких ЄСВ не нараховано, не сплачено та відповідно не відображено в поданій звітності.</a:t>
            </a:r>
          </a:p>
          <a:p>
            <a:pPr indent="457200" algn="just">
              <a:lnSpc>
                <a:spcPct val="114000"/>
              </a:lnSpc>
              <a:spcBef>
                <a:spcPts val="0"/>
              </a:spcBef>
            </a:pPr>
            <a:endParaRPr lang="x-none" dirty="0"/>
          </a:p>
        </p:txBody>
      </p:sp>
      <p:sp>
        <p:nvSpPr>
          <p:cNvPr id="4" name="Google Shape;556;p32">
            <a:extLst>
              <a:ext uri="{FF2B5EF4-FFF2-40B4-BE49-F238E27FC236}">
                <a16:creationId xmlns:a16="http://schemas.microsoft.com/office/drawing/2014/main" xmlns="" id="{D7FA89A0-0C25-784F-A010-CA2A88CDAAC3}"/>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73</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34987372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E6D2F-C6BF-9440-97AE-588764CF0E17}"/>
              </a:ext>
            </a:extLst>
          </p:cNvPr>
          <p:cNvSpPr>
            <a:spLocks noGrp="1"/>
          </p:cNvSpPr>
          <p:nvPr>
            <p:ph type="title"/>
          </p:nvPr>
        </p:nvSpPr>
        <p:spPr>
          <a:xfrm>
            <a:off x="609600" y="2103437"/>
            <a:ext cx="11115040" cy="2306003"/>
          </a:xfrm>
        </p:spPr>
        <p:txBody>
          <a:bodyPr>
            <a:normAutofit/>
          </a:bodyPr>
          <a:lstStyle/>
          <a:p>
            <a:pPr algn="ctr"/>
            <a:r>
              <a:rPr lang="uk-UA" sz="4000" b="1" dirty="0">
                <a:latin typeface="+mn-lt"/>
              </a:rPr>
              <a:t>7. ЧИ ПОТРІБНО ВЕСТИ ТОВАРНИЙ ОБЛІК ФОП-У, ЩО НЕ ЗДІЙСНЮЄ РОЗРАХУНКОВІ ОПЕРАЦІЇ?</a:t>
            </a:r>
            <a:endParaRPr lang="x-none" sz="4000" b="1" dirty="0">
              <a:latin typeface="+mn-lt"/>
            </a:endParaRPr>
          </a:p>
        </p:txBody>
      </p:sp>
      <p:sp>
        <p:nvSpPr>
          <p:cNvPr id="3" name="Google Shape;556;p32">
            <a:extLst>
              <a:ext uri="{FF2B5EF4-FFF2-40B4-BE49-F238E27FC236}">
                <a16:creationId xmlns:a16="http://schemas.microsoft.com/office/drawing/2014/main" xmlns="" id="{A5B865A7-269C-D844-85B3-749CCC63AAB7}"/>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74</a:t>
            </a:fld>
            <a:endParaRPr sz="2000" b="1" i="0" u="none" strike="noStrike" cap="none" dirty="0">
              <a:solidFill>
                <a:schemeClr val="dk1"/>
              </a:solidFill>
              <a:latin typeface="Calibri"/>
              <a:ea typeface="Calibri"/>
              <a:cs typeface="Calibri"/>
              <a:sym typeface="Calibri"/>
            </a:endParaRPr>
          </a:p>
        </p:txBody>
      </p:sp>
      <p:pic>
        <p:nvPicPr>
          <p:cNvPr id="4" name="Рисунок 3">
            <a:extLst>
              <a:ext uri="{FF2B5EF4-FFF2-40B4-BE49-F238E27FC236}">
                <a16:creationId xmlns:a16="http://schemas.microsoft.com/office/drawing/2014/main" xmlns="" id="{639DD5B6-897E-4148-9651-9DF6A622E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22744" y="884560"/>
            <a:ext cx="1346511" cy="147080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36679934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A3C7F7-1FC3-4048-8110-DE1BD1DA7EF2}"/>
              </a:ext>
            </a:extLst>
          </p:cNvPr>
          <p:cNvSpPr>
            <a:spLocks noGrp="1"/>
          </p:cNvSpPr>
          <p:nvPr>
            <p:ph type="title"/>
          </p:nvPr>
        </p:nvSpPr>
        <p:spPr>
          <a:xfrm>
            <a:off x="0" y="18255"/>
            <a:ext cx="12192000" cy="1325563"/>
          </a:xfrm>
        </p:spPr>
        <p:txBody>
          <a:bodyPr>
            <a:normAutofit/>
          </a:bodyPr>
          <a:lstStyle/>
          <a:p>
            <a:pPr algn="ctr"/>
            <a:r>
              <a:rPr lang="uk-UA" sz="3500" b="1" dirty="0">
                <a:latin typeface="+mn-lt"/>
              </a:rPr>
              <a:t>СИТУАЦІЯ 3</a:t>
            </a:r>
            <a:endParaRPr lang="x-none" sz="3500" b="1" dirty="0">
              <a:latin typeface="+mn-lt"/>
            </a:endParaRPr>
          </a:p>
        </p:txBody>
      </p:sp>
      <p:sp>
        <p:nvSpPr>
          <p:cNvPr id="3" name="Content Placeholder 2">
            <a:extLst>
              <a:ext uri="{FF2B5EF4-FFF2-40B4-BE49-F238E27FC236}">
                <a16:creationId xmlns:a16="http://schemas.microsoft.com/office/drawing/2014/main" xmlns="" id="{2DEFB6C6-4613-DE4F-9C95-B94F6A8801DA}"/>
              </a:ext>
            </a:extLst>
          </p:cNvPr>
          <p:cNvSpPr>
            <a:spLocks noGrp="1"/>
          </p:cNvSpPr>
          <p:nvPr>
            <p:ph idx="1"/>
          </p:nvPr>
        </p:nvSpPr>
        <p:spPr>
          <a:xfrm>
            <a:off x="274320" y="1503680"/>
            <a:ext cx="11724640" cy="4085357"/>
          </a:xfrm>
        </p:spPr>
        <p:txBody>
          <a:bodyPr anchor="ctr">
            <a:normAutofit/>
          </a:bodyPr>
          <a:lstStyle/>
          <a:p>
            <a:pPr marL="0" indent="457200" algn="just">
              <a:lnSpc>
                <a:spcPct val="114000"/>
              </a:lnSpc>
              <a:spcBef>
                <a:spcPts val="0"/>
              </a:spcBef>
              <a:buNone/>
            </a:pPr>
            <a:r>
              <a:rPr lang="uk-UA" dirty="0"/>
              <a:t>Чи потрібно вести товарний облік ФОП 2 група, у разі продажу складних побутових товарів, лікарських засобів та </a:t>
            </a:r>
            <a:r>
              <a:rPr lang="uk-UA" dirty="0" err="1"/>
              <a:t>медвиробів</a:t>
            </a:r>
            <a:r>
              <a:rPr lang="uk-UA" dirty="0"/>
              <a:t>, якщо операція не розрахункова?</a:t>
            </a:r>
          </a:p>
        </p:txBody>
      </p:sp>
      <p:sp>
        <p:nvSpPr>
          <p:cNvPr id="4" name="Google Shape;556;p32">
            <a:extLst>
              <a:ext uri="{FF2B5EF4-FFF2-40B4-BE49-F238E27FC236}">
                <a16:creationId xmlns:a16="http://schemas.microsoft.com/office/drawing/2014/main" xmlns="" id="{A070126C-82D1-F744-99EF-7EB6B007A22C}"/>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75</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18727118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993461-6C1D-3242-9892-80AFE5834678}"/>
              </a:ext>
            </a:extLst>
          </p:cNvPr>
          <p:cNvSpPr>
            <a:spLocks noGrp="1"/>
          </p:cNvSpPr>
          <p:nvPr>
            <p:ph type="title"/>
          </p:nvPr>
        </p:nvSpPr>
        <p:spPr>
          <a:xfrm>
            <a:off x="98854" y="0"/>
            <a:ext cx="11994292" cy="1005840"/>
          </a:xfrm>
        </p:spPr>
        <p:txBody>
          <a:bodyPr>
            <a:noAutofit/>
          </a:bodyPr>
          <a:lstStyle/>
          <a:p>
            <a:pPr algn="ctr"/>
            <a:r>
              <a:rPr lang="uk-UA" sz="3000" b="1" dirty="0">
                <a:latin typeface="+mn-lt"/>
              </a:rPr>
              <a:t>ПІДПРИЄМЦІ, ЯКІ ЗОБОВ’ЯЗАНІ ВЕСТИ ОБЛІК ТОВАРНИХ ЗАПАСІВ, МАЮТЬ ВЕСТИ ОБЛІК ВСІХ ТОВАРІВ, ЯКІ ЗНАХОДЯТЬСЯ В РЕАЛІЗАЦІЇ</a:t>
            </a:r>
            <a:endParaRPr lang="x-none" sz="3000" b="1" dirty="0">
              <a:latin typeface="+mn-lt"/>
            </a:endParaRPr>
          </a:p>
        </p:txBody>
      </p:sp>
      <p:sp>
        <p:nvSpPr>
          <p:cNvPr id="3" name="Content Placeholder 2">
            <a:extLst>
              <a:ext uri="{FF2B5EF4-FFF2-40B4-BE49-F238E27FC236}">
                <a16:creationId xmlns:a16="http://schemas.microsoft.com/office/drawing/2014/main" xmlns="" id="{1A55F595-CFA5-4840-AC77-372652F5FCC1}"/>
              </a:ext>
            </a:extLst>
          </p:cNvPr>
          <p:cNvSpPr>
            <a:spLocks noGrp="1"/>
          </p:cNvSpPr>
          <p:nvPr>
            <p:ph idx="1"/>
          </p:nvPr>
        </p:nvSpPr>
        <p:spPr>
          <a:xfrm>
            <a:off x="98854" y="822960"/>
            <a:ext cx="11994292" cy="5664163"/>
          </a:xfrm>
        </p:spPr>
        <p:txBody>
          <a:bodyPr anchor="ctr">
            <a:noAutofit/>
          </a:bodyPr>
          <a:lstStyle/>
          <a:p>
            <a:pPr marL="0" indent="457200" algn="just" fontAlgn="base">
              <a:lnSpc>
                <a:spcPct val="110000"/>
              </a:lnSpc>
              <a:spcBef>
                <a:spcPts val="0"/>
              </a:spcBef>
              <a:buNone/>
            </a:pPr>
            <a:r>
              <a:rPr lang="uk-UA" sz="2200" b="1" i="1" dirty="0"/>
              <a:t>опубліковано 01 липня 2024 р. о 14:15</a:t>
            </a:r>
            <a:endParaRPr lang="uk-UA" sz="2200" b="1" i="1" dirty="0">
              <a:hlinkClick r:id="rId2"/>
            </a:endParaRPr>
          </a:p>
          <a:p>
            <a:pPr marL="0" indent="457200" algn="just" fontAlgn="base">
              <a:lnSpc>
                <a:spcPct val="110000"/>
              </a:lnSpc>
              <a:spcBef>
                <a:spcPts val="0"/>
              </a:spcBef>
              <a:buNone/>
            </a:pPr>
            <a:r>
              <a:rPr lang="uk-UA" sz="2200" dirty="0"/>
              <a:t>«...» Нагадаємо, товарний облік зобов'язані вести фізичні особи – підприємці, які здійснюють розрахункові операції та перебувають на загальній системі оподаткування, фізичні особи – підприємці платники єдиного податку третьої групи, які є платниками ПДВ та фізичні особи – підприємці платники єдиного податку, які торгують технічно складними побутовими товарами, що підлягають гарантійному ремонту; лікарськими засобами та виробами медичного призначення; ювелірними та побутовими виробами з дорогоцінних металів, дорогоцінного каміння, дорогоцінного каміння органогенного утворення та </a:t>
            </a:r>
            <a:r>
              <a:rPr lang="uk-UA" sz="2200" dirty="0" err="1"/>
              <a:t>напівдорогоцінного</a:t>
            </a:r>
            <a:r>
              <a:rPr lang="uk-UA" sz="2200" dirty="0"/>
              <a:t> каміння. </a:t>
            </a:r>
          </a:p>
          <a:p>
            <a:pPr marL="0" indent="457200" algn="just" fontAlgn="base">
              <a:lnSpc>
                <a:spcPct val="110000"/>
              </a:lnSpc>
              <a:spcBef>
                <a:spcPts val="0"/>
              </a:spcBef>
              <a:buNone/>
            </a:pPr>
            <a:r>
              <a:rPr lang="uk-UA" sz="2200" dirty="0"/>
              <a:t>Водночас, фізичні особи - підприємці – платники єдиного податку першої групи відповідно до норм Податкового кодексу України звільнені від обов’язку застосовувати РРО чи ПРРО при здійсненні господарської діяльності, а також не зобов’язані вести облік товарних запасів.</a:t>
            </a:r>
          </a:p>
          <a:p>
            <a:pPr marL="0" indent="457200" algn="just" fontAlgn="base">
              <a:lnSpc>
                <a:spcPct val="110000"/>
              </a:lnSpc>
              <a:spcBef>
                <a:spcPts val="0"/>
              </a:spcBef>
              <a:buNone/>
            </a:pPr>
            <a:r>
              <a:rPr lang="uk-UA" sz="2200" dirty="0"/>
              <a:t>Платники єдиного податку першої групи мають право одноосібно здійснювати роздрібну торгівлю з торгівельних місць на ринках чи  надавати побутові послуги населенню. Такі підприємці не мають права використовувати працю найманих осіб. </a:t>
            </a:r>
          </a:p>
          <a:p>
            <a:pPr marL="0" indent="457200" algn="r">
              <a:lnSpc>
                <a:spcPct val="110000"/>
              </a:lnSpc>
              <a:spcBef>
                <a:spcPts val="0"/>
              </a:spcBef>
              <a:buNone/>
            </a:pPr>
            <a:r>
              <a:rPr lang="en-GB" sz="2200" b="1" dirty="0"/>
              <a:t>https://if.tax.gov.ua/media-ark/news-ark/798594.html</a:t>
            </a:r>
            <a:endParaRPr lang="uk-UA" sz="2200" b="1" dirty="0"/>
          </a:p>
        </p:txBody>
      </p:sp>
      <p:sp>
        <p:nvSpPr>
          <p:cNvPr id="4" name="Google Shape;556;p32">
            <a:extLst>
              <a:ext uri="{FF2B5EF4-FFF2-40B4-BE49-F238E27FC236}">
                <a16:creationId xmlns:a16="http://schemas.microsoft.com/office/drawing/2014/main" xmlns="" id="{7E260E94-FFFE-194F-A417-5D410C0C96FE}"/>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76</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6923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5F0CD-4A41-054E-B29E-236A2DA64133}"/>
              </a:ext>
            </a:extLst>
          </p:cNvPr>
          <p:cNvSpPr>
            <a:spLocks noGrp="1"/>
          </p:cNvSpPr>
          <p:nvPr>
            <p:ph type="title"/>
          </p:nvPr>
        </p:nvSpPr>
        <p:spPr>
          <a:xfrm>
            <a:off x="0" y="18255"/>
            <a:ext cx="12192000" cy="1109505"/>
          </a:xfrm>
        </p:spPr>
        <p:txBody>
          <a:bodyPr>
            <a:normAutofit/>
          </a:bodyPr>
          <a:lstStyle/>
          <a:p>
            <a:pPr algn="ctr"/>
            <a:r>
              <a:rPr lang="uk-UA" sz="3500" b="1" dirty="0">
                <a:latin typeface="+mn-lt"/>
              </a:rPr>
              <a:t>ПОЗИТИВНА СУДОВА ПРАКТИКА</a:t>
            </a:r>
            <a:endParaRPr lang="x-none" sz="3500" b="1" dirty="0">
              <a:latin typeface="+mn-lt"/>
            </a:endParaRPr>
          </a:p>
        </p:txBody>
      </p:sp>
      <p:sp>
        <p:nvSpPr>
          <p:cNvPr id="3" name="Content Placeholder 2">
            <a:extLst>
              <a:ext uri="{FF2B5EF4-FFF2-40B4-BE49-F238E27FC236}">
                <a16:creationId xmlns:a16="http://schemas.microsoft.com/office/drawing/2014/main" xmlns="" id="{7497D2BE-838A-4246-810E-46F9750D3489}"/>
              </a:ext>
            </a:extLst>
          </p:cNvPr>
          <p:cNvSpPr>
            <a:spLocks noGrp="1"/>
          </p:cNvSpPr>
          <p:nvPr>
            <p:ph idx="1"/>
          </p:nvPr>
        </p:nvSpPr>
        <p:spPr>
          <a:xfrm>
            <a:off x="233680" y="877078"/>
            <a:ext cx="11744960" cy="5533053"/>
          </a:xfrm>
        </p:spPr>
        <p:txBody>
          <a:bodyPr anchor="ctr">
            <a:normAutofit fontScale="85000" lnSpcReduction="20000"/>
          </a:bodyPr>
          <a:lstStyle/>
          <a:p>
            <a:pPr marL="0" indent="0" algn="just">
              <a:lnSpc>
                <a:spcPct val="133000"/>
              </a:lnSpc>
              <a:buNone/>
            </a:pPr>
            <a:r>
              <a:rPr lang="uk-UA" dirty="0"/>
              <a:t>	Постанова П`ятого апеляційного адміністративного суду по справі № 540/3510/21:</a:t>
            </a:r>
          </a:p>
          <a:p>
            <a:pPr marL="0" indent="0" algn="just">
              <a:lnSpc>
                <a:spcPct val="133000"/>
              </a:lnSpc>
              <a:buNone/>
            </a:pPr>
            <a:r>
              <a:rPr lang="uk-UA" dirty="0"/>
              <a:t>	"Враховуючи, що ПП "</a:t>
            </a:r>
            <a:r>
              <a:rPr lang="uk-UA" dirty="0" err="1"/>
              <a:t>Графен</a:t>
            </a:r>
            <a:r>
              <a:rPr lang="uk-UA" dirty="0"/>
              <a:t>" провадить оптову торгівлю нафтопродуктами, не здійснюючи при цьому розрахункових операцій за місцем реалізації товару із застосуванням реєстратора розрахункових операцій, а здійснює лише безготівкові розрахунки шляхом здійснення банківського переказу, суд дійшов висновку про те, що вимоги Закону №265/95-ВР на позивача не поширюються, що унеможливлює застосування до нього штрафних санкцій на підставі статті 20  цього Закону.</a:t>
            </a:r>
          </a:p>
          <a:p>
            <a:pPr marL="0" indent="0" algn="just">
              <a:lnSpc>
                <a:spcPct val="133000"/>
              </a:lnSpc>
              <a:buNone/>
            </a:pPr>
            <a:r>
              <a:rPr lang="uk-UA" dirty="0"/>
              <a:t>	Аналогічна правова позиція викладена у постановах Верховного Суду від 04.08.2021 р. у справі № 140/2233/19, від 08.09.2020 р. у справі № 140/2131/19."</a:t>
            </a:r>
          </a:p>
          <a:p>
            <a:pPr marL="0" indent="0" algn="just">
              <a:lnSpc>
                <a:spcPct val="133000"/>
              </a:lnSpc>
              <a:buNone/>
            </a:pPr>
            <a:endParaRPr lang="uk-UA" dirty="0"/>
          </a:p>
          <a:p>
            <a:pPr marL="0" indent="457200" algn="r">
              <a:lnSpc>
                <a:spcPct val="133000"/>
              </a:lnSpc>
              <a:spcBef>
                <a:spcPts val="0"/>
              </a:spcBef>
              <a:buNone/>
            </a:pPr>
            <a:r>
              <a:rPr lang="uk-UA" dirty="0"/>
              <a:t>	</a:t>
            </a:r>
            <a:r>
              <a:rPr lang="en-GB" b="1" dirty="0"/>
              <a:t>https://reyestr.court.gov.ua/Review/104592220</a:t>
            </a:r>
          </a:p>
        </p:txBody>
      </p:sp>
      <p:sp>
        <p:nvSpPr>
          <p:cNvPr id="4" name="Google Shape;556;p32">
            <a:extLst>
              <a:ext uri="{FF2B5EF4-FFF2-40B4-BE49-F238E27FC236}">
                <a16:creationId xmlns:a16="http://schemas.microsoft.com/office/drawing/2014/main" xmlns="" id="{2E7313BF-B82F-1840-A237-FF2C3AED0F47}"/>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77</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1349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2928389-74DC-B24B-A2AC-95470FDFF5B0}"/>
              </a:ext>
            </a:extLst>
          </p:cNvPr>
          <p:cNvSpPr>
            <a:spLocks noGrp="1"/>
          </p:cNvSpPr>
          <p:nvPr>
            <p:ph idx="1"/>
          </p:nvPr>
        </p:nvSpPr>
        <p:spPr>
          <a:xfrm>
            <a:off x="243840" y="203201"/>
            <a:ext cx="11775439" cy="6207760"/>
          </a:xfrm>
        </p:spPr>
        <p:txBody>
          <a:bodyPr anchor="ctr">
            <a:noAutofit/>
          </a:bodyPr>
          <a:lstStyle/>
          <a:p>
            <a:pPr marL="0" indent="457200" algn="ctr">
              <a:lnSpc>
                <a:spcPct val="114000"/>
              </a:lnSpc>
              <a:spcBef>
                <a:spcPts val="0"/>
              </a:spcBef>
              <a:buNone/>
            </a:pPr>
            <a:r>
              <a:rPr lang="uk-UA" sz="3000" b="1" dirty="0"/>
              <a:t>ЗУ ПРО РРО</a:t>
            </a:r>
          </a:p>
          <a:p>
            <a:pPr marL="0" indent="457200" algn="just">
              <a:lnSpc>
                <a:spcPct val="114000"/>
              </a:lnSpc>
              <a:spcBef>
                <a:spcPts val="0"/>
              </a:spcBef>
              <a:buNone/>
            </a:pPr>
            <a:r>
              <a:rPr lang="uk-UA" sz="2400" b="1" dirty="0"/>
              <a:t>Стаття 20. </a:t>
            </a:r>
            <a:r>
              <a:rPr lang="uk-UA" sz="2400" dirty="0"/>
              <a:t>До суб’єктів господарювання, що здійснюють реалізацію товарів, які не обліковані у встановленому порядку, та/або не надали під час проведення перевірки документи, які підтверджують облік товарів, що знаходяться у місці продажу (господарському об’єкті), за рішенням контролюючих органів </a:t>
            </a:r>
            <a:r>
              <a:rPr lang="uk-UA" sz="2400" b="1" dirty="0"/>
              <a:t>застосовується фінансова санкція у розмірі вартості таких товарів, які не обліковані у встановленому порядку, за цінами реалізації, але не менше десяти неоподатковуваних мінімумів доходів громадян. </a:t>
            </a:r>
          </a:p>
          <a:p>
            <a:pPr marL="0" indent="457200" algn="just">
              <a:lnSpc>
                <a:spcPct val="114000"/>
              </a:lnSpc>
              <a:spcBef>
                <a:spcPts val="0"/>
              </a:spcBef>
              <a:buNone/>
            </a:pPr>
            <a:r>
              <a:rPr lang="uk-UA" sz="2400" dirty="0"/>
              <a:t>Такі вимоги не поширюються на фізичних осіб - підприємців, які є платниками єдиного податку та не зареєстровані платниками податку на додану вартість (крім тих, які здійснюють діяльність з реалізації технічно складних побутових товарів, що підлягають гарантійному ремонту, а також лікарських засобів та виробів медичного призначення, ювелірних та побутових виробів з дорогоцінних металів, дорогоцінного каміння, дорогоцінного каміння органогенного утворення та </a:t>
            </a:r>
            <a:r>
              <a:rPr lang="uk-UA" sz="2400" dirty="0" err="1"/>
              <a:t>напівдорогоцінного</a:t>
            </a:r>
            <a:r>
              <a:rPr lang="uk-UA" sz="2400" dirty="0"/>
              <a:t> каміння).</a:t>
            </a:r>
            <a:endParaRPr lang="x-none" sz="2400" dirty="0"/>
          </a:p>
        </p:txBody>
      </p:sp>
      <p:sp>
        <p:nvSpPr>
          <p:cNvPr id="4" name="Google Shape;556;p32">
            <a:extLst>
              <a:ext uri="{FF2B5EF4-FFF2-40B4-BE49-F238E27FC236}">
                <a16:creationId xmlns:a16="http://schemas.microsoft.com/office/drawing/2014/main" xmlns="" id="{02015B3A-FC4D-AC47-8621-E02878F07FB0}"/>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78</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18553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Прямоугольник 2"/>
          <p:cNvSpPr/>
          <p:nvPr/>
        </p:nvSpPr>
        <p:spPr bwMode="auto">
          <a:xfrm>
            <a:off x="838200" y="2136339"/>
            <a:ext cx="10512000" cy="461665"/>
          </a:xfrm>
          <a:prstGeom prst="rect">
            <a:avLst/>
          </a:prstGeom>
        </p:spPr>
        <p:txBody>
          <a:bodyPr>
            <a:spAutoFit/>
          </a:bodyPr>
          <a:lstStyle/>
          <a:p>
            <a:pPr algn="just">
              <a:defRPr/>
            </a:pPr>
            <a:r>
              <a:rPr lang="ru-RU" sz="2400"/>
              <a:t>      </a:t>
            </a:r>
            <a:endParaRPr sz="1200"/>
          </a:p>
        </p:txBody>
      </p:sp>
      <p:sp>
        <p:nvSpPr>
          <p:cNvPr id="5" name="Заголовок 7"/>
          <p:cNvSpPr txBox="1"/>
          <p:nvPr/>
        </p:nvSpPr>
        <p:spPr bwMode="auto">
          <a:xfrm>
            <a:off x="646105" y="2598004"/>
            <a:ext cx="11040534" cy="1169551"/>
          </a:xfrm>
          <a:prstGeom prst="rect">
            <a:avLst/>
          </a:prstGeom>
        </p:spPr>
        <p:txBody>
          <a:bodyPr vert="horz" wrap="square" lIns="60960" tIns="30480" rIns="60960" bIns="30480" rtlCol="0" anchor="t" anchorCtr="0">
            <a:spAutoFit/>
          </a:bodyPr>
          <a:lstStyle>
            <a:defPPr>
              <a:defRPr lang="en-US"/>
            </a:defPPr>
            <a:lvl1pPr lvl="0" algn="ctr" defTabSz="1371600">
              <a:lnSpc>
                <a:spcPct val="90000"/>
              </a:lnSpc>
              <a:spcBef>
                <a:spcPts val="0"/>
              </a:spcBef>
              <a:buNone/>
              <a:defRPr sz="5400" b="1" cap="all">
                <a:solidFill>
                  <a:srgbClr val="ED3434"/>
                </a:solidFill>
                <a:ea typeface="+mj-ea"/>
                <a:cs typeface="+mj-cs"/>
              </a:defRPr>
            </a:lvl1pPr>
          </a:lstStyle>
          <a:p>
            <a:pPr>
              <a:lnSpc>
                <a:spcPct val="100000"/>
              </a:lnSpc>
              <a:defRPr/>
            </a:pPr>
            <a:r>
              <a:rPr lang="ru-RU" sz="3600" dirty="0">
                <a:solidFill>
                  <a:schemeClr val="tx1"/>
                </a:solidFill>
              </a:rPr>
              <a:t>8. </a:t>
            </a:r>
            <a:r>
              <a:rPr lang="ru-RU" sz="3600" dirty="0" err="1">
                <a:solidFill>
                  <a:schemeClr val="tx1"/>
                </a:solidFill>
              </a:rPr>
              <a:t>Чи</a:t>
            </a:r>
            <a:r>
              <a:rPr lang="ru-RU" sz="3600" dirty="0">
                <a:solidFill>
                  <a:schemeClr val="tx1"/>
                </a:solidFill>
              </a:rPr>
              <a:t> ОПОДАТКОВУЮТЬСЯ ВЛАСНІ КОШТИ, ВНЕСЕНІ НА РАХУНОК ФОП-А – НОВА ПОЗИЦІЯ ПОДАТКОВОЇ</a:t>
            </a:r>
            <a:endParaRPr lang="uk-UA" sz="3600" dirty="0">
              <a:solidFill>
                <a:schemeClr val="tx1"/>
              </a:solidFill>
            </a:endParaRPr>
          </a:p>
        </p:txBody>
      </p:sp>
      <p:sp>
        <p:nvSpPr>
          <p:cNvPr id="2" name="Номер слайда 1">
            <a:extLst>
              <a:ext uri="{FF2B5EF4-FFF2-40B4-BE49-F238E27FC236}">
                <a16:creationId xmlns:a16="http://schemas.microsoft.com/office/drawing/2014/main" xmlns="" id="{F73F9CF1-E2C5-E7D7-62F6-73E3C1B112E4}"/>
              </a:ext>
            </a:extLst>
          </p:cNvPr>
          <p:cNvSpPr>
            <a:spLocks noGrp="1"/>
          </p:cNvSpPr>
          <p:nvPr>
            <p:ph type="sldNum" sz="quarter" idx="12"/>
          </p:nvPr>
        </p:nvSpPr>
        <p:spPr bwMode="auto">
          <a:xfrm>
            <a:off x="122084" y="6464299"/>
            <a:ext cx="524021" cy="365125"/>
          </a:xfrm>
        </p:spPr>
        <p:txBody>
          <a:bodyPr/>
          <a:lstStyle/>
          <a:p>
            <a:pPr algn="l"/>
            <a:fld id="{DA437D03-45AE-4311-B62B-350C10CD91DF}" type="slidenum">
              <a:rPr lang="uk-UA" smtClean="0"/>
              <a:pPr algn="l"/>
              <a:t>79</a:t>
            </a:fld>
            <a:endParaRPr lang="uk-UA" dirty="0"/>
          </a:p>
        </p:txBody>
      </p:sp>
      <p:sp>
        <p:nvSpPr>
          <p:cNvPr id="6" name="Google Shape;556;p32">
            <a:extLst>
              <a:ext uri="{FF2B5EF4-FFF2-40B4-BE49-F238E27FC236}">
                <a16:creationId xmlns:a16="http://schemas.microsoft.com/office/drawing/2014/main" xmlns="" id="{5A742BC1-D052-1146-A807-8C7AE3EC99E1}"/>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79</a:t>
            </a:fld>
            <a:endParaRPr sz="2000" b="1" i="0" u="none" strike="noStrike" cap="none" dirty="0">
              <a:solidFill>
                <a:schemeClr val="dk1"/>
              </a:solidFill>
              <a:latin typeface="Calibri"/>
              <a:ea typeface="Calibri"/>
              <a:cs typeface="Calibri"/>
              <a:sym typeface="Calibri"/>
            </a:endParaRPr>
          </a:p>
        </p:txBody>
      </p:sp>
      <p:pic>
        <p:nvPicPr>
          <p:cNvPr id="7" name="Рисунок 6">
            <a:extLst>
              <a:ext uri="{FF2B5EF4-FFF2-40B4-BE49-F238E27FC236}">
                <a16:creationId xmlns:a16="http://schemas.microsoft.com/office/drawing/2014/main" xmlns="" id="{CE10CB9F-DCFF-4820-B23A-BB84730E0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42301" y="712192"/>
            <a:ext cx="1303798" cy="1424147"/>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189810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4145AE-9AB2-6140-8088-141ED7C57C67}"/>
              </a:ext>
            </a:extLst>
          </p:cNvPr>
          <p:cNvSpPr>
            <a:spLocks noGrp="1"/>
          </p:cNvSpPr>
          <p:nvPr>
            <p:ph type="title"/>
          </p:nvPr>
        </p:nvSpPr>
        <p:spPr>
          <a:xfrm>
            <a:off x="986900" y="3335148"/>
            <a:ext cx="10218198" cy="1908184"/>
          </a:xfrm>
        </p:spPr>
        <p:txBody>
          <a:bodyPr>
            <a:normAutofit/>
          </a:bodyPr>
          <a:lstStyle/>
          <a:p>
            <a:pPr algn="ctr"/>
            <a:r>
              <a:rPr lang="uk-UA" sz="3500" b="1" dirty="0">
                <a:latin typeface="+mn-lt"/>
              </a:rPr>
              <a:t>МІСЦЕМ ПОСТАЧАННЯ ПОСЛУГ Є:</a:t>
            </a:r>
            <a:br>
              <a:rPr lang="uk-UA" sz="3500" b="1" dirty="0">
                <a:latin typeface="+mn-lt"/>
              </a:rPr>
            </a:br>
            <a:r>
              <a:rPr lang="uk-UA" sz="3500" b="1" dirty="0">
                <a:latin typeface="+mn-lt"/>
              </a:rPr>
              <a:t/>
            </a:r>
            <a:br>
              <a:rPr lang="uk-UA" sz="3500" b="1" dirty="0">
                <a:latin typeface="+mn-lt"/>
              </a:rPr>
            </a:br>
            <a:r>
              <a:rPr lang="uk-UA" sz="3500" b="1" dirty="0">
                <a:latin typeface="+mn-lt"/>
              </a:rPr>
              <a:t>(186.2 – 186.4 ПКУ)</a:t>
            </a:r>
            <a:endParaRPr lang="x-none" sz="3500" b="1" dirty="0">
              <a:latin typeface="+mn-lt"/>
            </a:endParaRPr>
          </a:p>
        </p:txBody>
      </p:sp>
      <p:sp>
        <p:nvSpPr>
          <p:cNvPr id="3" name="Google Shape;200;p11">
            <a:extLst>
              <a:ext uri="{FF2B5EF4-FFF2-40B4-BE49-F238E27FC236}">
                <a16:creationId xmlns:a16="http://schemas.microsoft.com/office/drawing/2014/main" xmlns="" id="{40671320-9976-472A-BDB3-D1E5E4E2ABE0}"/>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8</a:t>
            </a:fld>
            <a:endParaRPr sz="2000" b="1" i="0" u="none" strike="noStrike" cap="none" dirty="0">
              <a:solidFill>
                <a:schemeClr val="dk1"/>
              </a:solidFill>
              <a:latin typeface="Calibri"/>
              <a:ea typeface="Calibri"/>
              <a:cs typeface="Calibri"/>
              <a:sym typeface="Calibri"/>
            </a:endParaRPr>
          </a:p>
        </p:txBody>
      </p:sp>
      <p:sp>
        <p:nvSpPr>
          <p:cNvPr id="5" name="Овал 4">
            <a:extLst>
              <a:ext uri="{FF2B5EF4-FFF2-40B4-BE49-F238E27FC236}">
                <a16:creationId xmlns:a16="http://schemas.microsoft.com/office/drawing/2014/main" xmlns="" id="{746F94A3-4325-4C3F-8CF6-DDC8B586F9DE}"/>
              </a:ext>
            </a:extLst>
          </p:cNvPr>
          <p:cNvSpPr/>
          <p:nvPr/>
        </p:nvSpPr>
        <p:spPr>
          <a:xfrm>
            <a:off x="4477501" y="447039"/>
            <a:ext cx="3236997" cy="2519680"/>
          </a:xfrm>
          <a:prstGeom prst="ellipse">
            <a:avLst/>
          </a:prstGeom>
          <a:ln w="28575">
            <a:solidFill>
              <a:schemeClr val="accent4">
                <a:lumMod val="50000"/>
              </a:schemeClr>
            </a:solidFill>
          </a:ln>
          <a:effectLst>
            <a:outerShdw blurRad="76200" dir="13500000" sy="23000" kx="1200000" algn="br"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pic>
        <p:nvPicPr>
          <p:cNvPr id="4" name="Рисунок 3">
            <a:extLst>
              <a:ext uri="{FF2B5EF4-FFF2-40B4-BE49-F238E27FC236}">
                <a16:creationId xmlns:a16="http://schemas.microsoft.com/office/drawing/2014/main" xmlns="" id="{8BF7863B-464D-4506-93F4-78E6DADEF011}"/>
              </a:ext>
            </a:extLst>
          </p:cNvPr>
          <p:cNvPicPr>
            <a:picLocks noChangeAspect="1"/>
          </p:cNvPicPr>
          <p:nvPr/>
        </p:nvPicPr>
        <p:blipFill>
          <a:blip r:embed="rId2"/>
          <a:stretch>
            <a:fillRect/>
          </a:stretch>
        </p:blipFill>
        <p:spPr>
          <a:xfrm>
            <a:off x="4944760" y="573066"/>
            <a:ext cx="2277134" cy="2277134"/>
          </a:xfrm>
          <a:prstGeom prst="rect">
            <a:avLst/>
          </a:prstGeom>
          <a:solidFill>
            <a:schemeClr val="accent1"/>
          </a:solidFill>
          <a:effectLst>
            <a:softEdge rad="3302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2155" y="162765"/>
            <a:ext cx="1634301" cy="1634301"/>
          </a:xfrm>
          <a:prstGeom prst="rect">
            <a:avLst/>
          </a:prstGeom>
        </p:spPr>
      </p:pic>
    </p:spTree>
    <p:extLst>
      <p:ext uri="{BB962C8B-B14F-4D97-AF65-F5344CB8AC3E}">
        <p14:creationId xmlns:p14="http://schemas.microsoft.com/office/powerpoint/2010/main" val="42625377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3D9F8-D4B7-DD42-8E6F-51A3094663FC}"/>
              </a:ext>
            </a:extLst>
          </p:cNvPr>
          <p:cNvSpPr>
            <a:spLocks noGrp="1"/>
          </p:cNvSpPr>
          <p:nvPr>
            <p:ph type="title"/>
          </p:nvPr>
        </p:nvSpPr>
        <p:spPr>
          <a:xfrm>
            <a:off x="106680" y="0"/>
            <a:ext cx="11973560" cy="1325563"/>
          </a:xfrm>
        </p:spPr>
        <p:txBody>
          <a:bodyPr>
            <a:normAutofit/>
          </a:bodyPr>
          <a:lstStyle/>
          <a:p>
            <a:pPr algn="ctr"/>
            <a:r>
              <a:rPr lang="uk-UA" sz="3500" b="1" dirty="0">
                <a:latin typeface="+mn-lt"/>
              </a:rPr>
              <a:t>СИТУАЦІЯ 4</a:t>
            </a:r>
            <a:endParaRPr lang="x-none" sz="3500" b="1" dirty="0">
              <a:latin typeface="+mn-lt"/>
            </a:endParaRPr>
          </a:p>
        </p:txBody>
      </p:sp>
      <p:sp>
        <p:nvSpPr>
          <p:cNvPr id="3" name="Прямоугольник 3">
            <a:extLst>
              <a:ext uri="{FF2B5EF4-FFF2-40B4-BE49-F238E27FC236}">
                <a16:creationId xmlns:a16="http://schemas.microsoft.com/office/drawing/2014/main" xmlns="" id="{7E3CB6B0-41B5-5249-9D5E-3327BEEA2195}"/>
              </a:ext>
            </a:extLst>
          </p:cNvPr>
          <p:cNvSpPr/>
          <p:nvPr/>
        </p:nvSpPr>
        <p:spPr bwMode="auto">
          <a:xfrm>
            <a:off x="406400" y="2743186"/>
            <a:ext cx="11501120" cy="1080873"/>
          </a:xfrm>
          <a:prstGeom prst="rect">
            <a:avLst/>
          </a:prstGeom>
        </p:spPr>
        <p:txBody>
          <a:bodyPr wrap="square" anchor="ctr">
            <a:spAutoFit/>
          </a:bodyPr>
          <a:lstStyle/>
          <a:p>
            <a:pPr indent="457200" algn="just">
              <a:lnSpc>
                <a:spcPct val="114000"/>
              </a:lnSpc>
            </a:pPr>
            <a:r>
              <a:rPr lang="uk-UA" sz="2900" dirty="0"/>
              <a:t>Власні кошти внесені на підприємницький рахунок.</a:t>
            </a:r>
          </a:p>
          <a:p>
            <a:pPr indent="457200" algn="just">
              <a:lnSpc>
                <a:spcPct val="114000"/>
              </a:lnSpc>
            </a:pPr>
            <a:r>
              <a:rPr lang="uk-UA" sz="2900" dirty="0"/>
              <a:t>Чи будуть оподатковуватися єдиним податком?</a:t>
            </a:r>
          </a:p>
        </p:txBody>
      </p:sp>
      <p:sp>
        <p:nvSpPr>
          <p:cNvPr id="4" name="Google Shape;556;p32">
            <a:extLst>
              <a:ext uri="{FF2B5EF4-FFF2-40B4-BE49-F238E27FC236}">
                <a16:creationId xmlns:a16="http://schemas.microsoft.com/office/drawing/2014/main" xmlns="" id="{43E7BC53-DFCE-4341-83E6-35AD3CC621EF}"/>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80</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15471205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8D4DEE-6A87-3A4C-AA86-97F179B5BA67}"/>
              </a:ext>
            </a:extLst>
          </p:cNvPr>
          <p:cNvSpPr>
            <a:spLocks noGrp="1"/>
          </p:cNvSpPr>
          <p:nvPr>
            <p:ph type="title"/>
          </p:nvPr>
        </p:nvSpPr>
        <p:spPr>
          <a:xfrm>
            <a:off x="0" y="6779"/>
            <a:ext cx="12120880" cy="602821"/>
          </a:xfrm>
        </p:spPr>
        <p:txBody>
          <a:bodyPr>
            <a:normAutofit/>
          </a:bodyPr>
          <a:lstStyle/>
          <a:p>
            <a:pPr algn="ctr"/>
            <a:r>
              <a:rPr lang="uk-UA" sz="3200" b="1" dirty="0">
                <a:latin typeface="+mn-lt"/>
              </a:rPr>
              <a:t>ЛИСТ ДПСУ ВІД 03.05.2024 № 2535/ІПК/99-00-24-03-03 ІПК</a:t>
            </a:r>
            <a:endParaRPr lang="x-none" sz="3200" dirty="0">
              <a:latin typeface="+mn-lt"/>
            </a:endParaRPr>
          </a:p>
        </p:txBody>
      </p:sp>
      <p:sp>
        <p:nvSpPr>
          <p:cNvPr id="3" name="Rectangle 2">
            <a:extLst>
              <a:ext uri="{FF2B5EF4-FFF2-40B4-BE49-F238E27FC236}">
                <a16:creationId xmlns:a16="http://schemas.microsoft.com/office/drawing/2014/main" xmlns="" id="{80D9D488-6407-0347-9A82-82BDE95DD7A1}"/>
              </a:ext>
            </a:extLst>
          </p:cNvPr>
          <p:cNvSpPr/>
          <p:nvPr/>
        </p:nvSpPr>
        <p:spPr>
          <a:xfrm>
            <a:off x="264161" y="475861"/>
            <a:ext cx="11765280" cy="5934270"/>
          </a:xfrm>
          <a:prstGeom prst="rect">
            <a:avLst/>
          </a:prstGeom>
        </p:spPr>
        <p:txBody>
          <a:bodyPr wrap="square" anchor="ctr">
            <a:noAutofit/>
          </a:bodyPr>
          <a:lstStyle/>
          <a:p>
            <a:pPr indent="457200" algn="just">
              <a:lnSpc>
                <a:spcPct val="115000"/>
              </a:lnSpc>
            </a:pPr>
            <a:r>
              <a:rPr lang="uk-UA" sz="2100" dirty="0">
                <a:latin typeface="Calibri" panose="020F0502020204030204" pitchFamily="34" charset="0"/>
                <a:ea typeface="Times New Roman" panose="02020603050405020304" pitchFamily="18" charset="0"/>
                <a:cs typeface="Calibri" panose="020F0502020204030204" pitchFamily="34" charset="0"/>
              </a:rPr>
              <a:t>	«...» Таким чином, якщо фізична особа - підприємець – платник єдиного податку вносить на свій поточний рахунок у банку, відкритий для здійснення підприємницької діяльності, готівку, яка на момент внесення уже була відображена у обліку, то в платіжній інструкції зазначається призначення платежу «виручка за певний період» і така виручка повторно не включається до доходу платника єдиного податку.</a:t>
            </a:r>
            <a:endParaRPr lang="x-none" sz="2100" dirty="0">
              <a:effectLst/>
              <a:latin typeface="Calibri" panose="020F0502020204030204" pitchFamily="34" charset="0"/>
              <a:ea typeface="Times New Roman" panose="02020603050405020304" pitchFamily="18" charset="0"/>
              <a:cs typeface="Calibri" panose="020F0502020204030204" pitchFamily="34" charset="0"/>
            </a:endParaRPr>
          </a:p>
          <a:p>
            <a:pPr indent="457200" algn="just">
              <a:lnSpc>
                <a:spcPct val="115000"/>
              </a:lnSpc>
            </a:pPr>
            <a:r>
              <a:rPr lang="uk-UA" sz="2100" dirty="0">
                <a:latin typeface="Calibri" panose="020F0502020204030204" pitchFamily="34" charset="0"/>
                <a:ea typeface="Times New Roman" panose="02020603050405020304" pitchFamily="18" charset="0"/>
                <a:cs typeface="Calibri" panose="020F0502020204030204" pitchFamily="34" charset="0"/>
              </a:rPr>
              <a:t>	При цьому сума коштів, внесених на поточний рахунок за певний період, не повинна перевищувати суму доходу, відображену в обліку за відповідний період.</a:t>
            </a:r>
            <a:endParaRPr lang="x-none" sz="2100" dirty="0">
              <a:effectLst/>
              <a:latin typeface="Calibri" panose="020F0502020204030204" pitchFamily="34" charset="0"/>
              <a:ea typeface="Times New Roman" panose="02020603050405020304" pitchFamily="18" charset="0"/>
              <a:cs typeface="Calibri" panose="020F0502020204030204" pitchFamily="34" charset="0"/>
            </a:endParaRPr>
          </a:p>
          <a:p>
            <a:pPr indent="457200" algn="just">
              <a:lnSpc>
                <a:spcPct val="115000"/>
              </a:lnSpc>
            </a:pPr>
            <a:r>
              <a:rPr lang="uk-UA" sz="2100" dirty="0">
                <a:latin typeface="Calibri" panose="020F0502020204030204" pitchFamily="34" charset="0"/>
                <a:ea typeface="Times New Roman" panose="02020603050405020304" pitchFamily="18" charset="0"/>
                <a:cs typeface="Calibri" panose="020F0502020204030204" pitchFamily="34" charset="0"/>
              </a:rPr>
              <a:t>	Також слід зазначити, що до доходу фізичної особи – підприємця – платника єдиного податку першої – третьої групи не включаються власні кошти, які внесені на рахунок у банку, відкритий для здійснення підприємницької діяльності, за умови, що такі кошти оподатковувалися під час їх нарахування (виплати) у порядку, визначеному Кодексом, та за наявності документів, які підтверджують сплату податків і зборів, зокрема, але не виключно відомостей з Державного реєстру фізичних осіб – платників податків про джерела та суми нарахованого доходу, нарахованого (перерахованого) податку та військового збору, розрахункових документів тощо. </a:t>
            </a:r>
            <a:endParaRPr lang="x-none" sz="2100" dirty="0">
              <a:effectLst/>
              <a:latin typeface="Calibri" panose="020F0502020204030204" pitchFamily="34" charset="0"/>
              <a:ea typeface="Times New Roman" panose="02020603050405020304" pitchFamily="18" charset="0"/>
              <a:cs typeface="Calibri" panose="020F0502020204030204" pitchFamily="34" charset="0"/>
            </a:endParaRPr>
          </a:p>
          <a:p>
            <a:pPr indent="457200" algn="just">
              <a:lnSpc>
                <a:spcPct val="115000"/>
              </a:lnSpc>
            </a:pPr>
            <a:r>
              <a:rPr lang="uk-UA" sz="2100" b="1" dirty="0">
                <a:latin typeface="Calibri" panose="020F0502020204030204" pitchFamily="34" charset="0"/>
                <a:ea typeface="Times New Roman" panose="02020603050405020304" pitchFamily="18" charset="0"/>
                <a:cs typeface="Calibri" panose="020F0502020204030204" pitchFamily="34" charset="0"/>
              </a:rPr>
              <a:t>	Водночас повідомляємо, що зазначена позиція погоджена з Міністерством фінансів України.       </a:t>
            </a:r>
            <a:endParaRPr lang="x-none" sz="21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Google Shape;556;p32">
            <a:extLst>
              <a:ext uri="{FF2B5EF4-FFF2-40B4-BE49-F238E27FC236}">
                <a16:creationId xmlns:a16="http://schemas.microsoft.com/office/drawing/2014/main" xmlns="" id="{E4A798BB-868F-AD4E-B1FC-BEBBFC8730FF}"/>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81</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87035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465B9-CAD0-544E-9EF6-7376E7123D6E}"/>
              </a:ext>
            </a:extLst>
          </p:cNvPr>
          <p:cNvSpPr>
            <a:spLocks noGrp="1"/>
          </p:cNvSpPr>
          <p:nvPr>
            <p:ph type="title"/>
          </p:nvPr>
        </p:nvSpPr>
        <p:spPr>
          <a:xfrm>
            <a:off x="76200" y="2414215"/>
            <a:ext cx="12115800" cy="1325563"/>
          </a:xfrm>
        </p:spPr>
        <p:txBody>
          <a:bodyPr>
            <a:normAutofit/>
          </a:bodyPr>
          <a:lstStyle/>
          <a:p>
            <a:pPr algn="ctr"/>
            <a:r>
              <a:rPr lang="uk-UA" sz="3500" b="1" dirty="0">
                <a:latin typeface="+mn-lt"/>
              </a:rPr>
              <a:t>НОВИНИ ЗАКОНОДАВСТВА, </a:t>
            </a:r>
            <a:br>
              <a:rPr lang="uk-UA" sz="3500" b="1" dirty="0">
                <a:latin typeface="+mn-lt"/>
              </a:rPr>
            </a:br>
            <a:r>
              <a:rPr lang="uk-UA" sz="3500" b="1" dirty="0">
                <a:latin typeface="+mn-lt"/>
              </a:rPr>
              <a:t>АКТУАЛЬНІ НА ДАТУ ПРОВЕДЕННЯ ВЕБІНАРУ</a:t>
            </a:r>
            <a:endParaRPr lang="x-none" sz="3500" dirty="0">
              <a:latin typeface="+mn-lt"/>
            </a:endParaRPr>
          </a:p>
        </p:txBody>
      </p:sp>
      <p:sp>
        <p:nvSpPr>
          <p:cNvPr id="4" name="Google Shape;556;p32">
            <a:extLst>
              <a:ext uri="{FF2B5EF4-FFF2-40B4-BE49-F238E27FC236}">
                <a16:creationId xmlns:a16="http://schemas.microsoft.com/office/drawing/2014/main" xmlns="" id="{CB16B516-0416-4065-8554-5D67F8DB55E7}"/>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82</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24772465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81C8479-B146-DA43-BDCE-66F895031189}"/>
              </a:ext>
            </a:extLst>
          </p:cNvPr>
          <p:cNvSpPr>
            <a:spLocks noGrp="1"/>
          </p:cNvSpPr>
          <p:nvPr>
            <p:ph idx="1"/>
          </p:nvPr>
        </p:nvSpPr>
        <p:spPr>
          <a:xfrm>
            <a:off x="406400" y="382556"/>
            <a:ext cx="11564776" cy="5980922"/>
          </a:xfrm>
        </p:spPr>
        <p:txBody>
          <a:bodyPr anchor="ctr">
            <a:noAutofit/>
          </a:bodyPr>
          <a:lstStyle/>
          <a:p>
            <a:pPr marL="0" indent="457200" algn="just">
              <a:lnSpc>
                <a:spcPct val="114000"/>
              </a:lnSpc>
              <a:spcBef>
                <a:spcPts val="0"/>
              </a:spcBef>
              <a:buNone/>
            </a:pPr>
            <a:r>
              <a:rPr lang="uk-UA" sz="2300" dirty="0"/>
              <a:t>Платники податків при виплатах доходів нерезидентам мають зберігати документи, термін давності яких не минув станом на 01.07.2024 р. протягом 7 років.</a:t>
            </a:r>
          </a:p>
          <a:p>
            <a:pPr marL="0" indent="457200" algn="just">
              <a:lnSpc>
                <a:spcPct val="114000"/>
              </a:lnSpc>
              <a:spcBef>
                <a:spcPts val="0"/>
              </a:spcBef>
              <a:buNone/>
            </a:pPr>
            <a:r>
              <a:rPr lang="uk-UA" sz="2300" dirty="0"/>
              <a:t>З 1 липня 2024 року Законом України від 21.05.2024 р. №</a:t>
            </a:r>
            <a:r>
              <a:rPr lang="en-GB" sz="2300" dirty="0"/>
              <a:t> 3721-IX «</a:t>
            </a:r>
            <a:r>
              <a:rPr lang="uk-UA" sz="2300" dirty="0"/>
              <a:t>Про внесення змін до Податкового кодексу України та Закону України «Про електронні комунікації» щодо рентної плати за користування радіочастотним спектром (радіочастотним ресурсом) України», зокрема, було </a:t>
            </a:r>
            <a:r>
              <a:rPr lang="uk-UA" sz="2300" dirty="0" err="1"/>
              <a:t>внесено</a:t>
            </a:r>
            <a:r>
              <a:rPr lang="uk-UA" sz="2300" dirty="0"/>
              <a:t> зміни щодо строків зберігання документів та строків давності визначення контролюючими особами податкових зобов’язань по операціях з нерезидентами.</a:t>
            </a:r>
          </a:p>
          <a:p>
            <a:pPr marL="0" indent="457200" algn="just">
              <a:lnSpc>
                <a:spcPct val="114000"/>
              </a:lnSpc>
              <a:spcBef>
                <a:spcPts val="0"/>
              </a:spcBef>
              <a:buNone/>
            </a:pPr>
            <a:r>
              <a:rPr lang="uk-UA" sz="2300" dirty="0"/>
              <a:t>Відповідно до підпункту 44.3.1 ПКУ платники податків зобов'язані забезпечити зберігання документів та інформації, визначених пунктом 44.1 цієї статті, а також документів, пов'язаних із виконанням вимог законодавства, контроль за дотриманням якого покладено на контролюючі органи, протягом визначених законодавством строків, але не менше 2555 днів (7 років) – для документів та інформації, необхідних для здійснення податкового контролю, відповідно до статей 39 і 392, пункту 141.4 статті 141 ПКУ.</a:t>
            </a:r>
            <a:endParaRPr lang="x-none" sz="2300" dirty="0"/>
          </a:p>
        </p:txBody>
      </p:sp>
      <p:sp>
        <p:nvSpPr>
          <p:cNvPr id="4" name="Google Shape;556;p32">
            <a:extLst>
              <a:ext uri="{FF2B5EF4-FFF2-40B4-BE49-F238E27FC236}">
                <a16:creationId xmlns:a16="http://schemas.microsoft.com/office/drawing/2014/main" xmlns="" id="{8A418C32-13E8-4D48-A59A-31CAA761C5CF}"/>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83</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88952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C8A9912-8E5B-5849-9A6E-760DEAB68E6A}"/>
              </a:ext>
            </a:extLst>
          </p:cNvPr>
          <p:cNvSpPr>
            <a:spLocks noGrp="1"/>
          </p:cNvSpPr>
          <p:nvPr>
            <p:ph idx="1"/>
          </p:nvPr>
        </p:nvSpPr>
        <p:spPr>
          <a:xfrm>
            <a:off x="419879" y="93306"/>
            <a:ext cx="11485982" cy="6232849"/>
          </a:xfrm>
        </p:spPr>
        <p:txBody>
          <a:bodyPr anchor="ctr">
            <a:noAutofit/>
          </a:bodyPr>
          <a:lstStyle/>
          <a:p>
            <a:pPr marL="0" indent="457200" algn="just">
              <a:lnSpc>
                <a:spcPct val="114000"/>
              </a:lnSpc>
              <a:spcBef>
                <a:spcPts val="0"/>
              </a:spcBef>
              <a:buNone/>
            </a:pPr>
            <a:r>
              <a:rPr lang="uk-UA" sz="2200" dirty="0"/>
              <a:t>Голова НБУ підтвердив плани ввести ліміти для переказів з картки на картку. Національний банк України запровадить обмеження для переказу з картки на картку. Зараз проводяться обговорення цього питання з волонтерами.</a:t>
            </a:r>
          </a:p>
          <a:p>
            <a:pPr marL="0" indent="457200" algn="just">
              <a:lnSpc>
                <a:spcPct val="114000"/>
              </a:lnSpc>
              <a:spcBef>
                <a:spcPts val="0"/>
              </a:spcBef>
              <a:buNone/>
            </a:pPr>
            <a:r>
              <a:rPr lang="uk-UA" sz="2200" dirty="0"/>
              <a:t>Про це заявив голова НБУ Андрій Пишний, повідомляє РБК-Україна з посиланням на його заяву під час засідання фінансового комітету Верховної Ради.</a:t>
            </a:r>
          </a:p>
          <a:p>
            <a:pPr marL="0" indent="457200" algn="just">
              <a:lnSpc>
                <a:spcPct val="114000"/>
              </a:lnSpc>
              <a:spcBef>
                <a:spcPts val="0"/>
              </a:spcBef>
              <a:buNone/>
            </a:pPr>
            <a:r>
              <a:rPr lang="uk-UA" sz="2200" dirty="0"/>
              <a:t>"Зараз у нас триває фаза обговорення цього питання з волонтерами. Ми хочемо, щоби політика, яку НБУ реалізовує в цьому непростому з точки зору суспільного сприйняття питанні, була максимально зрозумілою і сприймалась тими, хто сьогодні відчуває певну тривогу щодо цього рішення", - сказав Пишний.</a:t>
            </a:r>
          </a:p>
          <a:p>
            <a:pPr marL="0" indent="457200" algn="just">
              <a:lnSpc>
                <a:spcPct val="114000"/>
              </a:lnSpc>
              <a:spcBef>
                <a:spcPts val="0"/>
              </a:spcBef>
              <a:buNone/>
            </a:pPr>
            <a:r>
              <a:rPr lang="uk-UA" sz="2200" dirty="0"/>
              <a:t>За його словами, представники НБУ "зараз на другій ітерації обговорення з волонтерським середовищем, збираємо їхні позиції, аналізуємо".</a:t>
            </a:r>
          </a:p>
          <a:p>
            <a:pPr marL="0" indent="457200" algn="just">
              <a:lnSpc>
                <a:spcPct val="114000"/>
              </a:lnSpc>
              <a:spcBef>
                <a:spcPts val="0"/>
              </a:spcBef>
              <a:buNone/>
            </a:pPr>
            <a:r>
              <a:rPr lang="uk-UA" sz="2200" dirty="0"/>
              <a:t>"Але ми стійкі в своєму намірі знайти рішення цієї непростої, але небезпечної проблеми", -повідомив голова НБУ.</a:t>
            </a:r>
          </a:p>
          <a:p>
            <a:pPr marL="0" indent="457200" algn="just">
              <a:lnSpc>
                <a:spcPct val="114000"/>
              </a:lnSpc>
              <a:spcBef>
                <a:spcPts val="0"/>
              </a:spcBef>
              <a:buNone/>
            </a:pPr>
            <a:r>
              <a:rPr lang="uk-UA" sz="2200" dirty="0"/>
              <a:t>Як повідомляло РБК-Україна, НБУ допрацьовує </a:t>
            </a:r>
            <a:r>
              <a:rPr lang="uk-UA" sz="2200" dirty="0" err="1"/>
              <a:t>проєкт</a:t>
            </a:r>
            <a:r>
              <a:rPr lang="uk-UA" sz="2200" dirty="0"/>
              <a:t> рішення, який передбачає ліміти на вихідні операції "з картки на картку". Наразі обговорюється варіант лімітів - не більше 30 операцій і до 100 тисяч гривень на місяць в одному банку.</a:t>
            </a:r>
            <a:endParaRPr lang="x-none" sz="2200" dirty="0"/>
          </a:p>
        </p:txBody>
      </p:sp>
      <p:sp>
        <p:nvSpPr>
          <p:cNvPr id="4" name="Google Shape;556;p32">
            <a:extLst>
              <a:ext uri="{FF2B5EF4-FFF2-40B4-BE49-F238E27FC236}">
                <a16:creationId xmlns:a16="http://schemas.microsoft.com/office/drawing/2014/main" xmlns="" id="{14C47291-8AEF-4465-AD14-6720D3552B07}"/>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84</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22212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5E44DE-8A25-8A47-83AE-997F2F6BD376}"/>
              </a:ext>
            </a:extLst>
          </p:cNvPr>
          <p:cNvSpPr>
            <a:spLocks noGrp="1"/>
          </p:cNvSpPr>
          <p:nvPr>
            <p:ph type="title"/>
          </p:nvPr>
        </p:nvSpPr>
        <p:spPr>
          <a:xfrm>
            <a:off x="0" y="18255"/>
            <a:ext cx="1399592" cy="6214594"/>
          </a:xfrm>
        </p:spPr>
        <p:txBody>
          <a:bodyPr vert="vert270">
            <a:normAutofit/>
          </a:bodyPr>
          <a:lstStyle/>
          <a:p>
            <a:pPr algn="ctr"/>
            <a:r>
              <a:rPr lang="uk-UA" sz="3500" b="1" dirty="0">
                <a:latin typeface="+mn-lt"/>
              </a:rPr>
              <a:t>КІК ШТРАФИ ВІДМІНИЛИ</a:t>
            </a:r>
            <a:endParaRPr lang="x-none" sz="3500" b="1" dirty="0">
              <a:latin typeface="+mn-lt"/>
            </a:endParaRPr>
          </a:p>
        </p:txBody>
      </p:sp>
      <p:pic>
        <p:nvPicPr>
          <p:cNvPr id="4" name="Content Placeholder 3">
            <a:extLst>
              <a:ext uri="{FF2B5EF4-FFF2-40B4-BE49-F238E27FC236}">
                <a16:creationId xmlns:a16="http://schemas.microsoft.com/office/drawing/2014/main" xmlns="" id="{70F9EA22-859C-344E-98BE-5CC1E6B460C4}"/>
              </a:ext>
            </a:extLst>
          </p:cNvPr>
          <p:cNvPicPr>
            <a:picLocks noGrp="1" noChangeAspect="1"/>
          </p:cNvPicPr>
          <p:nvPr>
            <p:ph idx="1"/>
          </p:nvPr>
        </p:nvPicPr>
        <p:blipFill>
          <a:blip r:embed="rId2"/>
          <a:stretch>
            <a:fillRect/>
          </a:stretch>
        </p:blipFill>
        <p:spPr>
          <a:xfrm>
            <a:off x="1163197" y="83976"/>
            <a:ext cx="10654409" cy="6475238"/>
          </a:xfrm>
          <a:prstGeom prst="rect">
            <a:avLst/>
          </a:prstGeom>
          <a:ln>
            <a:solidFill>
              <a:schemeClr val="accent6">
                <a:lumMod val="75000"/>
              </a:schemeClr>
            </a:solidFill>
          </a:ln>
          <a:effectLst>
            <a:outerShdw blurRad="50800" dist="38100" dir="8100000" algn="tr" rotWithShape="0">
              <a:prstClr val="black">
                <a:alpha val="40000"/>
              </a:prstClr>
            </a:outerShdw>
          </a:effectLst>
        </p:spPr>
      </p:pic>
      <p:sp>
        <p:nvSpPr>
          <p:cNvPr id="5" name="Google Shape;556;p32">
            <a:extLst>
              <a:ext uri="{FF2B5EF4-FFF2-40B4-BE49-F238E27FC236}">
                <a16:creationId xmlns:a16="http://schemas.microsoft.com/office/drawing/2014/main" xmlns="" id="{A8EECD94-A945-4681-B234-3C3FC463A1C4}"/>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85</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90196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208DC3-4B5B-F941-8804-AAC5E25F0A6F}"/>
              </a:ext>
            </a:extLst>
          </p:cNvPr>
          <p:cNvSpPr>
            <a:spLocks noGrp="1"/>
          </p:cNvSpPr>
          <p:nvPr>
            <p:ph idx="1"/>
          </p:nvPr>
        </p:nvSpPr>
        <p:spPr>
          <a:xfrm>
            <a:off x="345233" y="102637"/>
            <a:ext cx="11523306" cy="6223518"/>
          </a:xfrm>
        </p:spPr>
        <p:txBody>
          <a:bodyPr anchor="ctr">
            <a:noAutofit/>
          </a:bodyPr>
          <a:lstStyle/>
          <a:p>
            <a:pPr marL="0" indent="457200" algn="ctr">
              <a:lnSpc>
                <a:spcPct val="113000"/>
              </a:lnSpc>
              <a:spcBef>
                <a:spcPts val="0"/>
              </a:spcBef>
              <a:buNone/>
            </a:pPr>
            <a:r>
              <a:rPr lang="uk-UA" sz="2100" b="1" dirty="0"/>
              <a:t>Закон від </a:t>
            </a:r>
            <a:r>
              <a:rPr lang="x-none" sz="2100" b="1" dirty="0"/>
              <a:t>9 травня 2024 року</a:t>
            </a:r>
            <a:r>
              <a:rPr lang="x-none" sz="2100" dirty="0"/>
              <a:t> </a:t>
            </a:r>
            <a:r>
              <a:rPr lang="x-none" sz="2100" b="1" dirty="0"/>
              <a:t>№ 3706-IX</a:t>
            </a:r>
            <a:r>
              <a:rPr lang="uk-UA" sz="2100" b="1" dirty="0"/>
              <a:t>, набрав чинності з 1 липня 2024 року</a:t>
            </a:r>
            <a:endParaRPr lang="x-none" sz="2100" dirty="0"/>
          </a:p>
          <a:p>
            <a:pPr marL="0" indent="457200" algn="just">
              <a:lnSpc>
                <a:spcPct val="113000"/>
              </a:lnSpc>
              <a:spcBef>
                <a:spcPts val="0"/>
              </a:spcBef>
              <a:buNone/>
            </a:pPr>
            <a:r>
              <a:rPr lang="x-none" sz="2100" b="1" dirty="0"/>
              <a:t>72.</a:t>
            </a:r>
            <a:r>
              <a:rPr lang="x-none" sz="2100" dirty="0"/>
              <a:t> Тимчасово, з 1 січня 2022 року та протягом дії воєнного стану </a:t>
            </a:r>
            <a:r>
              <a:rPr lang="uk-UA" sz="2100" dirty="0"/>
              <a:t>«…» </a:t>
            </a:r>
            <a:r>
              <a:rPr lang="x-none" sz="2100" dirty="0"/>
              <a:t>та шести місяців після місяця, в якому воєнний стан буде припинено або скасовано:</a:t>
            </a:r>
          </a:p>
          <a:p>
            <a:pPr marL="0" indent="457200" algn="just">
              <a:lnSpc>
                <a:spcPct val="113000"/>
              </a:lnSpc>
              <a:spcBef>
                <a:spcPts val="0"/>
              </a:spcBef>
              <a:buNone/>
            </a:pPr>
            <a:r>
              <a:rPr lang="x-none" sz="2100" dirty="0"/>
              <a:t>до платників податків не застосовуються штрафні санкції за порушення, передбачені абзацами першим - восьмим пункту 120.7 статті 120 цього Кодексу;</a:t>
            </a:r>
            <a:endParaRPr lang="uk-UA" sz="2100" dirty="0"/>
          </a:p>
          <a:p>
            <a:pPr marL="0" indent="457200" algn="just">
              <a:lnSpc>
                <a:spcPct val="113000"/>
              </a:lnSpc>
              <a:spcBef>
                <a:spcPts val="0"/>
              </a:spcBef>
              <a:buNone/>
            </a:pPr>
            <a:r>
              <a:rPr lang="x-none" sz="2100" dirty="0"/>
              <a:t>до платника податків, його посадових осіб не застосовується адміністративна та кримінальна відповідальність за порушення, пов’язані із застосуванням норм статті 39</a:t>
            </a:r>
            <a:r>
              <a:rPr lang="x-none" sz="2100" b="1" baseline="30000" dirty="0"/>
              <a:t>2</a:t>
            </a:r>
            <a:r>
              <a:rPr lang="x-none" sz="2100" dirty="0"/>
              <a:t> цього Кодексу;</a:t>
            </a:r>
          </a:p>
          <a:p>
            <a:pPr marL="0" indent="457200" algn="just">
              <a:lnSpc>
                <a:spcPct val="113000"/>
              </a:lnSpc>
              <a:spcBef>
                <a:spcPts val="0"/>
              </a:spcBef>
              <a:buNone/>
            </a:pPr>
            <a:r>
              <a:rPr lang="x-none" sz="2100" dirty="0"/>
              <a:t>інформація та/або документи, отримані контролюючим органом відповідно до статті 39</a:t>
            </a:r>
            <a:r>
              <a:rPr lang="x-none" sz="2100" b="1" baseline="30000" dirty="0"/>
              <a:t>2</a:t>
            </a:r>
            <a:r>
              <a:rPr lang="x-none" sz="2100" dirty="0"/>
              <a:t> цього Кодексу:</a:t>
            </a:r>
          </a:p>
          <a:p>
            <a:pPr marL="0" indent="457200" algn="just">
              <a:lnSpc>
                <a:spcPct val="113000"/>
              </a:lnSpc>
              <a:spcBef>
                <a:spcPts val="0"/>
              </a:spcBef>
              <a:buNone/>
            </a:pPr>
            <a:r>
              <a:rPr lang="x-none" sz="2100" dirty="0"/>
              <a:t>а) є інформацією з обмеженим доступом, що не може бути витребувана та/або передана правоохоронним органам на їх запит чи в рамках процедур, передбачених </a:t>
            </a:r>
            <a:r>
              <a:rPr lang="x-none" sz="2100" u="sng" dirty="0"/>
              <a:t>Кримінальним процесуальним кодексом України</a:t>
            </a:r>
            <a:r>
              <a:rPr lang="x-none" sz="2100" dirty="0"/>
              <a:t>;</a:t>
            </a:r>
          </a:p>
          <a:p>
            <a:pPr marL="0" indent="457200" algn="just">
              <a:lnSpc>
                <a:spcPct val="113000"/>
              </a:lnSpc>
              <a:spcBef>
                <a:spcPts val="0"/>
              </a:spcBef>
              <a:buNone/>
            </a:pPr>
            <a:r>
              <a:rPr lang="x-none" sz="2100" dirty="0"/>
              <a:t>б) не може вважатися доказами у кримінальному провадженні у розумінні </a:t>
            </a:r>
            <a:r>
              <a:rPr lang="x-none" sz="2100" u="sng" dirty="0"/>
              <a:t>статті 84</a:t>
            </a:r>
            <a:r>
              <a:rPr lang="x-none" sz="2100" dirty="0"/>
              <a:t> Кримінального процесуального кодексу України.</a:t>
            </a:r>
          </a:p>
          <a:p>
            <a:pPr marL="0" indent="457200" algn="just">
              <a:lnSpc>
                <a:spcPct val="113000"/>
              </a:lnSpc>
              <a:spcBef>
                <a:spcPts val="0"/>
              </a:spcBef>
              <a:buNone/>
            </a:pPr>
            <a:r>
              <a:rPr lang="x-none" sz="2100" dirty="0"/>
              <a:t>Відлік строку давності, передбаченого статтею 102 цього Кодексу, для визначення податкового зобов’язання, пов’язаного з інформацією, що міститься у звітах про контрольовані іноземні компанії, починається з дати подання такого звіту до контролюючого органу".</a:t>
            </a:r>
          </a:p>
        </p:txBody>
      </p:sp>
      <p:sp>
        <p:nvSpPr>
          <p:cNvPr id="5" name="Google Shape;556;p32">
            <a:extLst>
              <a:ext uri="{FF2B5EF4-FFF2-40B4-BE49-F238E27FC236}">
                <a16:creationId xmlns:a16="http://schemas.microsoft.com/office/drawing/2014/main" xmlns="" id="{92416467-5DB9-47FC-96F5-F4EA45EB90B0}"/>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86</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35177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C665AE-0A88-CD47-BBAA-B3587F159058}"/>
              </a:ext>
            </a:extLst>
          </p:cNvPr>
          <p:cNvSpPr>
            <a:spLocks noGrp="1"/>
          </p:cNvSpPr>
          <p:nvPr>
            <p:ph type="title"/>
          </p:nvPr>
        </p:nvSpPr>
        <p:spPr>
          <a:xfrm>
            <a:off x="0" y="85208"/>
            <a:ext cx="12192000" cy="903838"/>
          </a:xfrm>
        </p:spPr>
        <p:txBody>
          <a:bodyPr>
            <a:normAutofit/>
          </a:bodyPr>
          <a:lstStyle/>
          <a:p>
            <a:pPr algn="ctr"/>
            <a:r>
              <a:rPr lang="uk-UA" sz="3500" b="1" dirty="0">
                <a:latin typeface="+mn-lt"/>
              </a:rPr>
              <a:t>КЛУБ БІЛИХ ПЛАТНИКІВ</a:t>
            </a:r>
            <a:endParaRPr lang="x-none" sz="3500" b="1" dirty="0">
              <a:latin typeface="+mn-lt"/>
            </a:endParaRPr>
          </a:p>
        </p:txBody>
      </p:sp>
      <p:sp>
        <p:nvSpPr>
          <p:cNvPr id="3" name="Content Placeholder 2">
            <a:extLst>
              <a:ext uri="{FF2B5EF4-FFF2-40B4-BE49-F238E27FC236}">
                <a16:creationId xmlns:a16="http://schemas.microsoft.com/office/drawing/2014/main" xmlns="" id="{5B20CC23-A866-E749-B1B4-5205BC0E209C}"/>
              </a:ext>
            </a:extLst>
          </p:cNvPr>
          <p:cNvSpPr>
            <a:spLocks noGrp="1"/>
          </p:cNvSpPr>
          <p:nvPr>
            <p:ph idx="1"/>
          </p:nvPr>
        </p:nvSpPr>
        <p:spPr>
          <a:xfrm>
            <a:off x="567612" y="1147665"/>
            <a:ext cx="11291596" cy="4712057"/>
          </a:xfrm>
        </p:spPr>
        <p:txBody>
          <a:bodyPr anchor="ctr"/>
          <a:lstStyle/>
          <a:p>
            <a:pPr marL="0" indent="457200" algn="just">
              <a:lnSpc>
                <a:spcPct val="114000"/>
              </a:lnSpc>
              <a:spcBef>
                <a:spcPts val="0"/>
              </a:spcBef>
              <a:buNone/>
            </a:pPr>
            <a:r>
              <a:rPr lang="uk-UA" b="1" dirty="0"/>
              <a:t>Проект Закону про внесення змін до Податкового кодексу України щодо особливостей податкового адміністрування під час воєнного стану для платників податків з високим рівнем добровільного дотримання податкового законодавства</a:t>
            </a:r>
          </a:p>
          <a:p>
            <a:pPr marL="0" indent="457200" algn="just">
              <a:lnSpc>
                <a:spcPct val="114000"/>
              </a:lnSpc>
              <a:spcBef>
                <a:spcPts val="0"/>
              </a:spcBef>
              <a:buNone/>
            </a:pPr>
            <a:r>
              <a:rPr lang="uk-UA" dirty="0" err="1"/>
              <a:t>проєкт</a:t>
            </a:r>
            <a:r>
              <a:rPr lang="uk-UA" dirty="0"/>
              <a:t> 11084 від 13.03.2024</a:t>
            </a:r>
          </a:p>
          <a:p>
            <a:pPr marL="0" indent="457200" algn="just">
              <a:lnSpc>
                <a:spcPct val="114000"/>
              </a:lnSpc>
              <a:spcBef>
                <a:spcPts val="0"/>
              </a:spcBef>
              <a:buNone/>
            </a:pPr>
            <a:r>
              <a:rPr lang="uk-UA" dirty="0"/>
              <a:t>Закон від 18 червня 2024 року № 3813-</a:t>
            </a:r>
            <a:r>
              <a:rPr lang="en-GB" dirty="0"/>
              <a:t>IX</a:t>
            </a:r>
            <a:endParaRPr lang="uk-UA" dirty="0"/>
          </a:p>
          <a:p>
            <a:pPr marL="0" indent="457200" algn="just">
              <a:lnSpc>
                <a:spcPct val="114000"/>
              </a:lnSpc>
              <a:spcBef>
                <a:spcPts val="0"/>
              </a:spcBef>
              <a:buNone/>
            </a:pPr>
            <a:r>
              <a:rPr lang="uk-UA" dirty="0"/>
              <a:t>на підписі у президента</a:t>
            </a:r>
            <a:endParaRPr lang="x-none" dirty="0"/>
          </a:p>
        </p:txBody>
      </p:sp>
      <p:sp>
        <p:nvSpPr>
          <p:cNvPr id="4" name="Google Shape;556;p32">
            <a:extLst>
              <a:ext uri="{FF2B5EF4-FFF2-40B4-BE49-F238E27FC236}">
                <a16:creationId xmlns:a16="http://schemas.microsoft.com/office/drawing/2014/main" xmlns="" id="{87FB4954-48BC-4485-8ABD-628109398903}"/>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87</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6132239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6512A-C494-0E42-81AF-F0787D5F3A0B}"/>
              </a:ext>
            </a:extLst>
          </p:cNvPr>
          <p:cNvSpPr>
            <a:spLocks noGrp="1"/>
          </p:cNvSpPr>
          <p:nvPr>
            <p:ph type="title"/>
          </p:nvPr>
        </p:nvSpPr>
        <p:spPr>
          <a:xfrm>
            <a:off x="0" y="18255"/>
            <a:ext cx="12192000" cy="1045435"/>
          </a:xfrm>
        </p:spPr>
        <p:txBody>
          <a:bodyPr>
            <a:normAutofit/>
          </a:bodyPr>
          <a:lstStyle/>
          <a:p>
            <a:pPr algn="ctr"/>
            <a:r>
              <a:rPr lang="uk-UA" sz="3500" b="1" dirty="0">
                <a:latin typeface="+mn-lt"/>
              </a:rPr>
              <a:t>ЯК ВСЕ ПРАЦЮВАТИМЕ</a:t>
            </a:r>
            <a:endParaRPr lang="x-none" sz="3500" b="1" dirty="0">
              <a:latin typeface="+mn-lt"/>
            </a:endParaRPr>
          </a:p>
        </p:txBody>
      </p:sp>
      <p:sp>
        <p:nvSpPr>
          <p:cNvPr id="3" name="Content Placeholder 2">
            <a:extLst>
              <a:ext uri="{FF2B5EF4-FFF2-40B4-BE49-F238E27FC236}">
                <a16:creationId xmlns:a16="http://schemas.microsoft.com/office/drawing/2014/main" xmlns="" id="{730E8FB5-A100-5B46-A494-606D7548D6BC}"/>
              </a:ext>
            </a:extLst>
          </p:cNvPr>
          <p:cNvSpPr>
            <a:spLocks noGrp="1"/>
          </p:cNvSpPr>
          <p:nvPr>
            <p:ph idx="1"/>
          </p:nvPr>
        </p:nvSpPr>
        <p:spPr>
          <a:xfrm>
            <a:off x="250371" y="839756"/>
            <a:ext cx="11748796" cy="5187820"/>
          </a:xfrm>
        </p:spPr>
        <p:txBody>
          <a:bodyPr anchor="ctr">
            <a:normAutofit fontScale="92500"/>
          </a:bodyPr>
          <a:lstStyle/>
          <a:p>
            <a:pPr marL="0" indent="457200" algn="just" fontAlgn="base">
              <a:lnSpc>
                <a:spcPct val="124000"/>
              </a:lnSpc>
              <a:spcBef>
                <a:spcPts val="0"/>
              </a:spcBef>
              <a:buNone/>
            </a:pPr>
            <a:r>
              <a:rPr lang="uk-UA" dirty="0"/>
              <a:t> </a:t>
            </a:r>
            <a:r>
              <a:rPr lang="uk-UA" dirty="0" err="1"/>
              <a:t>пп</a:t>
            </a:r>
            <a:r>
              <a:rPr lang="uk-UA" dirty="0"/>
              <a:t>. 69.41.6 підрозд. 10 розд. </a:t>
            </a:r>
            <a:r>
              <a:rPr lang="en-GB" dirty="0"/>
              <a:t>XX </a:t>
            </a:r>
            <a:r>
              <a:rPr lang="uk-UA" dirty="0"/>
              <a:t>ПКУ </a:t>
            </a:r>
          </a:p>
          <a:p>
            <a:pPr marL="0" indent="457200" algn="just" fontAlgn="base">
              <a:lnSpc>
                <a:spcPct val="124000"/>
              </a:lnSpc>
              <a:spcBef>
                <a:spcPts val="0"/>
              </a:spcBef>
              <a:buNone/>
            </a:pPr>
            <a:r>
              <a:rPr lang="uk-UA" dirty="0"/>
              <a:t>Факт включення / виключення платника до/з Переліку «білих» платників впливає виключно на можливість отримання / неотримання преференцій, які встановлені для «білих» платників набирають чинності з першого числа </a:t>
            </a:r>
            <a:r>
              <a:rPr lang="uk-UA" b="1" dirty="0"/>
              <a:t>третього</a:t>
            </a:r>
            <a:r>
              <a:rPr lang="uk-UA" dirty="0"/>
              <a:t> місяця, наступного за місяцем опублікування Закону № 3813.</a:t>
            </a:r>
          </a:p>
          <a:p>
            <a:pPr marL="0" indent="457200" algn="just" fontAlgn="base">
              <a:lnSpc>
                <a:spcPct val="124000"/>
              </a:lnSpc>
              <a:spcBef>
                <a:spcPts val="0"/>
              </a:spcBef>
              <a:buNone/>
            </a:pPr>
            <a:r>
              <a:rPr lang="uk-UA" dirty="0"/>
              <a:t> + мають бути прийняті та затверджені всі необхідні підзаконні нормативні документи. </a:t>
            </a:r>
          </a:p>
          <a:p>
            <a:pPr marL="0" indent="457200" algn="just" fontAlgn="base">
              <a:lnSpc>
                <a:spcPct val="124000"/>
              </a:lnSpc>
              <a:spcBef>
                <a:spcPts val="0"/>
              </a:spcBef>
              <a:buNone/>
            </a:pPr>
            <a:r>
              <a:rPr lang="uk-UA" dirty="0"/>
              <a:t>Зокрема, Мінфіном має бути визначений Порядок розрахунку критеріїв для включення платників податків до Переліку платників податків з високим рівнем добровільного дотримання податкового законодавства.</a:t>
            </a:r>
          </a:p>
        </p:txBody>
      </p:sp>
      <p:sp>
        <p:nvSpPr>
          <p:cNvPr id="4" name="Google Shape;556;p32">
            <a:extLst>
              <a:ext uri="{FF2B5EF4-FFF2-40B4-BE49-F238E27FC236}">
                <a16:creationId xmlns:a16="http://schemas.microsoft.com/office/drawing/2014/main" xmlns="" id="{3386E3DC-B9A7-4662-8FF9-665C1850BC20}"/>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88</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27120842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839B43C-E62D-AE41-8C27-4B65A0F789DE}"/>
              </a:ext>
            </a:extLst>
          </p:cNvPr>
          <p:cNvSpPr>
            <a:spLocks noGrp="1"/>
          </p:cNvSpPr>
          <p:nvPr>
            <p:ph idx="1"/>
          </p:nvPr>
        </p:nvSpPr>
        <p:spPr>
          <a:xfrm>
            <a:off x="410547" y="671804"/>
            <a:ext cx="11448661" cy="5505159"/>
          </a:xfrm>
        </p:spPr>
        <p:txBody>
          <a:bodyPr anchor="ctr">
            <a:normAutofit/>
          </a:bodyPr>
          <a:lstStyle/>
          <a:p>
            <a:pPr marL="0" indent="457200" algn="just" fontAlgn="base">
              <a:lnSpc>
                <a:spcPct val="114000"/>
              </a:lnSpc>
              <a:spcBef>
                <a:spcPts val="0"/>
              </a:spcBef>
              <a:buNone/>
            </a:pPr>
            <a:r>
              <a:rPr lang="uk-UA" dirty="0"/>
              <a:t>Вводиться нова «перехідна» норма — </a:t>
            </a:r>
            <a:r>
              <a:rPr lang="uk-UA" dirty="0" err="1"/>
              <a:t>пп</a:t>
            </a:r>
            <a:r>
              <a:rPr lang="uk-UA" dirty="0"/>
              <a:t>. 69.41 підрозд. 10 розд. </a:t>
            </a:r>
            <a:r>
              <a:rPr lang="en-GB" dirty="0"/>
              <a:t>XX </a:t>
            </a:r>
            <a:r>
              <a:rPr lang="uk-UA" dirty="0"/>
              <a:t>ПКУ, якою встановлюються особливості адміністрування податків «платників з високим рівнем добровільного дотримання податкового законодавства».</a:t>
            </a:r>
          </a:p>
          <a:p>
            <a:pPr marL="0" indent="457200" algn="just" fontAlgn="base">
              <a:lnSpc>
                <a:spcPct val="114000"/>
              </a:lnSpc>
              <a:spcBef>
                <a:spcPts val="0"/>
              </a:spcBef>
              <a:buNone/>
            </a:pPr>
            <a:r>
              <a:rPr lang="uk-UA" dirty="0"/>
              <a:t>Ця норма визначає переваги (преференції) для «білих» платників, умовам (критеріям) яких має відповідати платник, щоб потрапити до Переліку «білих» платників, та порядок включення / виключення платника до/з цього Переліку.</a:t>
            </a:r>
          </a:p>
          <a:p>
            <a:pPr marL="0" indent="457200" algn="just" fontAlgn="base">
              <a:lnSpc>
                <a:spcPct val="114000"/>
              </a:lnSpc>
              <a:spcBef>
                <a:spcPts val="0"/>
              </a:spcBef>
              <a:buNone/>
            </a:pPr>
            <a:r>
              <a:rPr lang="uk-UA" dirty="0"/>
              <a:t>Вводиться ця норма на період воєнного стану — по 31 грудня року, в якому воєнний стан буде припинено або скасовано.</a:t>
            </a:r>
            <a:endParaRPr lang="x-none" dirty="0"/>
          </a:p>
        </p:txBody>
      </p:sp>
      <p:sp>
        <p:nvSpPr>
          <p:cNvPr id="4" name="Google Shape;556;p32">
            <a:extLst>
              <a:ext uri="{FF2B5EF4-FFF2-40B4-BE49-F238E27FC236}">
                <a16:creationId xmlns:a16="http://schemas.microsoft.com/office/drawing/2014/main" xmlns="" id="{29A16F5A-4256-44BC-B836-46012AE3E8FA}"/>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89</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300472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7"/>
          <p:cNvSpPr txBox="1">
            <a:spLocks noGrp="1"/>
          </p:cNvSpPr>
          <p:nvPr>
            <p:ph type="body" idx="1"/>
          </p:nvPr>
        </p:nvSpPr>
        <p:spPr>
          <a:xfrm>
            <a:off x="243891" y="1568627"/>
            <a:ext cx="11704218" cy="1953742"/>
          </a:xfrm>
          <a:prstGeom prst="rect">
            <a:avLst/>
          </a:prstGeom>
          <a:noFill/>
          <a:ln>
            <a:noFill/>
          </a:ln>
        </p:spPr>
        <p:txBody>
          <a:bodyPr spcFirstLastPara="1" wrap="square" lIns="91425" tIns="45700" rIns="91425" bIns="45700" anchor="ctr" anchorCtr="0">
            <a:normAutofit/>
          </a:bodyPr>
          <a:lstStyle/>
          <a:p>
            <a:pPr marL="0" lvl="0" indent="0" algn="just">
              <a:lnSpc>
                <a:spcPct val="120000"/>
              </a:lnSpc>
              <a:spcBef>
                <a:spcPts val="0"/>
              </a:spcBef>
              <a:buClr>
                <a:schemeClr val="dk1"/>
              </a:buClr>
              <a:buSzPts val="3200"/>
              <a:buNone/>
            </a:pPr>
            <a:r>
              <a:rPr lang="ru-RU" sz="2600" b="1" dirty="0"/>
              <a:t>186.4</a:t>
            </a:r>
            <a:r>
              <a:rPr lang="ru-RU" sz="2600" dirty="0"/>
              <a:t>. </a:t>
            </a:r>
            <a:r>
              <a:rPr lang="uk-UA" sz="2600" dirty="0"/>
              <a:t>Місцем постачання послуг є місце реєстрації постачальника, крім операцій, зазначених у </a:t>
            </a:r>
            <a:r>
              <a:rPr lang="uk-UA" sz="2600" u="sng" dirty="0"/>
              <a:t>пунктах 186.2</a:t>
            </a:r>
            <a:r>
              <a:rPr lang="uk-UA" sz="2600" dirty="0"/>
              <a:t>, </a:t>
            </a:r>
            <a:r>
              <a:rPr lang="uk-UA" sz="2600" u="sng" dirty="0"/>
              <a:t>186.3</a:t>
            </a:r>
            <a:r>
              <a:rPr lang="uk-UA" sz="2600" dirty="0"/>
              <a:t> і 186.3</a:t>
            </a:r>
            <a:r>
              <a:rPr lang="uk-UA" sz="2600" b="1" baseline="30000" dirty="0"/>
              <a:t>1</a:t>
            </a:r>
            <a:r>
              <a:rPr lang="uk-UA" sz="2600" dirty="0"/>
              <a:t> цієї статті.</a:t>
            </a:r>
            <a:endParaRPr sz="2600" dirty="0"/>
          </a:p>
        </p:txBody>
      </p:sp>
      <p:sp>
        <p:nvSpPr>
          <p:cNvPr id="2" name="TextBox 1">
            <a:extLst>
              <a:ext uri="{FF2B5EF4-FFF2-40B4-BE49-F238E27FC236}">
                <a16:creationId xmlns:a16="http://schemas.microsoft.com/office/drawing/2014/main" xmlns="" id="{8767511F-5F98-13D0-E14E-C2EE3F5F3E67}"/>
              </a:ext>
            </a:extLst>
          </p:cNvPr>
          <p:cNvSpPr txBox="1"/>
          <p:nvPr/>
        </p:nvSpPr>
        <p:spPr>
          <a:xfrm>
            <a:off x="243891" y="758524"/>
            <a:ext cx="3881742" cy="400110"/>
          </a:xfrm>
          <a:prstGeom prst="rect">
            <a:avLst/>
          </a:prstGeom>
          <a:solidFill>
            <a:schemeClr val="accent6">
              <a:lumMod val="60000"/>
              <a:lumOff val="40000"/>
            </a:schemeClr>
          </a:solidFill>
          <a:ln>
            <a:solidFill>
              <a:schemeClr val="accent6">
                <a:lumMod val="75000"/>
              </a:schemeClr>
            </a:solidFill>
          </a:ln>
          <a:scene3d>
            <a:camera prst="orthographicFront"/>
            <a:lightRig rig="threePt" dir="t"/>
          </a:scene3d>
          <a:sp3d>
            <a:bevelT/>
          </a:sp3d>
        </p:spPr>
        <p:txBody>
          <a:bodyPr wrap="square" anchor="ctr">
            <a:spAutoFit/>
          </a:bodyPr>
          <a:lstStyle/>
          <a:p>
            <a:pPr algn="ctr"/>
            <a:r>
              <a:rPr lang="uk-UA" sz="2000" b="1" i="1" u="none" strike="noStrike" dirty="0">
                <a:solidFill>
                  <a:srgbClr val="000000"/>
                </a:solidFill>
                <a:effectLst/>
              </a:rPr>
              <a:t>ПОДАТКОВИЙ КОДЕКС УКРАЇНИ</a:t>
            </a:r>
            <a:endParaRPr lang="uk-UA" sz="2000" i="1" dirty="0"/>
          </a:p>
        </p:txBody>
      </p:sp>
      <p:sp>
        <p:nvSpPr>
          <p:cNvPr id="7" name="Google Shape;200;p11">
            <a:extLst>
              <a:ext uri="{FF2B5EF4-FFF2-40B4-BE49-F238E27FC236}">
                <a16:creationId xmlns:a16="http://schemas.microsoft.com/office/drawing/2014/main" xmlns="" id="{D3318EBF-7B3A-470A-A789-62CA75A7B14C}"/>
              </a:ext>
            </a:extLst>
          </p:cNvPr>
          <p:cNvSpPr txBox="1"/>
          <p:nvPr/>
        </p:nvSpPr>
        <p:spPr>
          <a:xfrm>
            <a:off x="11717145" y="6532101"/>
            <a:ext cx="474855" cy="325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ru-RU" sz="2000" b="1" i="0" u="none" strike="noStrike" cap="none">
                <a:solidFill>
                  <a:schemeClr val="dk1"/>
                </a:solidFill>
                <a:latin typeface="Calibri"/>
                <a:ea typeface="Calibri"/>
                <a:cs typeface="Calibri"/>
                <a:sym typeface="Calibri"/>
              </a:rPr>
              <a:t>9</a:t>
            </a:fld>
            <a:endParaRPr sz="2000" b="1" i="0" u="none" strike="noStrike" cap="none" dirty="0">
              <a:solidFill>
                <a:schemeClr val="dk1"/>
              </a:solidFill>
              <a:latin typeface="Calibri"/>
              <a:ea typeface="Calibri"/>
              <a:cs typeface="Calibri"/>
              <a:sym typeface="Calibri"/>
            </a:endParaRPr>
          </a:p>
        </p:txBody>
      </p:sp>
      <p:pic>
        <p:nvPicPr>
          <p:cNvPr id="6" name="Рисунок 3" descr="Зображення, що містить книга&#10;&#10;Автоматично згенерований опис">
            <a:extLst>
              <a:ext uri="{FF2B5EF4-FFF2-40B4-BE49-F238E27FC236}">
                <a16:creationId xmlns:a16="http://schemas.microsoft.com/office/drawing/2014/main" xmlns="" id="{94EA36C5-893B-46AC-B97B-AB050DE29A1B}"/>
              </a:ext>
            </a:extLst>
          </p:cNvPr>
          <p:cNvPicPr>
            <a:picLocks noChangeAspect="1"/>
          </p:cNvPicPr>
          <p:nvPr/>
        </p:nvPicPr>
        <p:blipFill>
          <a:blip r:embed="rId3"/>
          <a:stretch>
            <a:fillRect/>
          </a:stretch>
        </p:blipFill>
        <p:spPr>
          <a:xfrm rot="21212692">
            <a:off x="9890539" y="276130"/>
            <a:ext cx="1560216" cy="1547778"/>
          </a:xfrm>
          <a:prstGeom prst="rect">
            <a:avLst/>
          </a:prstGeom>
          <a:ln>
            <a:noFill/>
          </a:ln>
          <a:effectLst>
            <a:softEdge rad="112500"/>
          </a:effectLst>
          <a:scene3d>
            <a:camera prst="orthographicFront">
              <a:rot lat="0" lon="0" rev="20699999"/>
            </a:camera>
            <a:lightRig rig="threePt" dir="t"/>
          </a:scene3d>
        </p:spPr>
      </p:pic>
      <p:graphicFrame>
        <p:nvGraphicFramePr>
          <p:cNvPr id="8" name="Content Placeholder 3">
            <a:extLst>
              <a:ext uri="{FF2B5EF4-FFF2-40B4-BE49-F238E27FC236}">
                <a16:creationId xmlns:a16="http://schemas.microsoft.com/office/drawing/2014/main" xmlns="" id="{3FA850EB-A320-4247-A561-2A4138FF1A77}"/>
              </a:ext>
            </a:extLst>
          </p:cNvPr>
          <p:cNvGraphicFramePr>
            <a:graphicFrameLocks/>
          </p:cNvGraphicFramePr>
          <p:nvPr/>
        </p:nvGraphicFramePr>
        <p:xfrm>
          <a:off x="756784" y="4032931"/>
          <a:ext cx="10776030" cy="1497330"/>
        </p:xfrm>
        <a:graphic>
          <a:graphicData uri="http://schemas.openxmlformats.org/drawingml/2006/table">
            <a:tbl>
              <a:tblPr/>
              <a:tblGrid>
                <a:gridCol w="10776030">
                  <a:extLst>
                    <a:ext uri="{9D8B030D-6E8A-4147-A177-3AD203B41FA5}">
                      <a16:colId xmlns:a16="http://schemas.microsoft.com/office/drawing/2014/main" xmlns="" val="3060379515"/>
                    </a:ext>
                  </a:extLst>
                </a:gridCol>
              </a:tblGrid>
              <a:tr h="162690">
                <a:tc>
                  <a:txBody>
                    <a:bodyPr/>
                    <a:lstStyle/>
                    <a:p>
                      <a:pPr algn="ctr" fontAlgn="base"/>
                      <a:r>
                        <a:rPr lang="uk-UA" sz="2400" b="1" dirty="0">
                          <a:solidFill>
                            <a:schemeClr val="tx1"/>
                          </a:solidFill>
                          <a:effectLst/>
                        </a:rPr>
                        <a:t>ПДВ з послуг</a:t>
                      </a:r>
                    </a:p>
                  </a:txBody>
                  <a:tcPr marL="95250" marR="95250"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2833030757"/>
                  </a:ext>
                </a:extLst>
              </a:tr>
              <a:tr h="231493">
                <a:tc>
                  <a:txBody>
                    <a:bodyPr/>
                    <a:lstStyle/>
                    <a:p>
                      <a:pPr algn="l" fontAlgn="base"/>
                      <a:r>
                        <a:rPr lang="uk-UA" sz="2400" b="0" dirty="0">
                          <a:solidFill>
                            <a:schemeClr val="tx1"/>
                          </a:solidFill>
                          <a:effectLst/>
                        </a:rPr>
                        <a:t>— послуги </a:t>
                      </a:r>
                      <a:r>
                        <a:rPr lang="uk-UA" sz="2400" b="1" dirty="0">
                          <a:solidFill>
                            <a:schemeClr val="tx1"/>
                          </a:solidFill>
                          <a:effectLst/>
                        </a:rPr>
                        <a:t>оподатковуються ПДВ</a:t>
                      </a:r>
                      <a:r>
                        <a:rPr lang="uk-UA" sz="2400" b="0" dirty="0">
                          <a:solidFill>
                            <a:schemeClr val="tx1"/>
                          </a:solidFill>
                          <a:effectLst/>
                        </a:rPr>
                        <a:t> — якщо </a:t>
                      </a:r>
                      <a:r>
                        <a:rPr lang="uk-UA" sz="2400" b="1" dirty="0">
                          <a:solidFill>
                            <a:schemeClr val="tx1"/>
                          </a:solidFill>
                          <a:effectLst/>
                        </a:rPr>
                        <a:t>постачальник — резидент</a:t>
                      </a:r>
                      <a:endParaRPr lang="uk-UA" sz="2400" b="0" dirty="0">
                        <a:solidFill>
                          <a:schemeClr val="tx1"/>
                        </a:solidFill>
                        <a:effectLst/>
                      </a:endParaRPr>
                    </a:p>
                  </a:txBody>
                  <a:tcPr marL="95250" marR="95250"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954359641"/>
                  </a:ext>
                </a:extLst>
              </a:tr>
              <a:tr h="300296">
                <a:tc>
                  <a:txBody>
                    <a:bodyPr/>
                    <a:lstStyle/>
                    <a:p>
                      <a:pPr algn="l" fontAlgn="base"/>
                      <a:r>
                        <a:rPr lang="uk-UA" sz="2400" b="0" dirty="0">
                          <a:solidFill>
                            <a:schemeClr val="tx1"/>
                          </a:solidFill>
                          <a:effectLst/>
                        </a:rPr>
                        <a:t>— послуги не оподатковуються ПДВ — якщо постачальник — нерезидент</a:t>
                      </a:r>
                    </a:p>
                  </a:txBody>
                  <a:tcPr marL="95250" marR="95250"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853094892"/>
                  </a:ext>
                </a:extLst>
              </a:tr>
            </a:tbl>
          </a:graphicData>
        </a:graphic>
      </p:graphicFrame>
      <p:sp>
        <p:nvSpPr>
          <p:cNvPr id="3" name="Down Arrow 2">
            <a:extLst>
              <a:ext uri="{FF2B5EF4-FFF2-40B4-BE49-F238E27FC236}">
                <a16:creationId xmlns:a16="http://schemas.microsoft.com/office/drawing/2014/main" xmlns="" id="{88A2D9BA-4EFC-7E46-87F0-FC1456373A54}"/>
              </a:ext>
            </a:extLst>
          </p:cNvPr>
          <p:cNvSpPr/>
          <p:nvPr/>
        </p:nvSpPr>
        <p:spPr>
          <a:xfrm>
            <a:off x="5787343" y="3241040"/>
            <a:ext cx="796338" cy="691321"/>
          </a:xfrm>
          <a:prstGeom prst="downArrow">
            <a:avLst/>
          </a:prstGeom>
          <a:solidFill>
            <a:schemeClr val="accent4">
              <a:lumMod val="75000"/>
            </a:schemeClr>
          </a:solidFill>
          <a:ln>
            <a:solidFill>
              <a:schemeClr val="accent4">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8513" y="193332"/>
            <a:ext cx="1634301" cy="1634301"/>
          </a:xfrm>
          <a:prstGeom prst="rect">
            <a:avLst/>
          </a:prstGeom>
        </p:spPr>
      </p:pic>
    </p:spTree>
    <p:extLst>
      <p:ext uri="{BB962C8B-B14F-4D97-AF65-F5344CB8AC3E}">
        <p14:creationId xmlns:p14="http://schemas.microsoft.com/office/powerpoint/2010/main" val="31826321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FC5E63-80CD-B64D-B4D5-9E4DD84D9819}"/>
              </a:ext>
            </a:extLst>
          </p:cNvPr>
          <p:cNvSpPr>
            <a:spLocks noGrp="1"/>
          </p:cNvSpPr>
          <p:nvPr>
            <p:ph type="title"/>
          </p:nvPr>
        </p:nvSpPr>
        <p:spPr>
          <a:xfrm>
            <a:off x="0" y="9331"/>
            <a:ext cx="12192000" cy="989045"/>
          </a:xfrm>
        </p:spPr>
        <p:txBody>
          <a:bodyPr>
            <a:normAutofit/>
          </a:bodyPr>
          <a:lstStyle/>
          <a:p>
            <a:pPr algn="ctr"/>
            <a:r>
              <a:rPr lang="uk-UA" sz="3500" b="1" dirty="0">
                <a:latin typeface="+mn-lt"/>
              </a:rPr>
              <a:t>ПЕРЕВАГИ ДЛЯ «БІЛИХ» ПЛАТНИКІВ</a:t>
            </a:r>
            <a:endParaRPr lang="x-none" sz="3500" b="1" dirty="0">
              <a:latin typeface="+mn-lt"/>
            </a:endParaRPr>
          </a:p>
        </p:txBody>
      </p:sp>
      <p:pic>
        <p:nvPicPr>
          <p:cNvPr id="4" name="Content Placeholder 3">
            <a:extLst>
              <a:ext uri="{FF2B5EF4-FFF2-40B4-BE49-F238E27FC236}">
                <a16:creationId xmlns:a16="http://schemas.microsoft.com/office/drawing/2014/main" xmlns="" id="{2843B0FE-F693-9C4B-84F2-F5295CE59BAB}"/>
              </a:ext>
            </a:extLst>
          </p:cNvPr>
          <p:cNvPicPr>
            <a:picLocks noGrp="1" noChangeAspect="1"/>
          </p:cNvPicPr>
          <p:nvPr>
            <p:ph idx="1"/>
          </p:nvPr>
        </p:nvPicPr>
        <p:blipFill rotWithShape="1">
          <a:blip r:embed="rId2"/>
          <a:srcRect l="10824" b="45641"/>
          <a:stretch/>
        </p:blipFill>
        <p:spPr>
          <a:xfrm>
            <a:off x="963562" y="905069"/>
            <a:ext cx="10741777" cy="5367464"/>
          </a:xfrm>
          <a:prstGeom prst="rect">
            <a:avLst/>
          </a:prstGeom>
        </p:spPr>
      </p:pic>
      <p:sp>
        <p:nvSpPr>
          <p:cNvPr id="5" name="Google Shape;556;p32">
            <a:extLst>
              <a:ext uri="{FF2B5EF4-FFF2-40B4-BE49-F238E27FC236}">
                <a16:creationId xmlns:a16="http://schemas.microsoft.com/office/drawing/2014/main" xmlns="" id="{E8D50C9C-0252-454F-836C-4C1B9F79F5C6}"/>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90</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06543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FC5E63-80CD-B64D-B4D5-9E4DD84D9819}"/>
              </a:ext>
            </a:extLst>
          </p:cNvPr>
          <p:cNvSpPr>
            <a:spLocks noGrp="1"/>
          </p:cNvSpPr>
          <p:nvPr>
            <p:ph type="title"/>
          </p:nvPr>
        </p:nvSpPr>
        <p:spPr>
          <a:xfrm>
            <a:off x="5448" y="1"/>
            <a:ext cx="12186552" cy="849086"/>
          </a:xfrm>
        </p:spPr>
        <p:txBody>
          <a:bodyPr>
            <a:normAutofit/>
          </a:bodyPr>
          <a:lstStyle/>
          <a:p>
            <a:pPr algn="ctr"/>
            <a:r>
              <a:rPr lang="uk-UA" sz="3500" b="1" dirty="0">
                <a:latin typeface="+mn-lt"/>
              </a:rPr>
              <a:t>ПЕРЕВАГИ ДЛЯ «БІЛИХ» ПЛАТНИКІВ</a:t>
            </a:r>
            <a:endParaRPr lang="x-none" sz="3500" b="1" dirty="0">
              <a:latin typeface="+mn-lt"/>
            </a:endParaRPr>
          </a:p>
        </p:txBody>
      </p:sp>
      <p:pic>
        <p:nvPicPr>
          <p:cNvPr id="4" name="Content Placeholder 3">
            <a:extLst>
              <a:ext uri="{FF2B5EF4-FFF2-40B4-BE49-F238E27FC236}">
                <a16:creationId xmlns:a16="http://schemas.microsoft.com/office/drawing/2014/main" xmlns="" id="{2843B0FE-F693-9C4B-84F2-F5295CE59BAB}"/>
              </a:ext>
            </a:extLst>
          </p:cNvPr>
          <p:cNvPicPr>
            <a:picLocks noGrp="1" noChangeAspect="1"/>
          </p:cNvPicPr>
          <p:nvPr>
            <p:ph idx="1"/>
          </p:nvPr>
        </p:nvPicPr>
        <p:blipFill rotWithShape="1">
          <a:blip r:embed="rId2"/>
          <a:srcRect l="10824" t="55897"/>
          <a:stretch/>
        </p:blipFill>
        <p:spPr>
          <a:xfrm>
            <a:off x="557396" y="1212980"/>
            <a:ext cx="11277730" cy="4572000"/>
          </a:xfrm>
          <a:prstGeom prst="rect">
            <a:avLst/>
          </a:prstGeom>
        </p:spPr>
      </p:pic>
      <p:sp>
        <p:nvSpPr>
          <p:cNvPr id="5" name="Google Shape;556;p32">
            <a:extLst>
              <a:ext uri="{FF2B5EF4-FFF2-40B4-BE49-F238E27FC236}">
                <a16:creationId xmlns:a16="http://schemas.microsoft.com/office/drawing/2014/main" xmlns="" id="{8BBCE48F-3AE3-453E-AAC4-94ADC433D124}"/>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91</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64969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E94334-1F33-E947-940A-37A5DC1B00EB}"/>
              </a:ext>
            </a:extLst>
          </p:cNvPr>
          <p:cNvSpPr>
            <a:spLocks noGrp="1"/>
          </p:cNvSpPr>
          <p:nvPr>
            <p:ph type="title"/>
          </p:nvPr>
        </p:nvSpPr>
        <p:spPr>
          <a:xfrm>
            <a:off x="0" y="18255"/>
            <a:ext cx="12192000" cy="1325563"/>
          </a:xfrm>
        </p:spPr>
        <p:txBody>
          <a:bodyPr>
            <a:normAutofit/>
          </a:bodyPr>
          <a:lstStyle/>
          <a:p>
            <a:pPr algn="ctr"/>
            <a:r>
              <a:rPr lang="uk-UA" sz="3500" b="1" dirty="0">
                <a:latin typeface="+mn-lt"/>
              </a:rPr>
              <a:t>БРОНЮВАННЯ ВІЙСЬКОВОЗОБОВ’ЯЗАНИХ ПРАЦІВНИКІВ</a:t>
            </a:r>
            <a:r>
              <a:rPr lang="uk-UA" sz="3500" dirty="0">
                <a:latin typeface="+mn-lt"/>
              </a:rPr>
              <a:t> </a:t>
            </a:r>
            <a:br>
              <a:rPr lang="uk-UA" sz="3500" dirty="0">
                <a:latin typeface="+mn-lt"/>
              </a:rPr>
            </a:br>
            <a:r>
              <a:rPr lang="uk-UA" sz="3500" dirty="0">
                <a:latin typeface="+mn-lt"/>
              </a:rPr>
              <a:t>Закон № 3813 (п. 4 розд. </a:t>
            </a:r>
            <a:r>
              <a:rPr lang="en-GB" sz="3500" dirty="0">
                <a:latin typeface="+mn-lt"/>
              </a:rPr>
              <a:t>II «</a:t>
            </a:r>
            <a:r>
              <a:rPr lang="uk-UA" sz="3500" dirty="0">
                <a:latin typeface="+mn-lt"/>
              </a:rPr>
              <a:t>Прикінцеві положення»)</a:t>
            </a:r>
            <a:endParaRPr lang="x-none" sz="3500" dirty="0">
              <a:latin typeface="+mn-lt"/>
            </a:endParaRPr>
          </a:p>
        </p:txBody>
      </p:sp>
      <p:sp>
        <p:nvSpPr>
          <p:cNvPr id="3" name="Content Placeholder 2">
            <a:extLst>
              <a:ext uri="{FF2B5EF4-FFF2-40B4-BE49-F238E27FC236}">
                <a16:creationId xmlns:a16="http://schemas.microsoft.com/office/drawing/2014/main" xmlns="" id="{1B07B24A-3424-D34D-8F26-084BE2373A50}"/>
              </a:ext>
            </a:extLst>
          </p:cNvPr>
          <p:cNvSpPr>
            <a:spLocks noGrp="1"/>
          </p:cNvSpPr>
          <p:nvPr>
            <p:ph idx="1"/>
          </p:nvPr>
        </p:nvSpPr>
        <p:spPr>
          <a:xfrm>
            <a:off x="429208" y="1548882"/>
            <a:ext cx="11392678" cy="4628081"/>
          </a:xfrm>
        </p:spPr>
        <p:txBody>
          <a:bodyPr anchor="ctr"/>
          <a:lstStyle/>
          <a:p>
            <a:pPr marL="0" indent="457200" algn="just">
              <a:lnSpc>
                <a:spcPct val="114000"/>
              </a:lnSpc>
              <a:spcBef>
                <a:spcPts val="0"/>
              </a:spcBef>
              <a:buNone/>
            </a:pPr>
            <a:r>
              <a:rPr lang="uk-UA" dirty="0"/>
              <a:t>Рекомендує Кабміну для тих суб’єктів господарювання, які включені до Переліку «білих» платників, ввести автоматичне бронювання до 25 % військовозобов’язаних працівників</a:t>
            </a:r>
          </a:p>
          <a:p>
            <a:pPr marL="0" indent="457200" algn="just" fontAlgn="base">
              <a:lnSpc>
                <a:spcPct val="114000"/>
              </a:lnSpc>
              <a:spcBef>
                <a:spcPts val="0"/>
              </a:spcBef>
              <a:buNone/>
            </a:pPr>
            <a:r>
              <a:rPr lang="uk-UA" dirty="0"/>
              <a:t>Остаточне рішення з цього питання (вводити таке автоматичне бронювання чи ні) — буде за Кабміном.</a:t>
            </a:r>
          </a:p>
          <a:p>
            <a:pPr marL="0" indent="457200" algn="just">
              <a:lnSpc>
                <a:spcPct val="114000"/>
              </a:lnSpc>
              <a:spcBef>
                <a:spcPts val="0"/>
              </a:spcBef>
              <a:buNone/>
            </a:pPr>
            <a:r>
              <a:rPr lang="uk-UA" dirty="0"/>
              <a:t/>
            </a:r>
            <a:br>
              <a:rPr lang="uk-UA" dirty="0"/>
            </a:br>
            <a:endParaRPr lang="x-none" dirty="0"/>
          </a:p>
        </p:txBody>
      </p:sp>
      <p:sp>
        <p:nvSpPr>
          <p:cNvPr id="4" name="Google Shape;556;p32">
            <a:extLst>
              <a:ext uri="{FF2B5EF4-FFF2-40B4-BE49-F238E27FC236}">
                <a16:creationId xmlns:a16="http://schemas.microsoft.com/office/drawing/2014/main" xmlns="" id="{5771DC11-8494-4777-BC95-D1B25D750A5F}"/>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92</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16388154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60EC8-554D-6D45-8972-0C14A144A285}"/>
              </a:ext>
            </a:extLst>
          </p:cNvPr>
          <p:cNvSpPr>
            <a:spLocks noGrp="1"/>
          </p:cNvSpPr>
          <p:nvPr>
            <p:ph type="title"/>
          </p:nvPr>
        </p:nvSpPr>
        <p:spPr>
          <a:xfrm>
            <a:off x="0" y="18255"/>
            <a:ext cx="12192000" cy="746855"/>
          </a:xfrm>
        </p:spPr>
        <p:txBody>
          <a:bodyPr>
            <a:normAutofit/>
          </a:bodyPr>
          <a:lstStyle/>
          <a:p>
            <a:pPr algn="ctr"/>
            <a:r>
              <a:rPr lang="uk-UA" sz="3500" b="1" dirty="0">
                <a:latin typeface="+mn-lt"/>
              </a:rPr>
              <a:t>МОРАТОРІЙ НА ПОЗАПЛАНОВІ ДОКУМЕНТАЛЬНІ ПЕРЕВІРКИ</a:t>
            </a:r>
            <a:endParaRPr lang="x-none" sz="3500" dirty="0">
              <a:latin typeface="+mn-lt"/>
            </a:endParaRPr>
          </a:p>
        </p:txBody>
      </p:sp>
      <p:sp>
        <p:nvSpPr>
          <p:cNvPr id="3" name="Content Placeholder 2">
            <a:extLst>
              <a:ext uri="{FF2B5EF4-FFF2-40B4-BE49-F238E27FC236}">
                <a16:creationId xmlns:a16="http://schemas.microsoft.com/office/drawing/2014/main" xmlns="" id="{42B00589-F758-FD47-B316-70F45930F482}"/>
              </a:ext>
            </a:extLst>
          </p:cNvPr>
          <p:cNvSpPr>
            <a:spLocks noGrp="1"/>
          </p:cNvSpPr>
          <p:nvPr>
            <p:ph idx="1"/>
          </p:nvPr>
        </p:nvSpPr>
        <p:spPr>
          <a:xfrm>
            <a:off x="334346" y="657808"/>
            <a:ext cx="11608837" cy="5696339"/>
          </a:xfrm>
        </p:spPr>
        <p:txBody>
          <a:bodyPr anchor="ctr">
            <a:noAutofit/>
          </a:bodyPr>
          <a:lstStyle/>
          <a:p>
            <a:pPr marL="0" indent="457200" algn="just" fontAlgn="base">
              <a:lnSpc>
                <a:spcPct val="113000"/>
              </a:lnSpc>
              <a:spcBef>
                <a:spcPts val="0"/>
              </a:spcBef>
              <a:buNone/>
            </a:pPr>
            <a:r>
              <a:rPr lang="uk-UA" sz="2400" dirty="0"/>
              <a:t>Мораторій </a:t>
            </a:r>
            <a:r>
              <a:rPr lang="uk-UA" sz="2400" b="1" dirty="0"/>
              <a:t>не </a:t>
            </a:r>
            <a:r>
              <a:rPr lang="uk-UA" sz="2400" dirty="0"/>
              <a:t>поширюється на </a:t>
            </a:r>
            <a:r>
              <a:rPr lang="uk-UA" sz="2400" b="1" dirty="0"/>
              <a:t>документальні позапланові перевірки</a:t>
            </a:r>
            <a:r>
              <a:rPr lang="uk-UA" sz="2400" dirty="0"/>
              <a:t>:</a:t>
            </a:r>
          </a:p>
          <a:p>
            <a:pPr marL="0" indent="457200" algn="just" fontAlgn="base">
              <a:lnSpc>
                <a:spcPct val="113000"/>
              </a:lnSpc>
              <a:spcBef>
                <a:spcPts val="0"/>
              </a:spcBef>
              <a:buNone/>
            </a:pPr>
            <a:r>
              <a:rPr lang="uk-UA" sz="2400" dirty="0"/>
              <a:t>— на звернення платника податків;</a:t>
            </a:r>
          </a:p>
          <a:p>
            <a:pPr marL="0" indent="457200" algn="just" fontAlgn="base">
              <a:lnSpc>
                <a:spcPct val="113000"/>
              </a:lnSpc>
              <a:spcBef>
                <a:spcPts val="0"/>
              </a:spcBef>
              <a:buNone/>
            </a:pPr>
            <a:r>
              <a:rPr lang="uk-UA" sz="2400" dirty="0"/>
              <a:t>— з підстав, визначених пп. 78.1.1, 78.1.2 (у частині контролю за трансфертним ціноутворенням), 78.1.3, 78.1.5, 78.1.7, 78.1.8, 78.1.9, 78.1.12, 78.1.14, 78.1.15, 78.1.16, 78.1.19, 78.1.21 та 78.1.22 ПКУ (що конкретно ховається за цими цифрами, можна дізнатися зі статті «Податкові перевірки: що треба знати?» // «Податки &amp; бухоблік», 2023, № 100);</a:t>
            </a:r>
          </a:p>
          <a:p>
            <a:pPr marL="0" indent="457200" algn="just" fontAlgn="base">
              <a:lnSpc>
                <a:spcPct val="113000"/>
              </a:lnSpc>
              <a:spcBef>
                <a:spcPts val="0"/>
              </a:spcBef>
              <a:buNone/>
            </a:pPr>
            <a:r>
              <a:rPr lang="uk-UA" sz="2400" dirty="0"/>
              <a:t>— платників податків, щодо яких отримано інформацію, що свідчить про порушення граничних строків надходження товарів та/або валютної виручки за ЗЕД-операціями;</a:t>
            </a:r>
          </a:p>
          <a:p>
            <a:pPr marL="0" indent="457200" algn="just" fontAlgn="base">
              <a:lnSpc>
                <a:spcPct val="113000"/>
              </a:lnSpc>
              <a:spcBef>
                <a:spcPts val="0"/>
              </a:spcBef>
              <a:buNone/>
            </a:pPr>
            <a:r>
              <a:rPr lang="uk-UA" sz="2400" dirty="0"/>
              <a:t>— платників податків, які здійснюють діяльність у сфері виробництва та/або реалізації підакцизної продукції, організації та проведення азартних ігор в Україні (гральний бізнес), платників податків, які надають фінансові, платіжні послуги. До речі, для цих платників також не діятиме і мораторій на документальні </a:t>
            </a:r>
            <a:r>
              <a:rPr lang="uk-UA" sz="2400" b="1" dirty="0"/>
              <a:t>планові</a:t>
            </a:r>
            <a:r>
              <a:rPr lang="uk-UA" sz="2400" dirty="0"/>
              <a:t> перевірки.</a:t>
            </a:r>
          </a:p>
        </p:txBody>
      </p:sp>
      <p:sp>
        <p:nvSpPr>
          <p:cNvPr id="4" name="Google Shape;556;p32">
            <a:extLst>
              <a:ext uri="{FF2B5EF4-FFF2-40B4-BE49-F238E27FC236}">
                <a16:creationId xmlns:a16="http://schemas.microsoft.com/office/drawing/2014/main" xmlns="" id="{28A50B23-EEA3-4F7E-B695-03D6281E5A44}"/>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93</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46551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C4ADB-8B5E-9B4F-9CC1-1424620A23D0}"/>
              </a:ext>
            </a:extLst>
          </p:cNvPr>
          <p:cNvSpPr>
            <a:spLocks noGrp="1"/>
          </p:cNvSpPr>
          <p:nvPr>
            <p:ph type="title"/>
          </p:nvPr>
        </p:nvSpPr>
        <p:spPr>
          <a:xfrm>
            <a:off x="0" y="18255"/>
            <a:ext cx="12192000" cy="980121"/>
          </a:xfrm>
        </p:spPr>
        <p:txBody>
          <a:bodyPr>
            <a:normAutofit/>
          </a:bodyPr>
          <a:lstStyle/>
          <a:p>
            <a:pPr algn="ctr"/>
            <a:r>
              <a:rPr lang="uk-UA" sz="3500" b="1" dirty="0">
                <a:latin typeface="+mn-lt"/>
              </a:rPr>
              <a:t>КОМПЛАЄНС-МЕНЕДЖЕР</a:t>
            </a:r>
            <a:endParaRPr lang="x-none" sz="3500" dirty="0">
              <a:latin typeface="+mn-lt"/>
            </a:endParaRPr>
          </a:p>
        </p:txBody>
      </p:sp>
      <p:sp>
        <p:nvSpPr>
          <p:cNvPr id="3" name="Content Placeholder 2">
            <a:extLst>
              <a:ext uri="{FF2B5EF4-FFF2-40B4-BE49-F238E27FC236}">
                <a16:creationId xmlns:a16="http://schemas.microsoft.com/office/drawing/2014/main" xmlns="" id="{45AAE65D-137E-0442-A1AF-C788DDD021C4}"/>
              </a:ext>
            </a:extLst>
          </p:cNvPr>
          <p:cNvSpPr>
            <a:spLocks noGrp="1"/>
          </p:cNvSpPr>
          <p:nvPr>
            <p:ph idx="1"/>
          </p:nvPr>
        </p:nvSpPr>
        <p:spPr>
          <a:xfrm>
            <a:off x="343677" y="1253331"/>
            <a:ext cx="11590175" cy="4351338"/>
          </a:xfrm>
        </p:spPr>
        <p:txBody>
          <a:bodyPr anchor="ctr">
            <a:normAutofit/>
          </a:bodyPr>
          <a:lstStyle/>
          <a:p>
            <a:pPr marL="0" indent="457200" algn="just" fontAlgn="base">
              <a:lnSpc>
                <a:spcPct val="114000"/>
              </a:lnSpc>
              <a:spcBef>
                <a:spcPts val="0"/>
              </a:spcBef>
              <a:buNone/>
            </a:pPr>
            <a:r>
              <a:rPr lang="uk-UA" dirty="0"/>
              <a:t>Як перевагу для платників, які потрапили до «клубу білого бізнесу», </a:t>
            </a:r>
            <a:r>
              <a:rPr lang="uk-UA" dirty="0" err="1"/>
              <a:t>пп</a:t>
            </a:r>
            <a:r>
              <a:rPr lang="uk-UA" dirty="0"/>
              <a:t>. г. </a:t>
            </a:r>
            <a:r>
              <a:rPr lang="uk-UA" dirty="0" err="1"/>
              <a:t>пп</a:t>
            </a:r>
            <a:r>
              <a:rPr lang="uk-UA" dirty="0"/>
              <a:t>. 69.41.3 підрозд. 10 розд. </a:t>
            </a:r>
            <a:r>
              <a:rPr lang="en-GB" dirty="0"/>
              <a:t>XX </a:t>
            </a:r>
            <a:r>
              <a:rPr lang="uk-UA" dirty="0"/>
              <a:t>ПКУ називає закріплення за платником податків </a:t>
            </a:r>
            <a:r>
              <a:rPr lang="uk-UA" dirty="0" err="1"/>
              <a:t>комплаєнс</a:t>
            </a:r>
            <a:r>
              <a:rPr lang="uk-UA" dirty="0"/>
              <a:t>-менеджера.</a:t>
            </a:r>
          </a:p>
          <a:p>
            <a:pPr marL="0" indent="457200" algn="just" fontAlgn="base">
              <a:lnSpc>
                <a:spcPct val="114000"/>
              </a:lnSpc>
              <a:spcBef>
                <a:spcPts val="0"/>
              </a:spcBef>
              <a:buNone/>
            </a:pPr>
            <a:r>
              <a:rPr lang="uk-UA" dirty="0"/>
              <a:t>До його обов’язків входитиме консультування платника податків з питань, пов’язаних із виконанням його податкових обов’язків. Платник має право взаємодіяти з </a:t>
            </a:r>
            <a:r>
              <a:rPr lang="uk-UA" dirty="0" err="1"/>
              <a:t>комплаєнс</a:t>
            </a:r>
            <a:r>
              <a:rPr lang="uk-UA" dirty="0"/>
              <a:t>-менеджером в усній та/або письмовій формі, а також із використанням засобів дистанційного зв’язку, у тому числі в режимі відеоконференції.</a:t>
            </a:r>
            <a:endParaRPr lang="x-none" dirty="0"/>
          </a:p>
        </p:txBody>
      </p:sp>
      <p:sp>
        <p:nvSpPr>
          <p:cNvPr id="4" name="Google Shape;556;p32">
            <a:extLst>
              <a:ext uri="{FF2B5EF4-FFF2-40B4-BE49-F238E27FC236}">
                <a16:creationId xmlns:a16="http://schemas.microsoft.com/office/drawing/2014/main" xmlns="" id="{DDD1BD21-E0B1-49E1-8FB3-465549203390}"/>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94</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36769993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F4178B-9EBE-1945-916B-9833A1BC57D4}"/>
              </a:ext>
            </a:extLst>
          </p:cNvPr>
          <p:cNvSpPr>
            <a:spLocks noGrp="1"/>
          </p:cNvSpPr>
          <p:nvPr>
            <p:ph type="title"/>
          </p:nvPr>
        </p:nvSpPr>
        <p:spPr>
          <a:xfrm>
            <a:off x="0" y="18255"/>
            <a:ext cx="12192000" cy="1235075"/>
          </a:xfrm>
        </p:spPr>
        <p:txBody>
          <a:bodyPr>
            <a:normAutofit/>
          </a:bodyPr>
          <a:lstStyle/>
          <a:p>
            <a:pPr algn="ctr"/>
            <a:r>
              <a:rPr lang="uk-UA" sz="3500" b="1" dirty="0">
                <a:latin typeface="+mn-lt"/>
              </a:rPr>
              <a:t>КРИТЕРІЇ «БІЛИХ» ПЛАТНИКІВ</a:t>
            </a:r>
            <a:endParaRPr lang="x-none" sz="3500" dirty="0">
              <a:latin typeface="+mn-lt"/>
            </a:endParaRPr>
          </a:p>
        </p:txBody>
      </p:sp>
      <p:sp>
        <p:nvSpPr>
          <p:cNvPr id="3" name="Content Placeholder 2">
            <a:extLst>
              <a:ext uri="{FF2B5EF4-FFF2-40B4-BE49-F238E27FC236}">
                <a16:creationId xmlns:a16="http://schemas.microsoft.com/office/drawing/2014/main" xmlns="" id="{35D071CD-B666-3C44-9C64-43FFA2428CD1}"/>
              </a:ext>
            </a:extLst>
          </p:cNvPr>
          <p:cNvSpPr>
            <a:spLocks noGrp="1"/>
          </p:cNvSpPr>
          <p:nvPr>
            <p:ph idx="1"/>
          </p:nvPr>
        </p:nvSpPr>
        <p:spPr>
          <a:xfrm>
            <a:off x="315686" y="1253331"/>
            <a:ext cx="11636828" cy="4351338"/>
          </a:xfrm>
        </p:spPr>
        <p:txBody>
          <a:bodyPr anchor="ctr"/>
          <a:lstStyle/>
          <a:p>
            <a:pPr marL="0" indent="457200" algn="just" fontAlgn="base">
              <a:lnSpc>
                <a:spcPct val="114000"/>
              </a:lnSpc>
              <a:spcBef>
                <a:spcPts val="0"/>
              </a:spcBef>
              <a:buNone/>
            </a:pPr>
            <a:r>
              <a:rPr lang="uk-UA" dirty="0"/>
              <a:t>Їх можна поділити на дві групи:</a:t>
            </a:r>
          </a:p>
          <a:p>
            <a:pPr marL="0" indent="457200" algn="just" fontAlgn="base">
              <a:lnSpc>
                <a:spcPct val="114000"/>
              </a:lnSpc>
              <a:spcBef>
                <a:spcPts val="0"/>
              </a:spcBef>
              <a:buNone/>
            </a:pPr>
            <a:r>
              <a:rPr lang="uk-UA" dirty="0"/>
              <a:t>1) критерії, які встановлені </a:t>
            </a:r>
            <a:r>
              <a:rPr lang="uk-UA" b="1" dirty="0"/>
              <a:t>для кожної окремої категорії</a:t>
            </a:r>
            <a:r>
              <a:rPr lang="uk-UA" dirty="0"/>
              <a:t> суб’єктів господарювання </a:t>
            </a:r>
            <a:r>
              <a:rPr lang="uk-UA" b="1" dirty="0"/>
              <a:t>залежно від обраної ними системи оподаткування</a:t>
            </a:r>
            <a:r>
              <a:rPr lang="uk-UA" dirty="0"/>
              <a:t>;</a:t>
            </a:r>
          </a:p>
          <a:p>
            <a:pPr marL="0" indent="457200" algn="just" fontAlgn="base">
              <a:lnSpc>
                <a:spcPct val="114000"/>
              </a:lnSpc>
              <a:spcBef>
                <a:spcPts val="0"/>
              </a:spcBef>
              <a:buNone/>
            </a:pPr>
            <a:r>
              <a:rPr lang="uk-UA" dirty="0"/>
              <a:t>2) критерії, як є загальними </a:t>
            </a:r>
            <a:r>
              <a:rPr lang="uk-UA" b="1" dirty="0"/>
              <a:t>для всіх суб’єктів господарювання</a:t>
            </a:r>
            <a:r>
              <a:rPr lang="uk-UA" dirty="0"/>
              <a:t> (незалежно від обраної системи оподаткування).</a:t>
            </a:r>
          </a:p>
          <a:p>
            <a:pPr marL="0" indent="457200" algn="just">
              <a:lnSpc>
                <a:spcPct val="114000"/>
              </a:lnSpc>
              <a:spcBef>
                <a:spcPts val="0"/>
              </a:spcBef>
              <a:buNone/>
            </a:pPr>
            <a:endParaRPr lang="x-none" dirty="0"/>
          </a:p>
        </p:txBody>
      </p:sp>
      <p:sp>
        <p:nvSpPr>
          <p:cNvPr id="4" name="Google Shape;556;p32">
            <a:extLst>
              <a:ext uri="{FF2B5EF4-FFF2-40B4-BE49-F238E27FC236}">
                <a16:creationId xmlns:a16="http://schemas.microsoft.com/office/drawing/2014/main" xmlns="" id="{3C96511E-5A67-437A-885A-4EF14E4143F5}"/>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95</a:t>
            </a:fld>
            <a:endParaRPr sz="2000" b="1" i="0" u="none" strike="noStrike" cap="none" dirty="0">
              <a:solidFill>
                <a:schemeClr val="dk1"/>
              </a:solidFill>
              <a:latin typeface="Calibri"/>
              <a:ea typeface="Calibri"/>
              <a:cs typeface="Calibri"/>
              <a:sym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49" y="5206028"/>
            <a:ext cx="1634301" cy="1634301"/>
          </a:xfrm>
          <a:prstGeom prst="rect">
            <a:avLst/>
          </a:prstGeom>
        </p:spPr>
      </p:pic>
    </p:spTree>
    <p:extLst>
      <p:ext uri="{BB962C8B-B14F-4D97-AF65-F5344CB8AC3E}">
        <p14:creationId xmlns:p14="http://schemas.microsoft.com/office/powerpoint/2010/main" val="11363003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33C201A4-3BB6-7446-AE47-244D13C9D3B3}"/>
              </a:ext>
            </a:extLst>
          </p:cNvPr>
          <p:cNvSpPr>
            <a:spLocks noGrp="1" noChangeArrowheads="1"/>
          </p:cNvSpPr>
          <p:nvPr>
            <p:ph type="title"/>
          </p:nvPr>
        </p:nvSpPr>
        <p:spPr bwMode="auto">
          <a:xfrm>
            <a:off x="279918" y="44959"/>
            <a:ext cx="1179389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ctr" defTabSz="914400" rtl="0" eaLnBrk="0" fontAlgn="base" latinLnBrk="0" hangingPunct="0">
              <a:lnSpc>
                <a:spcPct val="100000"/>
              </a:lnSpc>
              <a:spcBef>
                <a:spcPct val="0"/>
              </a:spcBef>
              <a:spcAft>
                <a:spcPct val="0"/>
              </a:spcAft>
              <a:buClrTx/>
              <a:buSzTx/>
              <a:buFontTx/>
              <a:buNone/>
              <a:tabLst/>
            </a:pPr>
            <a:r>
              <a:rPr kumimoji="0" lang="x-none" altLang="x-none" sz="3000" b="1" i="0" u="none" strike="noStrike" cap="none" normalizeH="0" baseline="0" dirty="0">
                <a:ln>
                  <a:noFill/>
                </a:ln>
                <a:solidFill>
                  <a:srgbClr val="333333"/>
                </a:solidFill>
                <a:effectLst/>
                <a:latin typeface="+mn-lt"/>
              </a:rPr>
              <a:t>КРИТЕРІЇ ЗАЛЕЖНО ВІД ОБРАНОЇ СИСТЕМИ ОПОДАТКУВАННЯ.</a:t>
            </a:r>
            <a:r>
              <a:rPr kumimoji="0" lang="uk-UA" altLang="x-none" sz="3000" b="1" i="0" u="none" strike="noStrike" cap="none" normalizeH="0" baseline="0" dirty="0">
                <a:ln>
                  <a:noFill/>
                </a:ln>
                <a:solidFill>
                  <a:srgbClr val="333333"/>
                </a:solidFill>
                <a:effectLst/>
                <a:latin typeface="+mn-lt"/>
              </a:rPr>
              <a:t/>
            </a:r>
            <a:br>
              <a:rPr kumimoji="0" lang="uk-UA" altLang="x-none" sz="3000" b="1" i="0" u="none" strike="noStrike" cap="none" normalizeH="0" baseline="0" dirty="0">
                <a:ln>
                  <a:noFill/>
                </a:ln>
                <a:solidFill>
                  <a:srgbClr val="333333"/>
                </a:solidFill>
                <a:effectLst/>
                <a:latin typeface="+mn-lt"/>
              </a:rPr>
            </a:br>
            <a:r>
              <a:rPr kumimoji="0" lang="x-none" altLang="x-none" sz="2200" b="0" i="0" u="none" strike="noStrike" cap="none" normalizeH="0" baseline="0" dirty="0">
                <a:ln>
                  <a:noFill/>
                </a:ln>
                <a:solidFill>
                  <a:srgbClr val="333333"/>
                </a:solidFill>
                <a:effectLst/>
                <a:latin typeface="+mn-lt"/>
              </a:rPr>
              <a:t>Вони стосуються рівня сплати податків і середньомісячної зарплати працівників (мають виконуватися одночасно).</a:t>
            </a:r>
            <a:endParaRPr kumimoji="0" lang="x-none" altLang="x-none" sz="2200" b="0" i="0" u="none" strike="noStrike" cap="none" normalizeH="0" baseline="0" dirty="0">
              <a:ln>
                <a:noFill/>
              </a:ln>
              <a:solidFill>
                <a:schemeClr val="tx1"/>
              </a:solidFill>
              <a:effectLst/>
              <a:latin typeface="+mn-lt"/>
            </a:endParaRPr>
          </a:p>
        </p:txBody>
      </p:sp>
      <p:graphicFrame>
        <p:nvGraphicFramePr>
          <p:cNvPr id="8" name="Content Placeholder 7">
            <a:extLst>
              <a:ext uri="{FF2B5EF4-FFF2-40B4-BE49-F238E27FC236}">
                <a16:creationId xmlns:a16="http://schemas.microsoft.com/office/drawing/2014/main" xmlns="" id="{377869EB-51E8-C64E-AC3F-1890D571AC92}"/>
              </a:ext>
            </a:extLst>
          </p:cNvPr>
          <p:cNvGraphicFramePr>
            <a:graphicFrameLocks noGrp="1"/>
          </p:cNvGraphicFramePr>
          <p:nvPr>
            <p:ph idx="1"/>
            <p:extLst>
              <p:ext uri="{D42A27DB-BD31-4B8C-83A1-F6EECF244321}">
                <p14:modId xmlns:p14="http://schemas.microsoft.com/office/powerpoint/2010/main" val="2913425281"/>
              </p:ext>
            </p:extLst>
          </p:nvPr>
        </p:nvGraphicFramePr>
        <p:xfrm>
          <a:off x="354563" y="1276065"/>
          <a:ext cx="11557519" cy="4956784"/>
        </p:xfrm>
        <a:graphic>
          <a:graphicData uri="http://schemas.openxmlformats.org/drawingml/2006/table">
            <a:tbl>
              <a:tblPr/>
              <a:tblGrid>
                <a:gridCol w="11557519">
                  <a:extLst>
                    <a:ext uri="{9D8B030D-6E8A-4147-A177-3AD203B41FA5}">
                      <a16:colId xmlns:a16="http://schemas.microsoft.com/office/drawing/2014/main" xmlns="" val="379526554"/>
                    </a:ext>
                  </a:extLst>
                </a:gridCol>
              </a:tblGrid>
              <a:tr h="695205">
                <a:tc>
                  <a:txBody>
                    <a:bodyPr/>
                    <a:lstStyle/>
                    <a:p>
                      <a:pPr algn="ctr" fontAlgn="base"/>
                      <a:r>
                        <a:rPr lang="uk-UA" sz="2400" b="1" dirty="0" err="1">
                          <a:solidFill>
                            <a:srgbClr val="333333"/>
                          </a:solidFill>
                          <a:effectLst/>
                        </a:rPr>
                        <a:t>Юрособа</a:t>
                      </a:r>
                      <a:r>
                        <a:rPr lang="uk-UA" sz="2400" b="1" dirty="0">
                          <a:solidFill>
                            <a:srgbClr val="333333"/>
                          </a:solidFill>
                          <a:effectLst/>
                        </a:rPr>
                        <a:t> на загальній системі оподаткування</a:t>
                      </a:r>
                    </a:p>
                  </a:txBody>
                  <a:tcPr marL="28307" marR="28307" marT="19815" marB="19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759124880"/>
                  </a:ext>
                </a:extLst>
              </a:tr>
              <a:tr h="4261579">
                <a:tc>
                  <a:txBody>
                    <a:bodyPr/>
                    <a:lstStyle/>
                    <a:p>
                      <a:pPr algn="just" fontAlgn="base"/>
                      <a:r>
                        <a:rPr lang="uk-UA" sz="2400" b="0" dirty="0">
                          <a:solidFill>
                            <a:srgbClr val="333333"/>
                          </a:solidFill>
                          <a:effectLst/>
                        </a:rPr>
                        <a:t>        1) показник рівня сплати податку на прибуток підприємств дорівнює / перевищує </a:t>
                      </a:r>
                      <a:r>
                        <a:rPr lang="uk-UA" sz="2400" b="1" dirty="0">
                          <a:solidFill>
                            <a:srgbClr val="333333"/>
                          </a:solidFill>
                          <a:effectLst/>
                        </a:rPr>
                        <a:t>середній показник</a:t>
                      </a:r>
                      <a:r>
                        <a:rPr lang="uk-UA" sz="2400" b="0" dirty="0">
                          <a:solidFill>
                            <a:srgbClr val="333333"/>
                          </a:solidFill>
                          <a:effectLst/>
                        </a:rPr>
                        <a:t> у відповідній галузі </a:t>
                      </a:r>
                      <a:r>
                        <a:rPr lang="uk-UA" sz="2400" b="1" dirty="0">
                          <a:solidFill>
                            <a:srgbClr val="333333"/>
                          </a:solidFill>
                          <a:effectLst/>
                        </a:rPr>
                        <a:t>за останні чотири квартали</a:t>
                      </a:r>
                      <a:r>
                        <a:rPr lang="uk-UA" sz="2400" b="0" dirty="0">
                          <a:solidFill>
                            <a:srgbClr val="333333"/>
                          </a:solidFill>
                          <a:effectLst/>
                        </a:rPr>
                        <a:t>;</a:t>
                      </a:r>
                    </a:p>
                    <a:p>
                      <a:pPr algn="just" fontAlgn="base"/>
                      <a:r>
                        <a:rPr lang="uk-UA" sz="2400" b="0" dirty="0">
                          <a:solidFill>
                            <a:srgbClr val="333333"/>
                          </a:solidFill>
                          <a:effectLst/>
                        </a:rPr>
                        <a:t>        2) показник рівня сплати </a:t>
                      </a:r>
                      <a:r>
                        <a:rPr lang="uk-UA" sz="2400" b="1" dirty="0">
                          <a:solidFill>
                            <a:srgbClr val="333333"/>
                          </a:solidFill>
                          <a:effectLst/>
                        </a:rPr>
                        <a:t>ПДВ </a:t>
                      </a:r>
                      <a:r>
                        <a:rPr lang="uk-UA" sz="2400" b="0" dirty="0">
                          <a:solidFill>
                            <a:srgbClr val="333333"/>
                          </a:solidFill>
                          <a:effectLst/>
                        </a:rPr>
                        <a:t>дорівнює / перевищує </a:t>
                      </a:r>
                      <a:r>
                        <a:rPr lang="uk-UA" sz="2400" b="1" dirty="0">
                          <a:solidFill>
                            <a:srgbClr val="333333"/>
                          </a:solidFill>
                          <a:effectLst/>
                        </a:rPr>
                        <a:t>середній показник</a:t>
                      </a:r>
                      <a:r>
                        <a:rPr lang="uk-UA" sz="2400" b="0" dirty="0">
                          <a:solidFill>
                            <a:srgbClr val="333333"/>
                          </a:solidFill>
                          <a:effectLst/>
                        </a:rPr>
                        <a:t> у відповідній галузі (крім платників, у яких більше 25 % операцій постачання становлять операції експорту) </a:t>
                      </a:r>
                      <a:r>
                        <a:rPr lang="uk-UA" sz="2400" b="1" dirty="0">
                          <a:solidFill>
                            <a:srgbClr val="333333"/>
                          </a:solidFill>
                          <a:effectLst/>
                        </a:rPr>
                        <a:t>за останні 12 звітних (податкових) періодів</a:t>
                      </a:r>
                      <a:r>
                        <a:rPr lang="uk-UA" sz="2400" b="0" dirty="0">
                          <a:solidFill>
                            <a:srgbClr val="333333"/>
                          </a:solidFill>
                          <a:effectLst/>
                        </a:rPr>
                        <a:t>;</a:t>
                      </a:r>
                    </a:p>
                    <a:p>
                      <a:pPr algn="just" fontAlgn="base"/>
                      <a:r>
                        <a:rPr lang="uk-UA" sz="2400" b="0" dirty="0">
                          <a:solidFill>
                            <a:srgbClr val="333333"/>
                          </a:solidFill>
                          <a:effectLst/>
                        </a:rPr>
                        <a:t>       3) показник </a:t>
                      </a:r>
                      <a:r>
                        <a:rPr lang="uk-UA" sz="2400" b="1" dirty="0">
                          <a:solidFill>
                            <a:srgbClr val="333333"/>
                          </a:solidFill>
                          <a:effectLst/>
                        </a:rPr>
                        <a:t>середньомісячної</a:t>
                      </a:r>
                      <a:r>
                        <a:rPr lang="uk-UA" sz="2400" b="0" dirty="0">
                          <a:solidFill>
                            <a:srgbClr val="333333"/>
                          </a:solidFill>
                          <a:effectLst/>
                        </a:rPr>
                        <a:t> нарахованої та/або виплаченої </a:t>
                      </a:r>
                      <a:r>
                        <a:rPr lang="uk-UA" sz="2400" b="1" dirty="0">
                          <a:solidFill>
                            <a:srgbClr val="333333"/>
                          </a:solidFill>
                          <a:effectLst/>
                        </a:rPr>
                        <a:t>зарплати</a:t>
                      </a:r>
                      <a:r>
                        <a:rPr lang="uk-UA" sz="2400" b="0" dirty="0">
                          <a:solidFill>
                            <a:srgbClr val="333333"/>
                          </a:solidFill>
                          <a:effectLst/>
                        </a:rPr>
                        <a:t> за останні чотири звітні (податкові) періоди становить </a:t>
                      </a:r>
                      <a:r>
                        <a:rPr lang="uk-UA" sz="2400" b="1" dirty="0">
                          <a:solidFill>
                            <a:srgbClr val="333333"/>
                          </a:solidFill>
                          <a:effectLst/>
                        </a:rPr>
                        <a:t>не менше середньої заробітної плати</a:t>
                      </a:r>
                      <a:r>
                        <a:rPr lang="uk-UA" sz="2400" b="0" dirty="0">
                          <a:solidFill>
                            <a:srgbClr val="333333"/>
                          </a:solidFill>
                          <a:effectLst/>
                        </a:rPr>
                        <a:t> у відповідній галузі у відповідному регіоні, </a:t>
                      </a:r>
                      <a:r>
                        <a:rPr lang="uk-UA" sz="2400" b="1" dirty="0">
                          <a:solidFill>
                            <a:srgbClr val="333333"/>
                          </a:solidFill>
                          <a:effectLst/>
                        </a:rPr>
                        <a:t>помноженої на коефіцієнт 1,1</a:t>
                      </a:r>
                      <a:r>
                        <a:rPr lang="uk-UA" sz="2400" b="0" dirty="0">
                          <a:solidFill>
                            <a:srgbClr val="333333"/>
                          </a:solidFill>
                          <a:effectLst/>
                        </a:rPr>
                        <a:t>, за умови що </a:t>
                      </a:r>
                      <a:r>
                        <a:rPr lang="uk-UA" sz="2400" b="1" dirty="0">
                          <a:solidFill>
                            <a:srgbClr val="333333"/>
                          </a:solidFill>
                          <a:effectLst/>
                        </a:rPr>
                        <a:t>середньомісячна чисельність працюючих </a:t>
                      </a:r>
                      <a:r>
                        <a:rPr lang="uk-UA" sz="2400" b="0" dirty="0">
                          <a:solidFill>
                            <a:srgbClr val="333333"/>
                          </a:solidFill>
                          <a:effectLst/>
                        </a:rPr>
                        <a:t>за зазначений період становить </a:t>
                      </a:r>
                      <a:r>
                        <a:rPr lang="uk-UA" sz="2400" b="1" dirty="0">
                          <a:solidFill>
                            <a:srgbClr val="333333"/>
                          </a:solidFill>
                          <a:effectLst/>
                        </a:rPr>
                        <a:t>не менше п’яти осіб</a:t>
                      </a:r>
                      <a:endParaRPr lang="uk-UA" sz="2400" b="0" dirty="0">
                        <a:solidFill>
                          <a:srgbClr val="333333"/>
                        </a:solidFill>
                        <a:effectLst/>
                      </a:endParaRPr>
                    </a:p>
                  </a:txBody>
                  <a:tcPr marL="28307" marR="28307" marT="19815" marB="19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179770904"/>
                  </a:ext>
                </a:extLst>
              </a:tr>
            </a:tbl>
          </a:graphicData>
        </a:graphic>
      </p:graphicFrame>
      <p:sp>
        <p:nvSpPr>
          <p:cNvPr id="4" name="Google Shape;556;p32">
            <a:extLst>
              <a:ext uri="{FF2B5EF4-FFF2-40B4-BE49-F238E27FC236}">
                <a16:creationId xmlns:a16="http://schemas.microsoft.com/office/drawing/2014/main" xmlns="" id="{31289186-6D91-4229-8538-16E8A0AE1DD3}"/>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96</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8117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33C201A4-3BB6-7446-AE47-244D13C9D3B3}"/>
              </a:ext>
            </a:extLst>
          </p:cNvPr>
          <p:cNvSpPr>
            <a:spLocks noGrp="1" noChangeArrowheads="1"/>
          </p:cNvSpPr>
          <p:nvPr>
            <p:ph type="title"/>
          </p:nvPr>
        </p:nvSpPr>
        <p:spPr bwMode="auto">
          <a:xfrm>
            <a:off x="279918" y="44959"/>
            <a:ext cx="1179389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ctr" defTabSz="914400" rtl="0" eaLnBrk="0" fontAlgn="base" latinLnBrk="0" hangingPunct="0">
              <a:lnSpc>
                <a:spcPct val="100000"/>
              </a:lnSpc>
              <a:spcBef>
                <a:spcPct val="0"/>
              </a:spcBef>
              <a:spcAft>
                <a:spcPct val="0"/>
              </a:spcAft>
              <a:buClrTx/>
              <a:buSzTx/>
              <a:buFontTx/>
              <a:buNone/>
              <a:tabLst/>
            </a:pPr>
            <a:r>
              <a:rPr kumimoji="0" lang="x-none" altLang="x-none" sz="3000" b="1" i="0" u="none" strike="noStrike" cap="none" normalizeH="0" baseline="0" dirty="0">
                <a:ln>
                  <a:noFill/>
                </a:ln>
                <a:solidFill>
                  <a:srgbClr val="333333"/>
                </a:solidFill>
                <a:effectLst/>
                <a:latin typeface="+mn-lt"/>
              </a:rPr>
              <a:t>КРИТЕРІЇ ЗАЛЕЖНО ВІД ОБРАНОЇ СИСТЕМИ ОПОДАТКУВАННЯ.</a:t>
            </a:r>
            <a:r>
              <a:rPr kumimoji="0" lang="uk-UA" altLang="x-none" sz="3000" b="1" i="0" u="none" strike="noStrike" cap="none" normalizeH="0" baseline="0" dirty="0">
                <a:ln>
                  <a:noFill/>
                </a:ln>
                <a:solidFill>
                  <a:srgbClr val="333333"/>
                </a:solidFill>
                <a:effectLst/>
                <a:latin typeface="+mn-lt"/>
              </a:rPr>
              <a:t/>
            </a:r>
            <a:br>
              <a:rPr kumimoji="0" lang="uk-UA" altLang="x-none" sz="3000" b="1" i="0" u="none" strike="noStrike" cap="none" normalizeH="0" baseline="0" dirty="0">
                <a:ln>
                  <a:noFill/>
                </a:ln>
                <a:solidFill>
                  <a:srgbClr val="333333"/>
                </a:solidFill>
                <a:effectLst/>
                <a:latin typeface="+mn-lt"/>
              </a:rPr>
            </a:br>
            <a:r>
              <a:rPr kumimoji="0" lang="x-none" altLang="x-none" sz="2200" b="0" i="0" u="none" strike="noStrike" cap="none" normalizeH="0" baseline="0" dirty="0">
                <a:ln>
                  <a:noFill/>
                </a:ln>
                <a:solidFill>
                  <a:srgbClr val="333333"/>
                </a:solidFill>
                <a:effectLst/>
                <a:latin typeface="+mn-lt"/>
              </a:rPr>
              <a:t>Вони стосуються рівня сплати податків і середньомісячної зарплати працівників (мають виконуватися одночасно).</a:t>
            </a:r>
            <a:endParaRPr kumimoji="0" lang="x-none" altLang="x-none" sz="2200" b="0" i="0" u="none" strike="noStrike" cap="none" normalizeH="0" baseline="0" dirty="0">
              <a:ln>
                <a:noFill/>
              </a:ln>
              <a:solidFill>
                <a:schemeClr val="tx1"/>
              </a:solidFill>
              <a:effectLst/>
              <a:latin typeface="+mn-lt"/>
            </a:endParaRPr>
          </a:p>
        </p:txBody>
      </p:sp>
      <p:graphicFrame>
        <p:nvGraphicFramePr>
          <p:cNvPr id="8" name="Content Placeholder 7">
            <a:extLst>
              <a:ext uri="{FF2B5EF4-FFF2-40B4-BE49-F238E27FC236}">
                <a16:creationId xmlns:a16="http://schemas.microsoft.com/office/drawing/2014/main" xmlns="" id="{377869EB-51E8-C64E-AC3F-1890D571AC92}"/>
              </a:ext>
            </a:extLst>
          </p:cNvPr>
          <p:cNvGraphicFramePr>
            <a:graphicFrameLocks noGrp="1"/>
          </p:cNvGraphicFramePr>
          <p:nvPr>
            <p:ph idx="1"/>
            <p:extLst>
              <p:ext uri="{D42A27DB-BD31-4B8C-83A1-F6EECF244321}">
                <p14:modId xmlns:p14="http://schemas.microsoft.com/office/powerpoint/2010/main" val="312144180"/>
              </p:ext>
            </p:extLst>
          </p:nvPr>
        </p:nvGraphicFramePr>
        <p:xfrm>
          <a:off x="455192" y="1276064"/>
          <a:ext cx="11254726" cy="4994107"/>
        </p:xfrm>
        <a:graphic>
          <a:graphicData uri="http://schemas.openxmlformats.org/drawingml/2006/table">
            <a:tbl>
              <a:tblPr/>
              <a:tblGrid>
                <a:gridCol w="11254726">
                  <a:extLst>
                    <a:ext uri="{9D8B030D-6E8A-4147-A177-3AD203B41FA5}">
                      <a16:colId xmlns:a16="http://schemas.microsoft.com/office/drawing/2014/main" xmlns="" val="379526554"/>
                    </a:ext>
                  </a:extLst>
                </a:gridCol>
              </a:tblGrid>
              <a:tr h="574064">
                <a:tc>
                  <a:txBody>
                    <a:bodyPr/>
                    <a:lstStyle/>
                    <a:p>
                      <a:pPr algn="ctr" fontAlgn="base"/>
                      <a:r>
                        <a:rPr lang="uk-UA" sz="2200" b="1" dirty="0">
                          <a:solidFill>
                            <a:srgbClr val="333333"/>
                          </a:solidFill>
                          <a:effectLst/>
                        </a:rPr>
                        <a:t>Резиденти Дія Сіті</a:t>
                      </a:r>
                    </a:p>
                  </a:txBody>
                  <a:tcPr marL="28307" marR="28307" marT="19815" marB="19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220141467"/>
                  </a:ext>
                </a:extLst>
              </a:tr>
              <a:tr h="1132538">
                <a:tc>
                  <a:txBody>
                    <a:bodyPr/>
                    <a:lstStyle/>
                    <a:p>
                      <a:pPr algn="just" fontAlgn="base"/>
                      <a:r>
                        <a:rPr lang="uk-UA" sz="2200" b="0" dirty="0">
                          <a:solidFill>
                            <a:srgbClr val="333333"/>
                          </a:solidFill>
                          <a:effectLst/>
                        </a:rPr>
                        <a:t>    показник рівня сплати податків до зведеного бюджету дорівнює / перевищує середній                   показник рівня сплати податків до зведеного бюджету резидентів Дія Сіті</a:t>
                      </a:r>
                    </a:p>
                  </a:txBody>
                  <a:tcPr marL="28307" marR="28307" marT="19815" marB="19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543220193"/>
                  </a:ext>
                </a:extLst>
              </a:tr>
              <a:tr h="574064">
                <a:tc>
                  <a:txBody>
                    <a:bodyPr/>
                    <a:lstStyle/>
                    <a:p>
                      <a:pPr algn="ctr" fontAlgn="base"/>
                      <a:r>
                        <a:rPr lang="uk-UA" sz="2200" b="1" dirty="0" err="1">
                          <a:solidFill>
                            <a:srgbClr val="333333"/>
                          </a:solidFill>
                          <a:effectLst/>
                        </a:rPr>
                        <a:t>Юрособа</a:t>
                      </a:r>
                      <a:r>
                        <a:rPr lang="uk-UA" sz="2200" b="1" dirty="0">
                          <a:solidFill>
                            <a:srgbClr val="333333"/>
                          </a:solidFill>
                          <a:effectLst/>
                        </a:rPr>
                        <a:t> на єдиному податку (ЄП) групи 3</a:t>
                      </a:r>
                    </a:p>
                  </a:txBody>
                  <a:tcPr marL="28307" marR="28307" marT="19815" marB="19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963276209"/>
                  </a:ext>
                </a:extLst>
              </a:tr>
              <a:tr h="2713441">
                <a:tc>
                  <a:txBody>
                    <a:bodyPr/>
                    <a:lstStyle/>
                    <a:p>
                      <a:pPr algn="just" fontAlgn="base"/>
                      <a:r>
                        <a:rPr lang="uk-UA" sz="2200" b="0" dirty="0">
                          <a:solidFill>
                            <a:srgbClr val="333333"/>
                          </a:solidFill>
                          <a:effectLst/>
                        </a:rPr>
                        <a:t>        1) показник рівня сплати податків до зведеного бюджету дорівнює / перевищує </a:t>
                      </a:r>
                      <a:r>
                        <a:rPr lang="uk-UA" sz="2200" b="1" dirty="0">
                          <a:solidFill>
                            <a:srgbClr val="333333"/>
                          </a:solidFill>
                          <a:effectLst/>
                        </a:rPr>
                        <a:t>середній показник у відповідній галузі</a:t>
                      </a:r>
                      <a:r>
                        <a:rPr lang="uk-UA" sz="2200" b="0" dirty="0">
                          <a:solidFill>
                            <a:srgbClr val="333333"/>
                          </a:solidFill>
                          <a:effectLst/>
                        </a:rPr>
                        <a:t> за останні чотири квартали;</a:t>
                      </a:r>
                    </a:p>
                    <a:p>
                      <a:pPr algn="just" fontAlgn="base"/>
                      <a:r>
                        <a:rPr lang="uk-UA" sz="2200" b="0" dirty="0">
                          <a:solidFill>
                            <a:srgbClr val="333333"/>
                          </a:solidFill>
                          <a:effectLst/>
                        </a:rPr>
                        <a:t>       2) показник середньомісячної нарахованої та/або виплаченої </a:t>
                      </a:r>
                      <a:r>
                        <a:rPr lang="uk-UA" sz="2200" b="1" dirty="0">
                          <a:solidFill>
                            <a:srgbClr val="333333"/>
                          </a:solidFill>
                          <a:effectLst/>
                        </a:rPr>
                        <a:t>заробітної плати</a:t>
                      </a:r>
                      <a:r>
                        <a:rPr lang="uk-UA" sz="2200" b="0" dirty="0">
                          <a:solidFill>
                            <a:srgbClr val="333333"/>
                          </a:solidFill>
                          <a:effectLst/>
                        </a:rPr>
                        <a:t> за останні </a:t>
                      </a:r>
                      <a:r>
                        <a:rPr lang="uk-UA" sz="2200" b="1" dirty="0">
                          <a:solidFill>
                            <a:srgbClr val="333333"/>
                          </a:solidFill>
                          <a:effectLst/>
                        </a:rPr>
                        <a:t>чотири звітні (податкові) періоди</a:t>
                      </a:r>
                      <a:r>
                        <a:rPr lang="uk-UA" sz="2200" b="0" dirty="0">
                          <a:solidFill>
                            <a:srgbClr val="333333"/>
                          </a:solidFill>
                          <a:effectLst/>
                        </a:rPr>
                        <a:t> становить </a:t>
                      </a:r>
                      <a:r>
                        <a:rPr lang="uk-UA" sz="2200" b="1" dirty="0">
                          <a:solidFill>
                            <a:srgbClr val="333333"/>
                          </a:solidFill>
                          <a:effectLst/>
                        </a:rPr>
                        <a:t>не менше середньої заробітної плати</a:t>
                      </a:r>
                      <a:r>
                        <a:rPr lang="uk-UA" sz="2200" b="0" dirty="0">
                          <a:solidFill>
                            <a:srgbClr val="333333"/>
                          </a:solidFill>
                          <a:effectLst/>
                        </a:rPr>
                        <a:t> у відповідній галузі у відповідному регіоні, помноженої на коефіцієнт 1,1, за умови що середньомісячна чисельність працюючих за зазначений період становить </a:t>
                      </a:r>
                      <a:r>
                        <a:rPr lang="uk-UA" sz="2200" b="1" dirty="0">
                          <a:solidFill>
                            <a:srgbClr val="333333"/>
                          </a:solidFill>
                          <a:effectLst/>
                        </a:rPr>
                        <a:t>не менше п’яти осіб</a:t>
                      </a:r>
                      <a:endParaRPr lang="uk-UA" sz="2200" b="0" dirty="0">
                        <a:solidFill>
                          <a:srgbClr val="333333"/>
                        </a:solidFill>
                        <a:effectLst/>
                      </a:endParaRPr>
                    </a:p>
                  </a:txBody>
                  <a:tcPr marL="28307" marR="28307" marT="19815" marB="19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777876976"/>
                  </a:ext>
                </a:extLst>
              </a:tr>
            </a:tbl>
          </a:graphicData>
        </a:graphic>
      </p:graphicFrame>
      <p:sp>
        <p:nvSpPr>
          <p:cNvPr id="4" name="Google Shape;556;p32">
            <a:extLst>
              <a:ext uri="{FF2B5EF4-FFF2-40B4-BE49-F238E27FC236}">
                <a16:creationId xmlns:a16="http://schemas.microsoft.com/office/drawing/2014/main" xmlns="" id="{31289186-6D91-4229-8538-16E8A0AE1DD3}"/>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97</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03767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33C201A4-3BB6-7446-AE47-244D13C9D3B3}"/>
              </a:ext>
            </a:extLst>
          </p:cNvPr>
          <p:cNvSpPr>
            <a:spLocks noGrp="1" noChangeArrowheads="1"/>
          </p:cNvSpPr>
          <p:nvPr>
            <p:ph type="title"/>
          </p:nvPr>
        </p:nvSpPr>
        <p:spPr bwMode="auto">
          <a:xfrm>
            <a:off x="279918" y="44959"/>
            <a:ext cx="1179389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ctr" defTabSz="914400" rtl="0" eaLnBrk="0" fontAlgn="base" latinLnBrk="0" hangingPunct="0">
              <a:lnSpc>
                <a:spcPct val="100000"/>
              </a:lnSpc>
              <a:spcBef>
                <a:spcPct val="0"/>
              </a:spcBef>
              <a:spcAft>
                <a:spcPct val="0"/>
              </a:spcAft>
              <a:buClrTx/>
              <a:buSzTx/>
              <a:buFontTx/>
              <a:buNone/>
              <a:tabLst/>
            </a:pPr>
            <a:r>
              <a:rPr kumimoji="0" lang="x-none" altLang="x-none" sz="3000" b="1" i="0" u="none" strike="noStrike" cap="none" normalizeH="0" baseline="0" dirty="0">
                <a:ln>
                  <a:noFill/>
                </a:ln>
                <a:solidFill>
                  <a:srgbClr val="333333"/>
                </a:solidFill>
                <a:effectLst/>
                <a:latin typeface="+mn-lt"/>
              </a:rPr>
              <a:t>КРИТЕРІЇ ЗАЛЕЖНО ВІД ОБРАНОЇ СИСТЕМИ ОПОДАТКУВАННЯ</a:t>
            </a:r>
            <a:r>
              <a:rPr lang="uk-UA" altLang="x-none" sz="3000" b="1" dirty="0">
                <a:solidFill>
                  <a:srgbClr val="333333"/>
                </a:solidFill>
                <a:latin typeface="+mn-lt"/>
              </a:rPr>
              <a:t/>
            </a:r>
            <a:br>
              <a:rPr lang="uk-UA" altLang="x-none" sz="3000" b="1" dirty="0">
                <a:solidFill>
                  <a:srgbClr val="333333"/>
                </a:solidFill>
                <a:latin typeface="+mn-lt"/>
              </a:rPr>
            </a:br>
            <a:r>
              <a:rPr kumimoji="0" lang="x-none" altLang="x-none" sz="2200" b="0" i="0" u="none" strike="noStrike" cap="none" normalizeH="0" baseline="0" dirty="0">
                <a:ln>
                  <a:noFill/>
                </a:ln>
                <a:solidFill>
                  <a:srgbClr val="333333"/>
                </a:solidFill>
                <a:effectLst/>
                <a:latin typeface="+mn-lt"/>
              </a:rPr>
              <a:t> стосуються рівня сплати податків і середньомісячної зарплати працівників </a:t>
            </a:r>
            <a:r>
              <a:rPr kumimoji="0" lang="uk-UA" altLang="x-none" sz="2200" b="0" i="0" u="none" strike="noStrike" cap="none" normalizeH="0" baseline="0" dirty="0">
                <a:ln>
                  <a:noFill/>
                </a:ln>
                <a:solidFill>
                  <a:srgbClr val="333333"/>
                </a:solidFill>
                <a:effectLst/>
                <a:latin typeface="+mn-lt"/>
              </a:rPr>
              <a:t/>
            </a:r>
            <a:br>
              <a:rPr kumimoji="0" lang="uk-UA" altLang="x-none" sz="2200" b="0" i="0" u="none" strike="noStrike" cap="none" normalizeH="0" baseline="0" dirty="0">
                <a:ln>
                  <a:noFill/>
                </a:ln>
                <a:solidFill>
                  <a:srgbClr val="333333"/>
                </a:solidFill>
                <a:effectLst/>
                <a:latin typeface="+mn-lt"/>
              </a:rPr>
            </a:br>
            <a:r>
              <a:rPr kumimoji="0" lang="x-none" altLang="x-none" sz="2200" b="0" i="0" u="none" strike="noStrike" cap="none" normalizeH="0" baseline="0" dirty="0">
                <a:ln>
                  <a:noFill/>
                </a:ln>
                <a:solidFill>
                  <a:srgbClr val="333333"/>
                </a:solidFill>
                <a:effectLst/>
                <a:latin typeface="+mn-lt"/>
              </a:rPr>
              <a:t>(мають виконуватися одночасно)</a:t>
            </a:r>
            <a:endParaRPr kumimoji="0" lang="x-none" altLang="x-none" sz="2200" b="0" i="0" u="none" strike="noStrike" cap="none" normalizeH="0" baseline="0" dirty="0">
              <a:ln>
                <a:noFill/>
              </a:ln>
              <a:solidFill>
                <a:schemeClr val="tx1"/>
              </a:solidFill>
              <a:effectLst/>
              <a:latin typeface="+mn-lt"/>
            </a:endParaRPr>
          </a:p>
        </p:txBody>
      </p:sp>
      <p:graphicFrame>
        <p:nvGraphicFramePr>
          <p:cNvPr id="8" name="Content Placeholder 7">
            <a:extLst>
              <a:ext uri="{FF2B5EF4-FFF2-40B4-BE49-F238E27FC236}">
                <a16:creationId xmlns:a16="http://schemas.microsoft.com/office/drawing/2014/main" xmlns="" id="{377869EB-51E8-C64E-AC3F-1890D571AC92}"/>
              </a:ext>
            </a:extLst>
          </p:cNvPr>
          <p:cNvGraphicFramePr>
            <a:graphicFrameLocks noGrp="1"/>
          </p:cNvGraphicFramePr>
          <p:nvPr>
            <p:ph idx="1"/>
            <p:extLst>
              <p:ext uri="{D42A27DB-BD31-4B8C-83A1-F6EECF244321}">
                <p14:modId xmlns:p14="http://schemas.microsoft.com/office/powerpoint/2010/main" val="988422520"/>
              </p:ext>
            </p:extLst>
          </p:nvPr>
        </p:nvGraphicFramePr>
        <p:xfrm>
          <a:off x="354563" y="1231112"/>
          <a:ext cx="11635274" cy="5068751"/>
        </p:xfrm>
        <a:graphic>
          <a:graphicData uri="http://schemas.openxmlformats.org/drawingml/2006/table">
            <a:tbl>
              <a:tblPr/>
              <a:tblGrid>
                <a:gridCol w="11635274">
                  <a:extLst>
                    <a:ext uri="{9D8B030D-6E8A-4147-A177-3AD203B41FA5}">
                      <a16:colId xmlns:a16="http://schemas.microsoft.com/office/drawing/2014/main" xmlns="" val="379526554"/>
                    </a:ext>
                  </a:extLst>
                </a:gridCol>
              </a:tblGrid>
              <a:tr h="341166">
                <a:tc>
                  <a:txBody>
                    <a:bodyPr/>
                    <a:lstStyle/>
                    <a:p>
                      <a:pPr algn="ctr" fontAlgn="base"/>
                      <a:r>
                        <a:rPr lang="uk-UA" sz="1900" b="1" dirty="0" err="1">
                          <a:solidFill>
                            <a:srgbClr val="333333"/>
                          </a:solidFill>
                          <a:effectLst/>
                        </a:rPr>
                        <a:t>Юрособа</a:t>
                      </a:r>
                      <a:r>
                        <a:rPr lang="uk-UA" sz="1900" b="1" dirty="0">
                          <a:solidFill>
                            <a:srgbClr val="333333"/>
                          </a:solidFill>
                          <a:effectLst/>
                        </a:rPr>
                        <a:t> на ЄП групи 4</a:t>
                      </a:r>
                    </a:p>
                  </a:txBody>
                  <a:tcPr marL="28307" marR="28307" marT="19815" marB="19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505816723"/>
                  </a:ext>
                </a:extLst>
              </a:tr>
              <a:tr h="4727585">
                <a:tc>
                  <a:txBody>
                    <a:bodyPr/>
                    <a:lstStyle/>
                    <a:p>
                      <a:pPr algn="just" fontAlgn="base"/>
                      <a:r>
                        <a:rPr lang="uk-UA" sz="1900" b="0" dirty="0">
                          <a:solidFill>
                            <a:srgbClr val="333333"/>
                          </a:solidFill>
                          <a:effectLst/>
                        </a:rPr>
                        <a:t>      1) показник різниці між сумою загального мінімального податкового зобов’язання та загальною сумою сплачених податків, зборів, платежів, пов’язаних із виробництвом та реалізацією власної сільськогосподарської продукції, та витрат на оренду земельних ділянок за останній звітний період </a:t>
                      </a:r>
                      <a:r>
                        <a:rPr lang="uk-UA" sz="1900" b="1" dirty="0">
                          <a:solidFill>
                            <a:srgbClr val="333333"/>
                          </a:solidFill>
                          <a:effectLst/>
                        </a:rPr>
                        <a:t>має від’ємне значення</a:t>
                      </a:r>
                      <a:r>
                        <a:rPr lang="uk-UA" sz="1900" b="0" dirty="0">
                          <a:solidFill>
                            <a:srgbClr val="333333"/>
                          </a:solidFill>
                          <a:effectLst/>
                        </a:rPr>
                        <a:t>;</a:t>
                      </a:r>
                    </a:p>
                    <a:p>
                      <a:pPr algn="just" fontAlgn="base"/>
                      <a:r>
                        <a:rPr lang="uk-UA" sz="1900" b="0" dirty="0">
                          <a:solidFill>
                            <a:srgbClr val="333333"/>
                          </a:solidFill>
                          <a:effectLst/>
                        </a:rPr>
                        <a:t>     2) показник </a:t>
                      </a:r>
                      <a:r>
                        <a:rPr lang="uk-UA" sz="1900" b="1" dirty="0">
                          <a:solidFill>
                            <a:srgbClr val="333333"/>
                          </a:solidFill>
                          <a:effectLst/>
                        </a:rPr>
                        <a:t>рівня сплати ПДВ</a:t>
                      </a:r>
                      <a:r>
                        <a:rPr lang="uk-UA" sz="1900" b="0" dirty="0">
                          <a:solidFill>
                            <a:srgbClr val="333333"/>
                          </a:solidFill>
                          <a:effectLst/>
                        </a:rPr>
                        <a:t> дорівнює / перевищує середній показник у відповідній галузі за останні 12 звітних (податкових) періодів (крім платників, у яких операції з експорту становлять 25 % і більше від загального обсягу постачання);</a:t>
                      </a:r>
                    </a:p>
                    <a:p>
                      <a:pPr algn="just" fontAlgn="base"/>
                      <a:r>
                        <a:rPr lang="uk-UA" sz="1900" b="0" dirty="0">
                          <a:solidFill>
                            <a:srgbClr val="333333"/>
                          </a:solidFill>
                          <a:effectLst/>
                        </a:rPr>
                        <a:t>    3) показник середньомісячної нарахованої та/або виплаченої </a:t>
                      </a:r>
                      <a:r>
                        <a:rPr lang="uk-UA" sz="1900" b="1" dirty="0">
                          <a:solidFill>
                            <a:srgbClr val="333333"/>
                          </a:solidFill>
                          <a:effectLst/>
                        </a:rPr>
                        <a:t>зарплати </a:t>
                      </a:r>
                      <a:r>
                        <a:rPr lang="uk-UA" sz="1900" b="0" dirty="0">
                          <a:solidFill>
                            <a:srgbClr val="333333"/>
                          </a:solidFill>
                          <a:effectLst/>
                        </a:rPr>
                        <a:t>за останні чотири звітні (податкові) періоди становить </a:t>
                      </a:r>
                      <a:r>
                        <a:rPr lang="uk-UA" sz="1900" b="1" dirty="0">
                          <a:solidFill>
                            <a:srgbClr val="333333"/>
                          </a:solidFill>
                          <a:effectLst/>
                        </a:rPr>
                        <a:t>не менше середньої заробітної плати</a:t>
                      </a:r>
                      <a:r>
                        <a:rPr lang="uk-UA" sz="1900" b="0" dirty="0">
                          <a:solidFill>
                            <a:srgbClr val="333333"/>
                          </a:solidFill>
                          <a:effectLst/>
                        </a:rPr>
                        <a:t> у відповідній галузі у відповідному регіоні, </a:t>
                      </a:r>
                      <a:r>
                        <a:rPr lang="uk-UA" sz="1900" b="1" dirty="0">
                          <a:solidFill>
                            <a:srgbClr val="333333"/>
                          </a:solidFill>
                          <a:effectLst/>
                        </a:rPr>
                        <a:t>помноженої на коефіцієнт 1,1</a:t>
                      </a:r>
                      <a:r>
                        <a:rPr lang="uk-UA" sz="1900" b="0" dirty="0">
                          <a:solidFill>
                            <a:srgbClr val="333333"/>
                          </a:solidFill>
                          <a:effectLst/>
                        </a:rPr>
                        <a:t>, за умови що середньомісячна чисельність працюючих за зазначений період становить </a:t>
                      </a:r>
                      <a:r>
                        <a:rPr lang="uk-UA" sz="1900" b="1" dirty="0">
                          <a:solidFill>
                            <a:srgbClr val="333333"/>
                          </a:solidFill>
                          <a:effectLst/>
                        </a:rPr>
                        <a:t>не менше п’яти осіб</a:t>
                      </a:r>
                      <a:r>
                        <a:rPr lang="uk-UA" sz="1900" b="0" dirty="0">
                          <a:solidFill>
                            <a:srgbClr val="333333"/>
                          </a:solidFill>
                          <a:effectLst/>
                        </a:rPr>
                        <a:t>;</a:t>
                      </a:r>
                    </a:p>
                    <a:p>
                      <a:pPr algn="just" fontAlgn="base"/>
                      <a:r>
                        <a:rPr lang="uk-UA" sz="1900" b="0" dirty="0">
                          <a:solidFill>
                            <a:srgbClr val="333333"/>
                          </a:solidFill>
                          <a:effectLst/>
                        </a:rPr>
                        <a:t>    4) площа наявних у платника податку у власності (на праві власності / користування), орендованих земельних ділянок становить не менше 200 га включно або орендованих земельних ділянок комунальної та/або державної власності — не менше 0,5 га (станом на 1 січня поточного року), що задекларовані до 20 лютого поточного року та за які сплачено суму податкового зобов’язання з плати за землю у строки, передбачені законодавством, або платником податку, який перебуває на ЄП групи 4, сплачено податкові зобов’язання з ЄП у повному обсязі та у строки, передбачені законодавством</a:t>
                      </a:r>
                    </a:p>
                  </a:txBody>
                  <a:tcPr marL="28307" marR="28307" marT="19815" marB="198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244663465"/>
                  </a:ext>
                </a:extLst>
              </a:tr>
            </a:tbl>
          </a:graphicData>
        </a:graphic>
      </p:graphicFrame>
      <p:sp>
        <p:nvSpPr>
          <p:cNvPr id="4" name="Google Shape;556;p32">
            <a:extLst>
              <a:ext uri="{FF2B5EF4-FFF2-40B4-BE49-F238E27FC236}">
                <a16:creationId xmlns:a16="http://schemas.microsoft.com/office/drawing/2014/main" xmlns="" id="{31289186-6D91-4229-8538-16E8A0AE1DD3}"/>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98</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88350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93C2CD19-C3E9-3C40-A538-1EFBF778AED8}"/>
              </a:ext>
            </a:extLst>
          </p:cNvPr>
          <p:cNvGraphicFramePr>
            <a:graphicFrameLocks noGrp="1"/>
          </p:cNvGraphicFramePr>
          <p:nvPr>
            <p:ph idx="1"/>
            <p:extLst>
              <p:ext uri="{D42A27DB-BD31-4B8C-83A1-F6EECF244321}">
                <p14:modId xmlns:p14="http://schemas.microsoft.com/office/powerpoint/2010/main" val="2099531897"/>
              </p:ext>
            </p:extLst>
          </p:nvPr>
        </p:nvGraphicFramePr>
        <p:xfrm>
          <a:off x="354563" y="270588"/>
          <a:ext cx="11569959" cy="6050969"/>
        </p:xfrm>
        <a:graphic>
          <a:graphicData uri="http://schemas.openxmlformats.org/drawingml/2006/table">
            <a:tbl>
              <a:tblPr/>
              <a:tblGrid>
                <a:gridCol w="11569959">
                  <a:extLst>
                    <a:ext uri="{9D8B030D-6E8A-4147-A177-3AD203B41FA5}">
                      <a16:colId xmlns:a16="http://schemas.microsoft.com/office/drawing/2014/main" xmlns="" val="1324969703"/>
                    </a:ext>
                  </a:extLst>
                </a:gridCol>
              </a:tblGrid>
              <a:tr h="445196">
                <a:tc>
                  <a:txBody>
                    <a:bodyPr/>
                    <a:lstStyle/>
                    <a:p>
                      <a:pPr algn="ctr" fontAlgn="base"/>
                      <a:r>
                        <a:rPr lang="uk-UA" sz="2200" b="1" dirty="0">
                          <a:solidFill>
                            <a:srgbClr val="333333"/>
                          </a:solidFill>
                          <a:effectLst/>
                        </a:rPr>
                        <a:t>ФОП на загальній системі оподаткування</a:t>
                      </a:r>
                    </a:p>
                  </a:txBody>
                  <a:tcPr marL="72138" marR="72138" marT="50496" marB="504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420780871"/>
                  </a:ext>
                </a:extLst>
              </a:tr>
              <a:tr h="2662549">
                <a:tc>
                  <a:txBody>
                    <a:bodyPr/>
                    <a:lstStyle/>
                    <a:p>
                      <a:pPr algn="l" fontAlgn="base"/>
                      <a:r>
                        <a:rPr lang="uk-UA" sz="2200" b="0" dirty="0">
                          <a:solidFill>
                            <a:srgbClr val="333333"/>
                          </a:solidFill>
                          <a:effectLst/>
                        </a:rPr>
                        <a:t>      1) показник рівня </a:t>
                      </a:r>
                      <a:r>
                        <a:rPr lang="uk-UA" sz="2200" b="1" dirty="0">
                          <a:solidFill>
                            <a:srgbClr val="333333"/>
                          </a:solidFill>
                          <a:effectLst/>
                        </a:rPr>
                        <a:t>сплати ПДВ</a:t>
                      </a:r>
                      <a:r>
                        <a:rPr lang="uk-UA" sz="2200" b="0" dirty="0">
                          <a:solidFill>
                            <a:srgbClr val="333333"/>
                          </a:solidFill>
                          <a:effectLst/>
                        </a:rPr>
                        <a:t> дорівнює / перевищує середній показник у відповідній галузі за останні 12 звітних (податкових) періодів; </a:t>
                      </a:r>
                    </a:p>
                    <a:p>
                      <a:pPr algn="l" fontAlgn="base"/>
                      <a:r>
                        <a:rPr lang="uk-UA" sz="2200" b="0" dirty="0">
                          <a:solidFill>
                            <a:srgbClr val="333333"/>
                          </a:solidFill>
                          <a:effectLst/>
                        </a:rPr>
                        <a:t>      2) показник </a:t>
                      </a:r>
                      <a:r>
                        <a:rPr lang="uk-UA" sz="2200" b="1" dirty="0">
                          <a:solidFill>
                            <a:srgbClr val="333333"/>
                          </a:solidFill>
                          <a:effectLst/>
                        </a:rPr>
                        <a:t>рівня сплати ПДФО від провадження господарської діяльності</a:t>
                      </a:r>
                      <a:r>
                        <a:rPr lang="uk-UA" sz="2200" b="0" dirty="0">
                          <a:solidFill>
                            <a:srgbClr val="333333"/>
                          </a:solidFill>
                          <a:effectLst/>
                        </a:rPr>
                        <a:t> за звітний (податковий) рік дорівнює / перевищує середній показник у відповідній галузі;</a:t>
                      </a:r>
                    </a:p>
                    <a:p>
                      <a:pPr algn="l" fontAlgn="base"/>
                      <a:r>
                        <a:rPr lang="uk-UA" sz="2200" b="0" dirty="0">
                          <a:solidFill>
                            <a:srgbClr val="333333"/>
                          </a:solidFill>
                          <a:effectLst/>
                        </a:rPr>
                        <a:t>     3) показник середньомісячної нарахованої та/або виплаченої </a:t>
                      </a:r>
                      <a:r>
                        <a:rPr lang="uk-UA" sz="2200" b="1" dirty="0">
                          <a:solidFill>
                            <a:srgbClr val="333333"/>
                          </a:solidFill>
                          <a:effectLst/>
                        </a:rPr>
                        <a:t>заробітної плати </a:t>
                      </a:r>
                      <a:r>
                        <a:rPr lang="uk-UA" sz="2200" b="0" dirty="0">
                          <a:solidFill>
                            <a:srgbClr val="333333"/>
                          </a:solidFill>
                          <a:effectLst/>
                        </a:rPr>
                        <a:t>за останні чотири звітні (податкові) періоди становить </a:t>
                      </a:r>
                      <a:r>
                        <a:rPr lang="uk-UA" sz="2200" b="1" dirty="0">
                          <a:solidFill>
                            <a:srgbClr val="333333"/>
                          </a:solidFill>
                          <a:effectLst/>
                        </a:rPr>
                        <a:t>не менше середньої заробітної плати</a:t>
                      </a:r>
                      <a:r>
                        <a:rPr lang="uk-UA" sz="2200" b="0" dirty="0">
                          <a:solidFill>
                            <a:srgbClr val="333333"/>
                          </a:solidFill>
                          <a:effectLst/>
                        </a:rPr>
                        <a:t> у відповідній галузі у відповідному регіоні, </a:t>
                      </a:r>
                      <a:r>
                        <a:rPr lang="uk-UA" sz="2200" b="1" dirty="0">
                          <a:solidFill>
                            <a:srgbClr val="333333"/>
                          </a:solidFill>
                          <a:effectLst/>
                        </a:rPr>
                        <a:t>помноженої на коефіцієнт 1,1</a:t>
                      </a:r>
                      <a:endParaRPr lang="uk-UA" sz="2200" b="0" dirty="0">
                        <a:solidFill>
                          <a:srgbClr val="333333"/>
                        </a:solidFill>
                        <a:effectLst/>
                      </a:endParaRPr>
                    </a:p>
                  </a:txBody>
                  <a:tcPr marL="72138" marR="72138" marT="50496" marB="504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587681777"/>
                  </a:ext>
                </a:extLst>
              </a:tr>
              <a:tr h="445196">
                <a:tc>
                  <a:txBody>
                    <a:bodyPr/>
                    <a:lstStyle/>
                    <a:p>
                      <a:pPr algn="ctr" fontAlgn="base"/>
                      <a:r>
                        <a:rPr lang="uk-UA" sz="2200" b="1" dirty="0">
                          <a:solidFill>
                            <a:srgbClr val="333333"/>
                          </a:solidFill>
                          <a:effectLst/>
                        </a:rPr>
                        <a:t>ФОП на ЄП групи 3</a:t>
                      </a:r>
                    </a:p>
                  </a:txBody>
                  <a:tcPr marL="72138" marR="72138" marT="50496" marB="504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500839334"/>
                  </a:ext>
                </a:extLst>
              </a:tr>
              <a:tr h="2498028">
                <a:tc>
                  <a:txBody>
                    <a:bodyPr/>
                    <a:lstStyle/>
                    <a:p>
                      <a:pPr algn="l" fontAlgn="base"/>
                      <a:r>
                        <a:rPr lang="uk-UA" sz="2200" b="0" dirty="0">
                          <a:solidFill>
                            <a:srgbClr val="333333"/>
                          </a:solidFill>
                          <a:effectLst/>
                        </a:rPr>
                        <a:t>      1) задекларований </a:t>
                      </a:r>
                      <a:r>
                        <a:rPr lang="uk-UA" sz="2200" b="1" dirty="0">
                          <a:solidFill>
                            <a:srgbClr val="333333"/>
                          </a:solidFill>
                          <a:effectLst/>
                        </a:rPr>
                        <a:t>обсяг доходу</a:t>
                      </a:r>
                      <a:r>
                        <a:rPr lang="uk-UA" sz="2200" b="0" dirty="0">
                          <a:solidFill>
                            <a:srgbClr val="333333"/>
                          </a:solidFill>
                          <a:effectLst/>
                        </a:rPr>
                        <a:t> за податковий (звітний) </a:t>
                      </a:r>
                      <a:r>
                        <a:rPr lang="uk-UA" sz="2200" b="1" dirty="0">
                          <a:solidFill>
                            <a:srgbClr val="333333"/>
                          </a:solidFill>
                          <a:effectLst/>
                        </a:rPr>
                        <a:t>період </a:t>
                      </a:r>
                      <a:r>
                        <a:rPr lang="uk-UA" sz="2200" b="0" dirty="0">
                          <a:solidFill>
                            <a:srgbClr val="333333"/>
                          </a:solidFill>
                          <a:effectLst/>
                        </a:rPr>
                        <a:t>перевищує 5 мільйонів гривень;</a:t>
                      </a:r>
                    </a:p>
                    <a:p>
                      <a:pPr algn="l" fontAlgn="base"/>
                      <a:r>
                        <a:rPr lang="uk-UA" sz="2200" b="0" dirty="0">
                          <a:solidFill>
                            <a:srgbClr val="333333"/>
                          </a:solidFill>
                          <a:effectLst/>
                        </a:rPr>
                        <a:t>     2) показник рівня сплати податків до зведеного бюджету дорівнює / перевищує середній показник у відповідній галузі за останні чотири квартали;</a:t>
                      </a:r>
                    </a:p>
                    <a:p>
                      <a:pPr algn="l" fontAlgn="base"/>
                      <a:r>
                        <a:rPr lang="uk-UA" sz="2200" b="0" dirty="0">
                          <a:solidFill>
                            <a:srgbClr val="333333"/>
                          </a:solidFill>
                          <a:effectLst/>
                        </a:rPr>
                        <a:t>    3) показник середньомісячної нарахованої та/або виплаченої </a:t>
                      </a:r>
                      <a:r>
                        <a:rPr lang="uk-UA" sz="2200" b="1" dirty="0">
                          <a:solidFill>
                            <a:srgbClr val="333333"/>
                          </a:solidFill>
                          <a:effectLst/>
                        </a:rPr>
                        <a:t>зарплати</a:t>
                      </a:r>
                      <a:r>
                        <a:rPr lang="uk-UA" sz="2200" b="0" dirty="0">
                          <a:solidFill>
                            <a:srgbClr val="333333"/>
                          </a:solidFill>
                          <a:effectLst/>
                        </a:rPr>
                        <a:t> за останні чотири звітні (податкові) періоди становить </a:t>
                      </a:r>
                      <a:r>
                        <a:rPr lang="uk-UA" sz="2200" b="1" dirty="0">
                          <a:solidFill>
                            <a:srgbClr val="333333"/>
                          </a:solidFill>
                          <a:effectLst/>
                        </a:rPr>
                        <a:t>не менше середньої заробітної плати у відповідній галузі</a:t>
                      </a:r>
                      <a:r>
                        <a:rPr lang="uk-UA" sz="2200" b="0" dirty="0">
                          <a:solidFill>
                            <a:srgbClr val="333333"/>
                          </a:solidFill>
                          <a:effectLst/>
                        </a:rPr>
                        <a:t> у відповідному регіоні, помноженої на коефіцієнт 1,1</a:t>
                      </a:r>
                    </a:p>
                  </a:txBody>
                  <a:tcPr marL="72138" marR="72138" marT="50496" marB="504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923415999"/>
                  </a:ext>
                </a:extLst>
              </a:tr>
            </a:tbl>
          </a:graphicData>
        </a:graphic>
      </p:graphicFrame>
      <p:sp>
        <p:nvSpPr>
          <p:cNvPr id="5" name="Google Shape;556;p32">
            <a:extLst>
              <a:ext uri="{FF2B5EF4-FFF2-40B4-BE49-F238E27FC236}">
                <a16:creationId xmlns:a16="http://schemas.microsoft.com/office/drawing/2014/main" xmlns="" id="{F6F001E0-3641-47FF-B55F-1421304163F6}"/>
              </a:ext>
            </a:extLst>
          </p:cNvPr>
          <p:cNvSpPr txBox="1"/>
          <p:nvPr/>
        </p:nvSpPr>
        <p:spPr>
          <a:xfrm>
            <a:off x="11606210" y="6489474"/>
            <a:ext cx="58740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uk-UA" sz="2000" b="1" i="0" u="none" strike="noStrike" cap="none">
                <a:solidFill>
                  <a:schemeClr val="dk1"/>
                </a:solidFill>
                <a:latin typeface="Calibri"/>
                <a:ea typeface="Calibri"/>
                <a:cs typeface="Calibri"/>
                <a:sym typeface="Calibri"/>
              </a:rPr>
              <a:t>99</a:t>
            </a:fld>
            <a:endParaRPr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4717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5062</Words>
  <Application>Microsoft Office PowerPoint</Application>
  <PresentationFormat>Довільний</PresentationFormat>
  <Paragraphs>678</Paragraphs>
  <Slides>104</Slides>
  <Notes>7</Notes>
  <HiddenSlides>0</HiddenSlides>
  <MMClips>0</MMClips>
  <ScaleCrop>false</ScaleCrop>
  <HeadingPairs>
    <vt:vector size="4" baseType="variant">
      <vt:variant>
        <vt:lpstr>Тема</vt:lpstr>
      </vt:variant>
      <vt:variant>
        <vt:i4>1</vt:i4>
      </vt:variant>
      <vt:variant>
        <vt:lpstr>Заголовки слайдів</vt:lpstr>
      </vt:variant>
      <vt:variant>
        <vt:i4>104</vt:i4>
      </vt:variant>
    </vt:vector>
  </HeadingPairs>
  <TitlesOfParts>
    <vt:vector size="105" baseType="lpstr">
      <vt:lpstr>Office Theme</vt:lpstr>
      <vt:lpstr>Презентація PowerPoint</vt:lpstr>
      <vt:lpstr>2 ЧАСТИНА</vt:lpstr>
      <vt:lpstr>Презентація PowerPoint</vt:lpstr>
      <vt:lpstr>ВИПЛАЧУЮЧИ НЕРЕЗИДЕНТУ КОШТИ, ВИНИКАЄ ПИТАННЯ ЩОДО СПЛАТИ:</vt:lpstr>
      <vt:lpstr>Презентація PowerPoint</vt:lpstr>
      <vt:lpstr>Презентація PowerPoint</vt:lpstr>
      <vt:lpstr>ХТО ПЛАТИТЬ ПДВ У СФЕРІ ЗЕД</vt:lpstr>
      <vt:lpstr>МІСЦЕМ ПОСТАЧАННЯ ПОСЛУГ Є:  (186.2 – 186.4 ПКУ)</vt:lpstr>
      <vt:lpstr>Презентація PowerPoint</vt:lpstr>
      <vt:lpstr>ПРИКЛАДИ</vt:lpstr>
      <vt:lpstr>Презентація PowerPoint</vt:lpstr>
      <vt:lpstr>МІСЦЕ ФАКТИЧНОГО ПОСТАЧАННЯ ПОСЛУГ  ОЗНАЧАЄ, ЩО:</vt:lpstr>
      <vt:lpstr>Презентація PowerPoint</vt:lpstr>
      <vt:lpstr>ФАКТИЧНЕ МІСЦЕЗНАХОДЖЕННЯ  НЕРУХОМОГО МАЙНА, ОЗНАЧАЄ ЩО:</vt:lpstr>
      <vt:lpstr>Презентація PowerPoint</vt:lpstr>
      <vt:lpstr>МІСЦЕ ФАКТИЧНОГО НАДАННЯ ПОСЛУГ</vt:lpstr>
      <vt:lpstr>Презентація PowerPoint</vt:lpstr>
      <vt:lpstr>Презентація PowerPoint</vt:lpstr>
      <vt:lpstr>Презентація PowerPoint</vt:lpstr>
      <vt:lpstr>ЕЛЕКТРОННІ ПОСЛУГИ</vt:lpstr>
      <vt:lpstr>ЕЛЕКТРОННІ ПОСЛУГИ - НОВЕ</vt:lpstr>
      <vt:lpstr>МІСЦЕ ПОСТАЧАННЯ ЕЛЕКТРОННИХ ПОСЛУГ</vt:lpstr>
      <vt:lpstr>ЯКІ ПОСЛУГИ Є ЕЛЕКТРОННИМИ</vt:lpstr>
      <vt:lpstr>Презентація PowerPoint</vt:lpstr>
      <vt:lpstr>Презентація PowerPoint</vt:lpstr>
      <vt:lpstr>ДО ЕЛЕКТРОННИХ ПОСЛУГ НЕ НАЛЕЖАТЬ</vt:lpstr>
      <vt:lpstr>ПРИКЛАД 1</vt:lpstr>
      <vt:lpstr>ПДВ НА ЕЛЕКТРОННІ ПОСЛУГИ ВІД НЕРЕЗИДЕНТА</vt:lpstr>
      <vt:lpstr>ПРИКЛАД 2</vt:lpstr>
      <vt:lpstr>ПРИКЛАД 3</vt:lpstr>
      <vt:lpstr>ПРИКЛАД 4</vt:lpstr>
      <vt:lpstr>СИТУАЦІЇ ТА ПОДАТКОВІ НАСЛІДКИ З ПДВ</vt:lpstr>
      <vt:lpstr>1. РОЗРАХУНОК КОРИГУВАННЯ - ЗМІНА СТАВКИ  ТА НОМЕНКЛАТУРИ</vt:lpstr>
      <vt:lpstr>2. ПОВЕРНЕННЯ ПЕРЕДОПЛАТИ –  РОЗРАХУНОК КОРИГУВАННЯ</vt:lpstr>
      <vt:lpstr>3. ПЕРЕДОПЛАТА-ПОСТАВКА-ЗБІЛЬШЕННЯ ЦІНИ – ВИПИСУВАТИ РК НА «+» ЧИ НОВУ ПН?</vt:lpstr>
      <vt:lpstr>СИТУАЦІЯ  </vt:lpstr>
      <vt:lpstr>СКЛАДАЄМО РК  НА ДАТУ ПОВЕРНЕННЯ  ТОВАРУ ЧИ КОШТІВ?</vt:lpstr>
      <vt:lpstr>СИТУАЦІЯ 1 – РК В ЗАЛЕЖНОСТІ ВІД РОЗВИТКУ ПОДІЙ</vt:lpstr>
      <vt:lpstr>СИТУАЦІЯ 2</vt:lpstr>
      <vt:lpstr>СИТУАЦІЯ 2</vt:lpstr>
      <vt:lpstr>4. ВИПЛАТА ВИНАГОРОДИ ФІЗОСОБІ-НЕРЕЗИДЕНТУ, ПДВ – БУДЕ?</vt:lpstr>
      <vt:lpstr>5. НЕСВОЄЧАСНО ЗАРЕЄСТРОВАНИЙ ПЛАТНИКОМ ПДВ.  ШТРАФІВ ЗА НЕРЕЄСТРАЦІЮ ПН НЕ БУДЕ!?</vt:lpstr>
      <vt:lpstr>6. БЕЗОПЛАТНА ПЕРЕДАЧА ЗСУ– ОСОБЛИВОСТІ ВІДОБРАЖЕННЯ В ОБЛІКУ ТА ПОДАТКОВІЙ ДЕКЛАРАЦІЇ</vt:lpstr>
      <vt:lpstr>БЕЗОПЛАТНІ ПЕРЕДАЧІ ЗА П. 321 ПІДРОЗД. 2 РОЗД. ХХ ПКУ</vt:lpstr>
      <vt:lpstr>НЕ БУДЕ КОМПЕНСУЮЧОГО ПДВ ЗА 198.5</vt:lpstr>
      <vt:lpstr>КЛЮЧОВЕ ЗА П.321</vt:lpstr>
      <vt:lpstr>Презентація PowerPoint</vt:lpstr>
      <vt:lpstr>ДОПОМОГА ЧЕРЕЗ БО</vt:lpstr>
      <vt:lpstr>ВОЄННА ПДВ-ПІЛЬГА ДЛЯ ІМПОРТУ ТА ПОСТАЧАНЬ НА ТЕРИТОРІЇ УКРАЇНИ</vt:lpstr>
      <vt:lpstr>ВОЄННА ПДВ-ПІЛЬГА ДЛЯ ІМПОРТУ ТА ПОСТАЧАНЬ НА ТЕРИТОРІЇ УКРАЇНИ</vt:lpstr>
      <vt:lpstr>ВОЄННА ПДВ-ПІЛЬГА ДЛЯ ІМПОРТУ ТА ПОСТАЧАНЬ НА ТЕРИТОРІЇ УКРАЇНИ</vt:lpstr>
      <vt:lpstr>ВОЄННА ПДВ-ПІЛЬГА ДЛЯ ІМПОРТУ ТА ПОСТАЧАНЬ НА ТЕРИТОРІЇ УКРАЇНИ</vt:lpstr>
      <vt:lpstr>Презентація PowerPoint</vt:lpstr>
      <vt:lpstr>Презентація PowerPoint</vt:lpstr>
      <vt:lpstr>Презентація PowerPoint</vt:lpstr>
      <vt:lpstr> СПРОЩЕНА СИСТЕМА ТА РРО-ПРРО – НОВІ РОЗ’ЯСНЕННЯ </vt:lpstr>
      <vt:lpstr>ЗВІТНІСТЬ СПРОЩЕНЦІВ ЗА 1-ШЕ ПІВРІЧЧЯ, ОСОБЛИВОСТІ</vt:lpstr>
      <vt:lpstr>1. ЯК КОШТИ ОТРИМАНІ НА РАХУНКИ ПАЙОНІР  ТА ВАЙС  ОПОДАТКУВАТИ ЄДИНИМ ПОДАТКОМ?</vt:lpstr>
      <vt:lpstr>2. ПРОДАЖ ТОВАРІВ НА ЗАКОРДОННИХ МАРКЕТПЛЕЙСАХ –  ЧИ БУДЕ ОПОДАТКОВУВАТИСЯ, ЯК ПІДПРИЄМНИЦЬКИЙ ДОХІД?</vt:lpstr>
      <vt:lpstr>3. ПРОДАЖ ТОВАРІВ НА ЗАКОРДОННИХ МАРКЕТ ПЛЕЙСАХ – КОМІСІЯ БАНКУ ОПОДАТКОВУЄТЬСЯ?</vt:lpstr>
      <vt:lpstr>4. ЗА ЯКИМ КУРСОМ ФОП-У ПЕРЕВЕСТИ ВАЛЮТНУ ВИРУЧКУ ВІД ПРОДАЖУ ТОВАРІВ НА ІНОЗЕМНИХ МАРКЕТПЛЕЙСАХ</vt:lpstr>
      <vt:lpstr>5. КАСОВІ АПАРАТИ У РАЗІ ПРОДАЖУ  НА ІНОЗЕМНИХ МАРКЕПЛЕЙСАХ</vt:lpstr>
      <vt:lpstr>Презентація PowerPoint</vt:lpstr>
      <vt:lpstr>Презентація PowerPoint</vt:lpstr>
      <vt:lpstr>Презентація PowerPoint</vt:lpstr>
      <vt:lpstr>ВІДСУТНІСТЬ ШТРАФІВ</vt:lpstr>
      <vt:lpstr>6. ЄСВ ЗА «СЕБЕ».  ЧИ ВАРТО ПЛАТИТИ, ЯКЩО ТАК – ТО ЩО ВАРТО ВРАХУВАТИ?</vt:lpstr>
      <vt:lpstr>Презентація PowerPoint</vt:lpstr>
      <vt:lpstr>Презентація PowerPoint</vt:lpstr>
      <vt:lpstr>СИТУАЦІЯ 1</vt:lpstr>
      <vt:lpstr>ПОДАТКОВА ПРО ТЕ, ЯК СКОРИСТАТИСЯ ЄСВ ПІЛЬГОЮ</vt:lpstr>
      <vt:lpstr>СИТУАЦІЯ 2</vt:lpstr>
      <vt:lpstr>ПОДАТКОВА ПРО ТЕ, ЯК «ПРАЦЮЄ» ЄСВ ПІЛЬГА</vt:lpstr>
      <vt:lpstr>7. ЧИ ПОТРІБНО ВЕСТИ ТОВАРНИЙ ОБЛІК ФОП-У, ЩО НЕ ЗДІЙСНЮЄ РОЗРАХУНКОВІ ОПЕРАЦІЇ?</vt:lpstr>
      <vt:lpstr>СИТУАЦІЯ 3</vt:lpstr>
      <vt:lpstr>ПІДПРИЄМЦІ, ЯКІ ЗОБОВ’ЯЗАНІ ВЕСТИ ОБЛІК ТОВАРНИХ ЗАПАСІВ, МАЮТЬ ВЕСТИ ОБЛІК ВСІХ ТОВАРІВ, ЯКІ ЗНАХОДЯТЬСЯ В РЕАЛІЗАЦІЇ</vt:lpstr>
      <vt:lpstr>ПОЗИТИВНА СУДОВА ПРАКТИКА</vt:lpstr>
      <vt:lpstr>Презентація PowerPoint</vt:lpstr>
      <vt:lpstr>Презентація PowerPoint</vt:lpstr>
      <vt:lpstr>СИТУАЦІЯ 4</vt:lpstr>
      <vt:lpstr>ЛИСТ ДПСУ ВІД 03.05.2024 № 2535/ІПК/99-00-24-03-03 ІПК</vt:lpstr>
      <vt:lpstr>НОВИНИ ЗАКОНОДАВСТВА,  АКТУАЛЬНІ НА ДАТУ ПРОВЕДЕННЯ ВЕБІНАРУ</vt:lpstr>
      <vt:lpstr>Презентація PowerPoint</vt:lpstr>
      <vt:lpstr>Презентація PowerPoint</vt:lpstr>
      <vt:lpstr>КІК ШТРАФИ ВІДМІНИЛИ</vt:lpstr>
      <vt:lpstr>Презентація PowerPoint</vt:lpstr>
      <vt:lpstr>КЛУБ БІЛИХ ПЛАТНИКІВ</vt:lpstr>
      <vt:lpstr>ЯК ВСЕ ПРАЦЮВАТИМЕ</vt:lpstr>
      <vt:lpstr>Презентація PowerPoint</vt:lpstr>
      <vt:lpstr>ПЕРЕВАГИ ДЛЯ «БІЛИХ» ПЛАТНИКІВ</vt:lpstr>
      <vt:lpstr>ПЕРЕВАГИ ДЛЯ «БІЛИХ» ПЛАТНИКІВ</vt:lpstr>
      <vt:lpstr>БРОНЮВАННЯ ВІЙСЬКОВОЗОБОВ’ЯЗАНИХ ПРАЦІВНИКІВ  Закон № 3813 (п. 4 розд. II «Прикінцеві положення»)</vt:lpstr>
      <vt:lpstr>МОРАТОРІЙ НА ПОЗАПЛАНОВІ ДОКУМЕНТАЛЬНІ ПЕРЕВІРКИ</vt:lpstr>
      <vt:lpstr>КОМПЛАЄНС-МЕНЕДЖЕР</vt:lpstr>
      <vt:lpstr>КРИТЕРІЇ «БІЛИХ» ПЛАТНИКІВ</vt:lpstr>
      <vt:lpstr>КРИТЕРІЇ ЗАЛЕЖНО ВІД ОБРАНОЇ СИСТЕМИ ОПОДАТКУВАННЯ. Вони стосуються рівня сплати податків і середньомісячної зарплати працівників (мають виконуватися одночасно).</vt:lpstr>
      <vt:lpstr>КРИТЕРІЇ ЗАЛЕЖНО ВІД ОБРАНОЇ СИСТЕМИ ОПОДАТКУВАННЯ. Вони стосуються рівня сплати податків і середньомісячної зарплати працівників (мають виконуватися одночасно).</vt:lpstr>
      <vt:lpstr>КРИТЕРІЇ ЗАЛЕЖНО ВІД ОБРАНОЇ СИСТЕМИ ОПОДАТКУВАННЯ  стосуються рівня сплати податків і середньомісячної зарплати працівників  (мають виконуватися одночасно)</vt:lpstr>
      <vt:lpstr>Презентація PowerPoint</vt:lpstr>
      <vt:lpstr>Презентація PowerPoint</vt:lpstr>
      <vt:lpstr>КРИТЕРІЇ, ЯКІ Є ЗАГАЛЬНИМИ ДЛЯ ВСІХ</vt:lpstr>
      <vt:lpstr>КРИТЕРІЇ, ЯКІ Є ЗАГАЛЬНИМИ ДЛЯ ВСІХ</vt:lpstr>
      <vt:lpstr>НОВОСТВОРЕНІ СУБ’ЄКТИ ГОСПОДАРЮВАННЯ</vt:lpstr>
      <vt:lpstr>ВКЛЮЧЕННЯ (ВИКЛЮЧЕННЯ) ДО (З) ПЕРЕЛІКУ «БІЛИХ» ПЛАТНИКІВ</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56</cp:revision>
  <dcterms:created xsi:type="dcterms:W3CDTF">2024-04-05T13:29:26Z</dcterms:created>
  <dcterms:modified xsi:type="dcterms:W3CDTF">2024-07-11T14:21:01Z</dcterms:modified>
</cp:coreProperties>
</file>